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7" r:id="rId5"/>
    <p:sldId id="259" r:id="rId6"/>
    <p:sldId id="260" r:id="rId7"/>
    <p:sldId id="261" r:id="rId8"/>
    <p:sldId id="262" r:id="rId9"/>
    <p:sldId id="263" r:id="rId10"/>
    <p:sldId id="264" r:id="rId11"/>
    <p:sldId id="265"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12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C7ABE54-6F50-417C-BD19-4C5747BB4735}" type="datetimeFigureOut">
              <a:rPr lang="en-US" smtClean="0"/>
              <a:t>7/3/2014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895A4C-889C-4BFA-8B43-EB7E0B2A9CC4}" type="slidenum">
              <a:rPr lang="en-US" smtClean="0"/>
              <a:t>‹#›</a:t>
            </a:fld>
            <a:endParaRPr lang="en-US"/>
          </a:p>
        </p:txBody>
      </p:sp>
    </p:spTree>
    <p:extLst>
      <p:ext uri="{BB962C8B-B14F-4D97-AF65-F5344CB8AC3E}">
        <p14:creationId xmlns:p14="http://schemas.microsoft.com/office/powerpoint/2010/main" val="1402484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7ABE54-6F50-417C-BD19-4C5747BB4735}" type="datetimeFigureOut">
              <a:rPr lang="en-US" smtClean="0"/>
              <a:t>7/3/2014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895A4C-889C-4BFA-8B43-EB7E0B2A9CC4}" type="slidenum">
              <a:rPr lang="en-US" smtClean="0"/>
              <a:t>‹#›</a:t>
            </a:fld>
            <a:endParaRPr lang="en-US"/>
          </a:p>
        </p:txBody>
      </p:sp>
    </p:spTree>
    <p:extLst>
      <p:ext uri="{BB962C8B-B14F-4D97-AF65-F5344CB8AC3E}">
        <p14:creationId xmlns:p14="http://schemas.microsoft.com/office/powerpoint/2010/main" val="4027586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7ABE54-6F50-417C-BD19-4C5747BB4735}" type="datetimeFigureOut">
              <a:rPr lang="en-US" smtClean="0"/>
              <a:t>7/3/2014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895A4C-889C-4BFA-8B43-EB7E0B2A9CC4}" type="slidenum">
              <a:rPr lang="en-US" smtClean="0"/>
              <a:t>‹#›</a:t>
            </a:fld>
            <a:endParaRPr lang="en-US"/>
          </a:p>
        </p:txBody>
      </p:sp>
    </p:spTree>
    <p:extLst>
      <p:ext uri="{BB962C8B-B14F-4D97-AF65-F5344CB8AC3E}">
        <p14:creationId xmlns:p14="http://schemas.microsoft.com/office/powerpoint/2010/main" val="786343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7ABE54-6F50-417C-BD19-4C5747BB4735}" type="datetimeFigureOut">
              <a:rPr lang="en-US" smtClean="0"/>
              <a:t>7/3/2014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895A4C-889C-4BFA-8B43-EB7E0B2A9CC4}" type="slidenum">
              <a:rPr lang="en-US" smtClean="0"/>
              <a:t>‹#›</a:t>
            </a:fld>
            <a:endParaRPr lang="en-US"/>
          </a:p>
        </p:txBody>
      </p:sp>
    </p:spTree>
    <p:extLst>
      <p:ext uri="{BB962C8B-B14F-4D97-AF65-F5344CB8AC3E}">
        <p14:creationId xmlns:p14="http://schemas.microsoft.com/office/powerpoint/2010/main" val="131161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7ABE54-6F50-417C-BD19-4C5747BB4735}" type="datetimeFigureOut">
              <a:rPr lang="en-US" smtClean="0"/>
              <a:t>7/3/2014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895A4C-889C-4BFA-8B43-EB7E0B2A9CC4}" type="slidenum">
              <a:rPr lang="en-US" smtClean="0"/>
              <a:t>‹#›</a:t>
            </a:fld>
            <a:endParaRPr lang="en-US"/>
          </a:p>
        </p:txBody>
      </p:sp>
    </p:spTree>
    <p:extLst>
      <p:ext uri="{BB962C8B-B14F-4D97-AF65-F5344CB8AC3E}">
        <p14:creationId xmlns:p14="http://schemas.microsoft.com/office/powerpoint/2010/main" val="1444483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C7ABE54-6F50-417C-BD19-4C5747BB4735}" type="datetimeFigureOut">
              <a:rPr lang="en-US" smtClean="0"/>
              <a:t>7/3/2014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895A4C-889C-4BFA-8B43-EB7E0B2A9CC4}" type="slidenum">
              <a:rPr lang="en-US" smtClean="0"/>
              <a:t>‹#›</a:t>
            </a:fld>
            <a:endParaRPr lang="en-US"/>
          </a:p>
        </p:txBody>
      </p:sp>
    </p:spTree>
    <p:extLst>
      <p:ext uri="{BB962C8B-B14F-4D97-AF65-F5344CB8AC3E}">
        <p14:creationId xmlns:p14="http://schemas.microsoft.com/office/powerpoint/2010/main" val="2246180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7ABE54-6F50-417C-BD19-4C5747BB4735}" type="datetimeFigureOut">
              <a:rPr lang="en-US" smtClean="0"/>
              <a:t>7/3/2014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895A4C-889C-4BFA-8B43-EB7E0B2A9CC4}" type="slidenum">
              <a:rPr lang="en-US" smtClean="0"/>
              <a:t>‹#›</a:t>
            </a:fld>
            <a:endParaRPr lang="en-US"/>
          </a:p>
        </p:txBody>
      </p:sp>
    </p:spTree>
    <p:extLst>
      <p:ext uri="{BB962C8B-B14F-4D97-AF65-F5344CB8AC3E}">
        <p14:creationId xmlns:p14="http://schemas.microsoft.com/office/powerpoint/2010/main" val="391238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C7ABE54-6F50-417C-BD19-4C5747BB4735}" type="datetimeFigureOut">
              <a:rPr lang="en-US" smtClean="0"/>
              <a:t>7/3/2014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895A4C-889C-4BFA-8B43-EB7E0B2A9CC4}" type="slidenum">
              <a:rPr lang="en-US" smtClean="0"/>
              <a:t>‹#›</a:t>
            </a:fld>
            <a:endParaRPr lang="en-US"/>
          </a:p>
        </p:txBody>
      </p:sp>
    </p:spTree>
    <p:extLst>
      <p:ext uri="{BB962C8B-B14F-4D97-AF65-F5344CB8AC3E}">
        <p14:creationId xmlns:p14="http://schemas.microsoft.com/office/powerpoint/2010/main" val="2806059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7ABE54-6F50-417C-BD19-4C5747BB4735}" type="datetimeFigureOut">
              <a:rPr lang="en-US" smtClean="0"/>
              <a:t>7/3/2014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895A4C-889C-4BFA-8B43-EB7E0B2A9CC4}" type="slidenum">
              <a:rPr lang="en-US" smtClean="0"/>
              <a:t>‹#›</a:t>
            </a:fld>
            <a:endParaRPr lang="en-US"/>
          </a:p>
        </p:txBody>
      </p:sp>
    </p:spTree>
    <p:extLst>
      <p:ext uri="{BB962C8B-B14F-4D97-AF65-F5344CB8AC3E}">
        <p14:creationId xmlns:p14="http://schemas.microsoft.com/office/powerpoint/2010/main" val="827967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7ABE54-6F50-417C-BD19-4C5747BB4735}" type="datetimeFigureOut">
              <a:rPr lang="en-US" smtClean="0"/>
              <a:t>7/3/2014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895A4C-889C-4BFA-8B43-EB7E0B2A9CC4}" type="slidenum">
              <a:rPr lang="en-US" smtClean="0"/>
              <a:t>‹#›</a:t>
            </a:fld>
            <a:endParaRPr lang="en-US"/>
          </a:p>
        </p:txBody>
      </p:sp>
    </p:spTree>
    <p:extLst>
      <p:ext uri="{BB962C8B-B14F-4D97-AF65-F5344CB8AC3E}">
        <p14:creationId xmlns:p14="http://schemas.microsoft.com/office/powerpoint/2010/main" val="4111756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7ABE54-6F50-417C-BD19-4C5747BB4735}" type="datetimeFigureOut">
              <a:rPr lang="en-US" smtClean="0"/>
              <a:t>7/3/2014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895A4C-889C-4BFA-8B43-EB7E0B2A9CC4}" type="slidenum">
              <a:rPr lang="en-US" smtClean="0"/>
              <a:t>‹#›</a:t>
            </a:fld>
            <a:endParaRPr lang="en-US"/>
          </a:p>
        </p:txBody>
      </p:sp>
    </p:spTree>
    <p:extLst>
      <p:ext uri="{BB962C8B-B14F-4D97-AF65-F5344CB8AC3E}">
        <p14:creationId xmlns:p14="http://schemas.microsoft.com/office/powerpoint/2010/main" val="756892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7ABE54-6F50-417C-BD19-4C5747BB4735}" type="datetimeFigureOut">
              <a:rPr lang="en-US" smtClean="0"/>
              <a:t>7/3/2014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895A4C-889C-4BFA-8B43-EB7E0B2A9CC4}" type="slidenum">
              <a:rPr lang="en-US" smtClean="0"/>
              <a:t>‹#›</a:t>
            </a:fld>
            <a:endParaRPr lang="en-US"/>
          </a:p>
        </p:txBody>
      </p:sp>
    </p:spTree>
    <p:extLst>
      <p:ext uri="{BB962C8B-B14F-4D97-AF65-F5344CB8AC3E}">
        <p14:creationId xmlns:p14="http://schemas.microsoft.com/office/powerpoint/2010/main" val="13457172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1122363"/>
            <a:ext cx="4649272" cy="2387600"/>
          </a:xfrm>
        </p:spPr>
        <p:txBody>
          <a:bodyPr>
            <a:normAutofit fontScale="90000"/>
          </a:bodyPr>
          <a:lstStyle/>
          <a:p>
            <a:r>
              <a:rPr lang="en-US" dirty="0" smtClean="0"/>
              <a:t>A View of the Book of Hebrews</a:t>
            </a:r>
            <a:endParaRPr lang="en-US" dirty="0"/>
          </a:p>
        </p:txBody>
      </p:sp>
      <p:sp>
        <p:nvSpPr>
          <p:cNvPr id="3" name="Subtitle 2"/>
          <p:cNvSpPr>
            <a:spLocks noGrp="1"/>
          </p:cNvSpPr>
          <p:nvPr>
            <p:ph type="subTitle" idx="1"/>
          </p:nvPr>
        </p:nvSpPr>
        <p:spPr>
          <a:xfrm>
            <a:off x="1" y="3602038"/>
            <a:ext cx="4649273" cy="1655762"/>
          </a:xfrm>
        </p:spPr>
        <p:txBody>
          <a:bodyPr/>
          <a:lstStyle/>
          <a:p>
            <a:endParaRPr lang="en-US" dirty="0" smtClean="0"/>
          </a:p>
          <a:p>
            <a:r>
              <a:rPr lang="en-US" dirty="0" smtClean="0"/>
              <a:t>May 2014</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7861" y="244699"/>
            <a:ext cx="4781740" cy="6431670"/>
          </a:xfrm>
          <a:prstGeom prst="rect">
            <a:avLst/>
          </a:prstGeom>
        </p:spPr>
      </p:pic>
    </p:spTree>
    <p:extLst>
      <p:ext uri="{BB962C8B-B14F-4D97-AF65-F5344CB8AC3E}">
        <p14:creationId xmlns:p14="http://schemas.microsoft.com/office/powerpoint/2010/main" val="4032662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was the Audience?</a:t>
            </a:r>
            <a:endParaRPr lang="en-US" dirty="0"/>
          </a:p>
        </p:txBody>
      </p:sp>
      <p:sp>
        <p:nvSpPr>
          <p:cNvPr id="3" name="Content Placeholder 2"/>
          <p:cNvSpPr>
            <a:spLocks noGrp="1"/>
          </p:cNvSpPr>
          <p:nvPr>
            <p:ph idx="1"/>
          </p:nvPr>
        </p:nvSpPr>
        <p:spPr/>
        <p:txBody>
          <a:bodyPr/>
          <a:lstStyle/>
          <a:p>
            <a:r>
              <a:rPr lang="en-US" dirty="0" smtClean="0"/>
              <a:t>To second generation Christians (not those who knew Jesus during his ministry)  (2:3)</a:t>
            </a:r>
          </a:p>
          <a:p>
            <a:r>
              <a:rPr lang="en-US" dirty="0" smtClean="0"/>
              <a:t>The community has lost its prior fervor (10:32-34). </a:t>
            </a:r>
          </a:p>
          <a:p>
            <a:r>
              <a:rPr lang="en-US" dirty="0" smtClean="0"/>
              <a:t>This has led to internal division (12:15-16)</a:t>
            </a:r>
          </a:p>
          <a:p>
            <a:r>
              <a:rPr lang="en-US" dirty="0" smtClean="0"/>
              <a:t>And backsliding (10:38-39)</a:t>
            </a:r>
          </a:p>
          <a:p>
            <a:r>
              <a:rPr lang="en-US" dirty="0" smtClean="0"/>
              <a:t>It was written in elegant Greek, so probably not to Christians in Jerusalem, but instead to those former Jews in the Roman Empire.</a:t>
            </a:r>
          </a:p>
          <a:p>
            <a:endParaRPr lang="en-US" dirty="0"/>
          </a:p>
        </p:txBody>
      </p:sp>
    </p:spTree>
    <p:extLst>
      <p:ext uri="{BB962C8B-B14F-4D97-AF65-F5344CB8AC3E}">
        <p14:creationId xmlns:p14="http://schemas.microsoft.com/office/powerpoint/2010/main" val="6119154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was it brought into the Canon of the 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Though it was written in the west, it was more rapidly accepted in the east.</a:t>
            </a:r>
          </a:p>
          <a:p>
            <a:r>
              <a:rPr lang="en-US" dirty="0" smtClean="0"/>
              <a:t>In the second century Alexandria, the Corpus </a:t>
            </a:r>
            <a:r>
              <a:rPr lang="en-US" dirty="0" err="1" smtClean="0"/>
              <a:t>Paulinum</a:t>
            </a:r>
            <a:r>
              <a:rPr lang="en-US" dirty="0" smtClean="0"/>
              <a:t> made it part of the Bible and was used by the Eastern Councils.</a:t>
            </a:r>
          </a:p>
          <a:p>
            <a:r>
              <a:rPr lang="en-US" dirty="0" smtClean="0"/>
              <a:t>It was formally accepted in Rome in the canon only in 393 A.D. at the Synod of Hippo and in 397 and 419 A.D. at the Synods of Carthage.</a:t>
            </a:r>
          </a:p>
          <a:p>
            <a:r>
              <a:rPr lang="en-US" dirty="0" smtClean="0"/>
              <a:t>Roman Church probably realized it was not written by Paul, but later accepted it as helpful to the defense of the full divinity of Christ against the Arians.</a:t>
            </a:r>
            <a:endParaRPr lang="en-US" dirty="0"/>
          </a:p>
        </p:txBody>
      </p:sp>
    </p:spTree>
    <p:extLst>
      <p:ext uri="{BB962C8B-B14F-4D97-AF65-F5344CB8AC3E}">
        <p14:creationId xmlns:p14="http://schemas.microsoft.com/office/powerpoint/2010/main" val="11111982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What Hebrews is:</a:t>
            </a:r>
            <a:endParaRPr lang="en-US" dirty="0"/>
          </a:p>
        </p:txBody>
      </p:sp>
      <p:sp>
        <p:nvSpPr>
          <p:cNvPr id="3" name="Content Placeholder 2"/>
          <p:cNvSpPr>
            <a:spLocks noGrp="1"/>
          </p:cNvSpPr>
          <p:nvPr>
            <p:ph idx="1"/>
          </p:nvPr>
        </p:nvSpPr>
        <p:spPr/>
        <p:txBody>
          <a:bodyPr/>
          <a:lstStyle/>
          <a:p>
            <a:pPr marL="0" indent="0">
              <a:buNone/>
            </a:pPr>
            <a:r>
              <a:rPr lang="en-US" dirty="0" smtClean="0"/>
              <a:t>Hebrews is a supporting address (13:22) to backsliding (10:38-39) Christians in Rome, who felt the need for reassurance from their Jewish roots, and had therefore grown negligent in attending the house churches and performing the mutual services of the Christian community (13:2-7)</a:t>
            </a:r>
            <a:endParaRPr lang="en-US" dirty="0"/>
          </a:p>
        </p:txBody>
      </p:sp>
    </p:spTree>
    <p:extLst>
      <p:ext uri="{BB962C8B-B14F-4D97-AF65-F5344CB8AC3E}">
        <p14:creationId xmlns:p14="http://schemas.microsoft.com/office/powerpoint/2010/main" val="34266517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III.11.  What Does it Mean?</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109640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Title “Letter to the Hebrews” is not helpful to understanding</a:t>
            </a:r>
            <a:endParaRPr lang="en-US" dirty="0"/>
          </a:p>
        </p:txBody>
      </p:sp>
      <p:sp>
        <p:nvSpPr>
          <p:cNvPr id="3" name="Content Placeholder 2"/>
          <p:cNvSpPr>
            <a:spLocks noGrp="1"/>
          </p:cNvSpPr>
          <p:nvPr>
            <p:ph idx="1"/>
          </p:nvPr>
        </p:nvSpPr>
        <p:spPr/>
        <p:txBody>
          <a:bodyPr/>
          <a:lstStyle/>
          <a:p>
            <a:r>
              <a:rPr lang="en-US" dirty="0" smtClean="0"/>
              <a:t>By the first century A.D., the term Hebrews was considered archaic.</a:t>
            </a:r>
          </a:p>
          <a:p>
            <a:r>
              <a:rPr lang="en-US" dirty="0" smtClean="0"/>
              <a:t>Jonah 1:9 is the only place where a person is self-described as a Hebrew.  All other instances involve them being described as Hebrew by others.</a:t>
            </a:r>
          </a:p>
          <a:p>
            <a:r>
              <a:rPr lang="en-US" dirty="0" smtClean="0"/>
              <a:t>Hebrew is more of a linguistic distinction rather than ethnic, but many Jews did not speak Hebrew and the book is written in Greek.</a:t>
            </a:r>
          </a:p>
          <a:p>
            <a:pPr marL="0" indent="0">
              <a:buNone/>
            </a:pPr>
            <a:endParaRPr lang="en-US" dirty="0"/>
          </a:p>
        </p:txBody>
      </p:sp>
    </p:spTree>
    <p:extLst>
      <p:ext uri="{BB962C8B-B14F-4D97-AF65-F5344CB8AC3E}">
        <p14:creationId xmlns:p14="http://schemas.microsoft.com/office/powerpoint/2010/main" val="31500777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71942"/>
            <a:ext cx="7886700" cy="1325563"/>
          </a:xfrm>
        </p:spPr>
        <p:txBody>
          <a:bodyPr/>
          <a:lstStyle/>
          <a:p>
            <a:r>
              <a:rPr lang="en-US" dirty="0" smtClean="0"/>
              <a:t>First century Christian can be divided into four groups</a:t>
            </a:r>
            <a:endParaRPr lang="en-US" dirty="0"/>
          </a:p>
        </p:txBody>
      </p:sp>
      <p:sp>
        <p:nvSpPr>
          <p:cNvPr id="3" name="Content Placeholder 2"/>
          <p:cNvSpPr>
            <a:spLocks noGrp="1"/>
          </p:cNvSpPr>
          <p:nvPr>
            <p:ph idx="1"/>
          </p:nvPr>
        </p:nvSpPr>
        <p:spPr>
          <a:xfrm>
            <a:off x="628650" y="1609859"/>
            <a:ext cx="7886700" cy="3825026"/>
          </a:xfrm>
        </p:spPr>
        <p:txBody>
          <a:bodyPr>
            <a:normAutofit lnSpcReduction="10000"/>
          </a:bodyPr>
          <a:lstStyle/>
          <a:p>
            <a:pPr marL="514350" indent="-514350">
              <a:buFont typeface="+mj-lt"/>
              <a:buAutoNum type="arabicPeriod"/>
            </a:pPr>
            <a:r>
              <a:rPr lang="en-US" dirty="0" smtClean="0"/>
              <a:t>Christians who observed full Jewish law such as Pharisee converts (Acts 15:5)</a:t>
            </a:r>
          </a:p>
          <a:p>
            <a:pPr marL="514350" indent="-514350">
              <a:buFont typeface="+mj-lt"/>
              <a:buAutoNum type="arabicPeriod"/>
            </a:pPr>
            <a:r>
              <a:rPr lang="en-US" dirty="0" smtClean="0"/>
              <a:t>Christians who did not insist on circumcision, but retained some Jewish observances, particularly food laws.</a:t>
            </a:r>
          </a:p>
          <a:p>
            <a:pPr marL="514350" indent="-514350">
              <a:buFont typeface="+mj-lt"/>
              <a:buAutoNum type="arabicPeriod"/>
            </a:pPr>
            <a:r>
              <a:rPr lang="en-US" dirty="0" smtClean="0"/>
              <a:t>Christians such as Paul, who respected Jewish observance but did not require it.</a:t>
            </a:r>
          </a:p>
          <a:p>
            <a:pPr marL="514350" indent="-514350">
              <a:buFont typeface="+mj-lt"/>
              <a:buAutoNum type="arabicPeriod"/>
            </a:pPr>
            <a:r>
              <a:rPr lang="en-US" dirty="0" smtClean="0"/>
              <a:t>Those who denied any continuing obligation to the Jewish past, as typified by </a:t>
            </a:r>
            <a:r>
              <a:rPr lang="en-US" dirty="0" err="1" smtClean="0"/>
              <a:t>Johannine</a:t>
            </a:r>
            <a:r>
              <a:rPr lang="en-US" dirty="0" smtClean="0"/>
              <a:t> writings.</a:t>
            </a:r>
            <a:endParaRPr lang="en-US" dirty="0"/>
          </a:p>
        </p:txBody>
      </p:sp>
      <p:sp>
        <p:nvSpPr>
          <p:cNvPr id="4" name="TextBox 3"/>
          <p:cNvSpPr txBox="1"/>
          <p:nvPr/>
        </p:nvSpPr>
        <p:spPr>
          <a:xfrm>
            <a:off x="817808" y="5434885"/>
            <a:ext cx="7508383" cy="1077218"/>
          </a:xfrm>
          <a:prstGeom prst="rect">
            <a:avLst/>
          </a:prstGeom>
          <a:solidFill>
            <a:srgbClr val="92D050"/>
          </a:solidFill>
        </p:spPr>
        <p:txBody>
          <a:bodyPr wrap="square" rtlCol="0">
            <a:spAutoFit/>
          </a:bodyPr>
          <a:lstStyle/>
          <a:p>
            <a:r>
              <a:rPr lang="en-US" sz="3200" dirty="0" smtClean="0"/>
              <a:t>Hebrews was written by someone from the 4th group to preach to those from the 2nd.</a:t>
            </a:r>
            <a:endParaRPr lang="en-US" sz="3200" dirty="0"/>
          </a:p>
        </p:txBody>
      </p:sp>
    </p:spTree>
    <p:extLst>
      <p:ext uri="{BB962C8B-B14F-4D97-AF65-F5344CB8AC3E}">
        <p14:creationId xmlns:p14="http://schemas.microsoft.com/office/powerpoint/2010/main" val="17095287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The Central Meaning of Hebrews:  New Covenant, New Priest, New Sacrifice</a:t>
            </a:r>
            <a:endParaRPr lang="en-US" sz="3600" dirty="0"/>
          </a:p>
        </p:txBody>
      </p:sp>
      <p:sp>
        <p:nvSpPr>
          <p:cNvPr id="3" name="Content Placeholder 2"/>
          <p:cNvSpPr>
            <a:spLocks noGrp="1"/>
          </p:cNvSpPr>
          <p:nvPr>
            <p:ph idx="1"/>
          </p:nvPr>
        </p:nvSpPr>
        <p:spPr/>
        <p:txBody>
          <a:bodyPr>
            <a:normAutofit/>
          </a:bodyPr>
          <a:lstStyle/>
          <a:p>
            <a:r>
              <a:rPr lang="en-US" dirty="0" smtClean="0"/>
              <a:t>For the faltering Roman Christians who are missing the Jewish Mosaic Covenant, Hebrews lays out the Jesus alternative:</a:t>
            </a:r>
          </a:p>
          <a:p>
            <a:r>
              <a:rPr lang="en-US" dirty="0" smtClean="0"/>
              <a:t>New Covenant that fulfills the old.  Angels delivered the first to Moses, but the new one comes directly from God’s son.</a:t>
            </a:r>
          </a:p>
          <a:p>
            <a:r>
              <a:rPr lang="en-US" dirty="0" smtClean="0"/>
              <a:t>New Priest:  Hebrews for the first time anywhere, describes Jesus as a priest greater than all others.</a:t>
            </a:r>
          </a:p>
          <a:p>
            <a:r>
              <a:rPr lang="en-US" dirty="0" smtClean="0"/>
              <a:t>New Sacrifice:  Animal sacrifice is replaced with the perfect sacrifice of the Son of God.</a:t>
            </a:r>
          </a:p>
        </p:txBody>
      </p:sp>
      <p:sp>
        <p:nvSpPr>
          <p:cNvPr id="4" name="TextBox 3"/>
          <p:cNvSpPr txBox="1"/>
          <p:nvPr/>
        </p:nvSpPr>
        <p:spPr>
          <a:xfrm>
            <a:off x="141668" y="6176963"/>
            <a:ext cx="8615435" cy="461665"/>
          </a:xfrm>
          <a:prstGeom prst="rect">
            <a:avLst/>
          </a:prstGeom>
          <a:noFill/>
        </p:spPr>
        <p:txBody>
          <a:bodyPr wrap="none" rtlCol="0">
            <a:spAutoFit/>
          </a:bodyPr>
          <a:lstStyle/>
          <a:p>
            <a:r>
              <a:rPr lang="en-US" sz="2400" dirty="0" smtClean="0"/>
              <a:t>12:18-24 summarizes the idea of replacement of the old with Jesus.</a:t>
            </a:r>
            <a:endParaRPr lang="en-US" sz="2400" dirty="0"/>
          </a:p>
        </p:txBody>
      </p:sp>
    </p:spTree>
    <p:extLst>
      <p:ext uri="{BB962C8B-B14F-4D97-AF65-F5344CB8AC3E}">
        <p14:creationId xmlns:p14="http://schemas.microsoft.com/office/powerpoint/2010/main" val="33308862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Hebrews’ message can be traced in eight steps</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smtClean="0"/>
              <a:t>Superiority of the New Pact (1.1-14)</a:t>
            </a:r>
          </a:p>
          <a:p>
            <a:pPr marL="514350" indent="-514350">
              <a:buFont typeface="+mj-lt"/>
              <a:buAutoNum type="arabicPeriod"/>
            </a:pPr>
            <a:r>
              <a:rPr lang="en-US" dirty="0" smtClean="0"/>
              <a:t>A Mediator Who Shares our Humanity (2.5-3.19)</a:t>
            </a:r>
          </a:p>
          <a:p>
            <a:pPr marL="514350" indent="-514350">
              <a:buFont typeface="+mj-lt"/>
              <a:buAutoNum type="arabicPeriod"/>
            </a:pPr>
            <a:r>
              <a:rPr lang="en-US" dirty="0" smtClean="0"/>
              <a:t>The New Pact is the Promised New Day (4.1-16)</a:t>
            </a:r>
          </a:p>
          <a:p>
            <a:pPr marL="514350" indent="-514350">
              <a:buFont typeface="+mj-lt"/>
              <a:buAutoNum type="arabicPeriod"/>
            </a:pPr>
            <a:r>
              <a:rPr lang="en-US" dirty="0" smtClean="0"/>
              <a:t>A Priest with Our Frailties (5.1-6.12)</a:t>
            </a:r>
          </a:p>
          <a:p>
            <a:pPr marL="514350" indent="-514350">
              <a:buFont typeface="+mj-lt"/>
              <a:buAutoNum type="arabicPeriod"/>
            </a:pPr>
            <a:r>
              <a:rPr lang="en-US" dirty="0" smtClean="0"/>
              <a:t>In Common with Melchizedek (6.13-8.6)</a:t>
            </a:r>
          </a:p>
          <a:p>
            <a:pPr marL="514350" indent="-514350">
              <a:buFont typeface="+mj-lt"/>
              <a:buAutoNum type="arabicPeriod"/>
            </a:pPr>
            <a:r>
              <a:rPr lang="en-US" dirty="0" smtClean="0"/>
              <a:t>The Old Pact is Canceled (8.7-10.39)</a:t>
            </a:r>
          </a:p>
          <a:p>
            <a:pPr marL="514350" indent="-514350">
              <a:buFont typeface="+mj-lt"/>
              <a:buAutoNum type="arabicPeriod"/>
            </a:pPr>
            <a:r>
              <a:rPr lang="en-US" dirty="0" smtClean="0"/>
              <a:t>Fidelity to the Old Pact a Model for Fidelity to the New (11.1-12.17)</a:t>
            </a:r>
          </a:p>
          <a:p>
            <a:pPr marL="514350" indent="-514350">
              <a:buFont typeface="+mj-lt"/>
              <a:buAutoNum type="arabicPeriod"/>
            </a:pPr>
            <a:r>
              <a:rPr lang="en-US" dirty="0" smtClean="0"/>
              <a:t>The New Pact More Majestic (12.18-13.25)</a:t>
            </a:r>
            <a:endParaRPr lang="en-US" dirty="0"/>
          </a:p>
        </p:txBody>
      </p:sp>
    </p:spTree>
    <p:extLst>
      <p:ext uri="{BB962C8B-B14F-4D97-AF65-F5344CB8AC3E}">
        <p14:creationId xmlns:p14="http://schemas.microsoft.com/office/powerpoint/2010/main" val="31429771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The Superiority of the new Pact</a:t>
            </a:r>
            <a:endParaRPr lang="en-US" dirty="0"/>
          </a:p>
        </p:txBody>
      </p:sp>
      <p:sp>
        <p:nvSpPr>
          <p:cNvPr id="3" name="Content Placeholder 2"/>
          <p:cNvSpPr>
            <a:spLocks noGrp="1"/>
          </p:cNvSpPr>
          <p:nvPr>
            <p:ph idx="1"/>
          </p:nvPr>
        </p:nvSpPr>
        <p:spPr/>
        <p:txBody>
          <a:bodyPr/>
          <a:lstStyle/>
          <a:p>
            <a:r>
              <a:rPr lang="en-US" dirty="0" smtClean="0"/>
              <a:t>Hebrews begins with the messianic Psalm 110 to prove that Jesus is superior not only to Moses but to angels.  (1:1-14)</a:t>
            </a:r>
          </a:p>
          <a:p>
            <a:r>
              <a:rPr lang="en-US" dirty="0" smtClean="0"/>
              <a:t>Jewish apocryphal writings and secular authors commonly believed that angels were cooperating agents.  (i.e. Deuteronomy 33.2 implies this)</a:t>
            </a:r>
          </a:p>
          <a:p>
            <a:r>
              <a:rPr lang="en-US" dirty="0" smtClean="0"/>
              <a:t>2:1-4.  How much more important is the new covenant revealed not by angels, but by the Son of God himself.</a:t>
            </a:r>
          </a:p>
          <a:p>
            <a:endParaRPr lang="en-US" dirty="0"/>
          </a:p>
        </p:txBody>
      </p:sp>
    </p:spTree>
    <p:extLst>
      <p:ext uri="{BB962C8B-B14F-4D97-AF65-F5344CB8AC3E}">
        <p14:creationId xmlns:p14="http://schemas.microsoft.com/office/powerpoint/2010/main" val="16920982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A Mediator Who Shares our Humanity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2:5.  After arguing that the Son of God is higher than angels, the author quotes Psalm 8.  Mankind is lower than the angels, and Jesus was human.  This is to make the point that Jesus is fully human as well as fully God.</a:t>
            </a:r>
          </a:p>
          <a:p>
            <a:r>
              <a:rPr lang="en-US" dirty="0" smtClean="0"/>
              <a:t>The Eastern Church adopted Hebrews early partly because it supported the view of the Trinity.</a:t>
            </a:r>
          </a:p>
          <a:p>
            <a:r>
              <a:rPr lang="en-US" dirty="0" smtClean="0"/>
              <a:t>3:1-19:  Our fidelity to Jesus should be the same as Jesus’ fidelity to God the Father.</a:t>
            </a:r>
          </a:p>
          <a:p>
            <a:r>
              <a:rPr lang="en-US" i="1" dirty="0" err="1" smtClean="0"/>
              <a:t>Pistis</a:t>
            </a:r>
            <a:r>
              <a:rPr lang="en-US" dirty="0" smtClean="0"/>
              <a:t> should be translated as fidelity, not as faith.  Jesus does not </a:t>
            </a:r>
            <a:r>
              <a:rPr lang="en-US" i="1" dirty="0" smtClean="0"/>
              <a:t>believe</a:t>
            </a:r>
            <a:r>
              <a:rPr lang="en-US" dirty="0" smtClean="0"/>
              <a:t> in the Father, but instead has </a:t>
            </a:r>
            <a:r>
              <a:rPr lang="en-US" i="1" dirty="0" smtClean="0"/>
              <a:t>fidelity</a:t>
            </a:r>
            <a:r>
              <a:rPr lang="en-US" dirty="0" smtClean="0"/>
              <a:t> to Him and the New Covenant.</a:t>
            </a:r>
            <a:endParaRPr lang="en-US" dirty="0"/>
          </a:p>
        </p:txBody>
      </p:sp>
    </p:spTree>
    <p:extLst>
      <p:ext uri="{BB962C8B-B14F-4D97-AF65-F5344CB8AC3E}">
        <p14:creationId xmlns:p14="http://schemas.microsoft.com/office/powerpoint/2010/main" val="1741695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Garry Wills?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Early had attended a Jesuit University for five years studying to be a priest.</a:t>
            </a:r>
            <a:endParaRPr lang="en-US" dirty="0"/>
          </a:p>
          <a:p>
            <a:r>
              <a:rPr lang="en-US" dirty="0" smtClean="0"/>
              <a:t>Is Professor Emeritus of History from Northwestern</a:t>
            </a:r>
          </a:p>
          <a:p>
            <a:r>
              <a:rPr lang="en-US" dirty="0" smtClean="0"/>
              <a:t>Has written 40 books since 1973, many about the history of the Roman Catholic Church.</a:t>
            </a:r>
          </a:p>
          <a:p>
            <a:r>
              <a:rPr lang="en-US" dirty="0" smtClean="0"/>
              <a:t>His latest book argues that priests were inserted into the hierarchy hundreds of years after the Resurrection.</a:t>
            </a:r>
          </a:p>
          <a:p>
            <a:r>
              <a:rPr lang="en-US" dirty="0" smtClean="0"/>
              <a:t>Priests are self-serving for the institution, but are unnecessary.</a:t>
            </a:r>
          </a:p>
          <a:p>
            <a:r>
              <a:rPr lang="en-US" dirty="0" smtClean="0"/>
              <a:t>The Book of Hebrews was added late to the canon, and justifies the priesthood.</a:t>
            </a:r>
          </a:p>
        </p:txBody>
      </p:sp>
    </p:spTree>
    <p:extLst>
      <p:ext uri="{BB962C8B-B14F-4D97-AF65-F5344CB8AC3E}">
        <p14:creationId xmlns:p14="http://schemas.microsoft.com/office/powerpoint/2010/main" val="41049650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The New Pact is the Promised New Day (4:1-16)</a:t>
            </a:r>
            <a:endParaRPr lang="en-US" dirty="0"/>
          </a:p>
        </p:txBody>
      </p:sp>
      <p:sp>
        <p:nvSpPr>
          <p:cNvPr id="3" name="Content Placeholder 2"/>
          <p:cNvSpPr>
            <a:spLocks noGrp="1"/>
          </p:cNvSpPr>
          <p:nvPr>
            <p:ph idx="1"/>
          </p:nvPr>
        </p:nvSpPr>
        <p:spPr/>
        <p:txBody>
          <a:bodyPr/>
          <a:lstStyle/>
          <a:p>
            <a:r>
              <a:rPr lang="en-US" dirty="0" smtClean="0"/>
              <a:t>Joshua did not find lasting peace (</a:t>
            </a:r>
            <a:r>
              <a:rPr lang="en-US" dirty="0" err="1" smtClean="0"/>
              <a:t>katapausis</a:t>
            </a:r>
            <a:r>
              <a:rPr lang="en-US" dirty="0" smtClean="0"/>
              <a:t>) after taking his people to the Promised Land (Josh 21:43, 22:4)</a:t>
            </a:r>
          </a:p>
          <a:p>
            <a:r>
              <a:rPr lang="en-US" dirty="0" smtClean="0"/>
              <a:t>In Psalm 95:7, David said that therefore there would be a </a:t>
            </a:r>
            <a:r>
              <a:rPr lang="en-US" i="1" dirty="0" smtClean="0"/>
              <a:t>new</a:t>
            </a:r>
            <a:r>
              <a:rPr lang="en-US" dirty="0" smtClean="0"/>
              <a:t> day to find peace.  This is predicting the New Pact (New Covenant).</a:t>
            </a:r>
          </a:p>
          <a:p>
            <a:r>
              <a:rPr lang="en-US" dirty="0" smtClean="0"/>
              <a:t>In He 4:8, the Greek “</a:t>
            </a:r>
            <a:r>
              <a:rPr lang="en-US" dirty="0" err="1" smtClean="0"/>
              <a:t>Iēsous</a:t>
            </a:r>
            <a:r>
              <a:rPr lang="en-US" dirty="0" smtClean="0"/>
              <a:t>” can stand either for Joshua or Jesus, but context says it is Joshua.</a:t>
            </a:r>
          </a:p>
          <a:p>
            <a:r>
              <a:rPr lang="en-US" dirty="0" smtClean="0"/>
              <a:t>4:14-16.  Press on!</a:t>
            </a:r>
            <a:endParaRPr lang="en-US" dirty="0"/>
          </a:p>
        </p:txBody>
      </p:sp>
    </p:spTree>
    <p:extLst>
      <p:ext uri="{BB962C8B-B14F-4D97-AF65-F5344CB8AC3E}">
        <p14:creationId xmlns:p14="http://schemas.microsoft.com/office/powerpoint/2010/main" val="825165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A Priest with our Frailties (5:1 – 6:12)</a:t>
            </a:r>
            <a:endParaRPr lang="en-US" dirty="0"/>
          </a:p>
        </p:txBody>
      </p:sp>
      <p:sp>
        <p:nvSpPr>
          <p:cNvPr id="3" name="Content Placeholder 2"/>
          <p:cNvSpPr>
            <a:spLocks noGrp="1"/>
          </p:cNvSpPr>
          <p:nvPr>
            <p:ph idx="1"/>
          </p:nvPr>
        </p:nvSpPr>
        <p:spPr/>
        <p:txBody>
          <a:bodyPr/>
          <a:lstStyle/>
          <a:p>
            <a:r>
              <a:rPr lang="en-US" dirty="0" smtClean="0"/>
              <a:t>Like Aaron, Jesus is a priest who can speak for human frailty (“sin apart,” 4:15).</a:t>
            </a:r>
          </a:p>
          <a:p>
            <a:r>
              <a:rPr lang="en-US" dirty="0" smtClean="0"/>
              <a:t>The emphasis on frailty sets up the later claim that Christ not only </a:t>
            </a:r>
            <a:r>
              <a:rPr lang="en-US" i="1" dirty="0" smtClean="0"/>
              <a:t>performed</a:t>
            </a:r>
            <a:r>
              <a:rPr lang="en-US" dirty="0" smtClean="0"/>
              <a:t> sacrifice, but he </a:t>
            </a:r>
            <a:r>
              <a:rPr lang="en-US" i="1" dirty="0" smtClean="0"/>
              <a:t>was</a:t>
            </a:r>
            <a:r>
              <a:rPr lang="en-US" dirty="0" smtClean="0"/>
              <a:t> the sacrifice.</a:t>
            </a:r>
          </a:p>
          <a:p>
            <a:r>
              <a:rPr lang="en-US" dirty="0" smtClean="0"/>
              <a:t>5:11-14 makes the point that the coming discourse is new to the audience and that the argument and logic is difficult and complex.</a:t>
            </a:r>
            <a:endParaRPr lang="en-US" dirty="0"/>
          </a:p>
        </p:txBody>
      </p:sp>
    </p:spTree>
    <p:extLst>
      <p:ext uri="{BB962C8B-B14F-4D97-AF65-F5344CB8AC3E}">
        <p14:creationId xmlns:p14="http://schemas.microsoft.com/office/powerpoint/2010/main" val="29667394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Common with Melchizedek (6:13-8:6)</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Previous section compared Jesus to Aaron, but this section emphasizes their differences.</a:t>
            </a:r>
          </a:p>
          <a:p>
            <a:r>
              <a:rPr lang="en-US" dirty="0" smtClean="0"/>
              <a:t>Jesus is tied to Melchizedek, who lived in the first </a:t>
            </a:r>
            <a:r>
              <a:rPr lang="en-US" dirty="0" err="1" smtClean="0"/>
              <a:t>patricarchal</a:t>
            </a:r>
            <a:r>
              <a:rPr lang="en-US" dirty="0" smtClean="0"/>
              <a:t> period, before the first Pact, where he was somehow “a priest forever.”  Priests in Aaron’s line are not priests forever, but only until they die (7:8, 7:20)</a:t>
            </a:r>
          </a:p>
          <a:p>
            <a:r>
              <a:rPr lang="en-US" dirty="0" smtClean="0"/>
              <a:t>Through Abraham, they gave </a:t>
            </a:r>
            <a:r>
              <a:rPr lang="en-US" i="1" dirty="0" smtClean="0"/>
              <a:t>tithes</a:t>
            </a:r>
            <a:r>
              <a:rPr lang="en-US" dirty="0" smtClean="0"/>
              <a:t> to Melchizedek (7:9-10).</a:t>
            </a:r>
          </a:p>
          <a:p>
            <a:r>
              <a:rPr lang="en-US" dirty="0" smtClean="0"/>
              <a:t>The Levites are not confirmed in priesthood by oath, but Melchizedek and Jesus were both assured by the Lord’s word in Psalm 110:4 (7:20-28)</a:t>
            </a:r>
          </a:p>
        </p:txBody>
      </p:sp>
    </p:spTree>
    <p:extLst>
      <p:ext uri="{BB962C8B-B14F-4D97-AF65-F5344CB8AC3E}">
        <p14:creationId xmlns:p14="http://schemas.microsoft.com/office/powerpoint/2010/main" val="22141373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Melchizedek?</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Gen. 14:18-20.  Abraham had just arrived at Sodom from slaughtering the men who had stolen Lot’s (and King </a:t>
            </a:r>
            <a:r>
              <a:rPr lang="en-US" dirty="0" err="1" smtClean="0"/>
              <a:t>Bera’s</a:t>
            </a:r>
            <a:r>
              <a:rPr lang="en-US" dirty="0" smtClean="0"/>
              <a:t>) belongings.</a:t>
            </a:r>
          </a:p>
          <a:p>
            <a:r>
              <a:rPr lang="en-US" dirty="0" smtClean="0"/>
              <a:t> At Sodom, while greeting King </a:t>
            </a:r>
            <a:r>
              <a:rPr lang="en-US" dirty="0" err="1" smtClean="0"/>
              <a:t>Bera</a:t>
            </a:r>
            <a:r>
              <a:rPr lang="en-US" dirty="0" smtClean="0"/>
              <a:t>, King Melchizedek arrives from Salem to greet Abraham, and Abraham gives Melchizedek a tithe.</a:t>
            </a:r>
          </a:p>
          <a:p>
            <a:r>
              <a:rPr lang="en-US" dirty="0" smtClean="0"/>
              <a:t>The name Melchizedek is </a:t>
            </a:r>
            <a:r>
              <a:rPr lang="en-US" dirty="0" err="1" smtClean="0"/>
              <a:t>Malki-Sedek</a:t>
            </a:r>
            <a:r>
              <a:rPr lang="en-US" dirty="0" smtClean="0"/>
              <a:t> in Hebrew, which means ‘</a:t>
            </a:r>
            <a:r>
              <a:rPr lang="en-US" dirty="0" err="1" smtClean="0"/>
              <a:t>Sedek</a:t>
            </a:r>
            <a:r>
              <a:rPr lang="en-US" dirty="0" smtClean="0"/>
              <a:t> is my King.’  </a:t>
            </a:r>
            <a:r>
              <a:rPr lang="en-US" dirty="0" err="1" smtClean="0"/>
              <a:t>Sedek</a:t>
            </a:r>
            <a:r>
              <a:rPr lang="en-US" dirty="0" smtClean="0"/>
              <a:t> is the name of a Canaanite god.</a:t>
            </a:r>
          </a:p>
          <a:p>
            <a:r>
              <a:rPr lang="en-US" dirty="0" smtClean="0"/>
              <a:t>Unlike other priests in Genesis, no </a:t>
            </a:r>
            <a:r>
              <a:rPr lang="en-US" dirty="0" err="1" smtClean="0"/>
              <a:t>geneology</a:t>
            </a:r>
            <a:r>
              <a:rPr lang="en-US" dirty="0" smtClean="0"/>
              <a:t> is given for Melchizedek.</a:t>
            </a:r>
          </a:p>
          <a:p>
            <a:r>
              <a:rPr lang="en-US" dirty="0" smtClean="0"/>
              <a:t>Many scholars think this passage is a later insertion into Genesis, and possibly it is a fragment from a foreign (Canaanite) source.</a:t>
            </a:r>
          </a:p>
          <a:p>
            <a:endParaRPr lang="en-US" dirty="0"/>
          </a:p>
        </p:txBody>
      </p:sp>
    </p:spTree>
    <p:extLst>
      <p:ext uri="{BB962C8B-B14F-4D97-AF65-F5344CB8AC3E}">
        <p14:creationId xmlns:p14="http://schemas.microsoft.com/office/powerpoint/2010/main" val="30972436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Melchizedek Controversy – Garry Wills</a:t>
            </a:r>
            <a:endParaRPr lang="en-US" dirty="0"/>
          </a:p>
        </p:txBody>
      </p:sp>
      <p:sp>
        <p:nvSpPr>
          <p:cNvPr id="3" name="Content Placeholder 2"/>
          <p:cNvSpPr>
            <a:spLocks noGrp="1"/>
          </p:cNvSpPr>
          <p:nvPr>
            <p:ph idx="1"/>
          </p:nvPr>
        </p:nvSpPr>
        <p:spPr/>
        <p:txBody>
          <a:bodyPr/>
          <a:lstStyle/>
          <a:p>
            <a:r>
              <a:rPr lang="en-US" dirty="0" smtClean="0"/>
              <a:t>Wills asserts that the Biblical justification for calling Melchizedek “a priest forever” is weak.</a:t>
            </a:r>
          </a:p>
          <a:p>
            <a:r>
              <a:rPr lang="en-US" dirty="0" smtClean="0"/>
              <a:t>He asserts that Jesus showed no sign of being a priest, or carrying out the duties of a priest during his ministry.</a:t>
            </a:r>
          </a:p>
          <a:p>
            <a:r>
              <a:rPr lang="en-US" dirty="0" smtClean="0"/>
              <a:t>Moreover, even if Jesus is seen as “our priest forever,” there is no justification in Hebrews for establishing a Christian priesthood as in the Catholic Church.</a:t>
            </a:r>
          </a:p>
          <a:p>
            <a:endParaRPr lang="en-US" dirty="0"/>
          </a:p>
        </p:txBody>
      </p:sp>
    </p:spTree>
    <p:extLst>
      <p:ext uri="{BB962C8B-B14F-4D97-AF65-F5344CB8AC3E}">
        <p14:creationId xmlns:p14="http://schemas.microsoft.com/office/powerpoint/2010/main" val="40347177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Melchizedek in Psalm 110:4</a:t>
            </a:r>
            <a:endParaRPr lang="en-US" dirty="0"/>
          </a:p>
        </p:txBody>
      </p:sp>
      <p:sp>
        <p:nvSpPr>
          <p:cNvPr id="3" name="Content Placeholder 2"/>
          <p:cNvSpPr>
            <a:spLocks noGrp="1"/>
          </p:cNvSpPr>
          <p:nvPr>
            <p:ph idx="1"/>
          </p:nvPr>
        </p:nvSpPr>
        <p:spPr/>
        <p:txBody>
          <a:bodyPr/>
          <a:lstStyle/>
          <a:p>
            <a:r>
              <a:rPr lang="en-US" dirty="0" smtClean="0"/>
              <a:t>Calls Melchizedek “a priest forever.”</a:t>
            </a:r>
          </a:p>
          <a:p>
            <a:r>
              <a:rPr lang="en-US" dirty="0" smtClean="0"/>
              <a:t>It’s a puzzling verse as Melchizedek was not in the priest of the Jewish nation, and refers to a succession that is not mentioned in Genesis.</a:t>
            </a:r>
          </a:p>
          <a:p>
            <a:r>
              <a:rPr lang="en-US" dirty="0" smtClean="0"/>
              <a:t>Psalm 110 is the most referenced Psalm in the New Testament, but only Hebrews refers to verse 4.</a:t>
            </a:r>
          </a:p>
          <a:p>
            <a:r>
              <a:rPr lang="en-US" dirty="0" smtClean="0"/>
              <a:t>In any case, Melchizedek is invoked by the writer of Hebrews as a way to explain that Jesus is a replacement for the priesthood and is greater and above all others.</a:t>
            </a:r>
            <a:endParaRPr lang="en-US" dirty="0"/>
          </a:p>
        </p:txBody>
      </p:sp>
    </p:spTree>
    <p:extLst>
      <p:ext uri="{BB962C8B-B14F-4D97-AF65-F5344CB8AC3E}">
        <p14:creationId xmlns:p14="http://schemas.microsoft.com/office/powerpoint/2010/main" val="11055944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The Old Pact is Canceled (8:7-10:39)</a:t>
            </a:r>
            <a:endParaRPr lang="en-US" dirty="0"/>
          </a:p>
        </p:txBody>
      </p:sp>
      <p:sp>
        <p:nvSpPr>
          <p:cNvPr id="3" name="Content Placeholder 2"/>
          <p:cNvSpPr>
            <a:spLocks noGrp="1"/>
          </p:cNvSpPr>
          <p:nvPr>
            <p:ph idx="1"/>
          </p:nvPr>
        </p:nvSpPr>
        <p:spPr>
          <a:xfrm>
            <a:off x="628650" y="1825624"/>
            <a:ext cx="7886700" cy="4698267"/>
          </a:xfrm>
        </p:spPr>
        <p:txBody>
          <a:bodyPr>
            <a:normAutofit fontScale="92500" lnSpcReduction="20000"/>
          </a:bodyPr>
          <a:lstStyle/>
          <a:p>
            <a:r>
              <a:rPr lang="en-US" dirty="0" smtClean="0"/>
              <a:t>Hebrews interprets Jeremiah 31:31 as a prophesy that a new Pact would come because people broke the old one (8:9).</a:t>
            </a:r>
          </a:p>
          <a:p>
            <a:r>
              <a:rPr lang="en-US" dirty="0" smtClean="0"/>
              <a:t>The old Pact had its aura, but the new one excels the first.  By the time of Hebrews,  old Pact was mostly about food laws. (9:9-10).</a:t>
            </a:r>
          </a:p>
          <a:p>
            <a:r>
              <a:rPr lang="en-US" dirty="0" smtClean="0"/>
              <a:t>Under the old Pact, priests had to make repeated sacrifices, but Jesus sacrifices himself, and only once.  (9:18-28).</a:t>
            </a:r>
          </a:p>
          <a:p>
            <a:r>
              <a:rPr lang="en-US" dirty="0" smtClean="0"/>
              <a:t>Controversial point:  9:23-4 says that Jesus must purify heaven when he enters it just like the </a:t>
            </a:r>
            <a:r>
              <a:rPr lang="en-US" dirty="0" err="1" smtClean="0"/>
              <a:t>Levitical</a:t>
            </a:r>
            <a:r>
              <a:rPr lang="en-US" dirty="0" smtClean="0"/>
              <a:t> priests purified the Holy of Holies.  The author of Hebrews may be stretching his parallel too far—Why would heaven need purification?</a:t>
            </a:r>
            <a:endParaRPr lang="en-US" dirty="0"/>
          </a:p>
        </p:txBody>
      </p:sp>
    </p:spTree>
    <p:extLst>
      <p:ext uri="{BB962C8B-B14F-4D97-AF65-F5344CB8AC3E}">
        <p14:creationId xmlns:p14="http://schemas.microsoft.com/office/powerpoint/2010/main" val="19432216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7.  Fidelity to the Old Pact a Model for Fidelity to the New (11:1-12:17)</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Greek </a:t>
            </a:r>
            <a:r>
              <a:rPr lang="en-US" i="1" dirty="0" err="1" smtClean="0"/>
              <a:t>pistis</a:t>
            </a:r>
            <a:r>
              <a:rPr lang="en-US" dirty="0" smtClean="0"/>
              <a:t> is best translated as “fidelity” not “faith.”</a:t>
            </a:r>
          </a:p>
          <a:p>
            <a:r>
              <a:rPr lang="en-US" dirty="0" smtClean="0"/>
              <a:t>The audience already believes, but needs to obey.</a:t>
            </a:r>
          </a:p>
          <a:p>
            <a:r>
              <a:rPr lang="en-US" dirty="0" smtClean="0"/>
              <a:t>Even 11:3 is not about belief in the creation, but instead that trust in the providential Promises of God guided patriarchal heroes.</a:t>
            </a:r>
          </a:p>
          <a:p>
            <a:r>
              <a:rPr lang="en-US" dirty="0" smtClean="0"/>
              <a:t>The example of Noah (11:7):  How can he have fidelity to the old Pact when it wasn’t given yet?  Hebrews says that the promises to Abraham and his descendants were forebears of the Pact and were faithful to God.  (11:9, 17)</a:t>
            </a:r>
          </a:p>
          <a:p>
            <a:r>
              <a:rPr lang="en-US" dirty="0" smtClean="0"/>
              <a:t>God rewarded fidelity to the old Pact, and so how much more would he reward fidelity to the new Pact.  (11:39)</a:t>
            </a:r>
          </a:p>
          <a:p>
            <a:r>
              <a:rPr lang="en-US" dirty="0" smtClean="0"/>
              <a:t>The exhortation (12:1-17) uses ordeals of those under the old Pact as models for the trials of the Roman Christians.</a:t>
            </a:r>
            <a:endParaRPr lang="en-US" dirty="0"/>
          </a:p>
        </p:txBody>
      </p:sp>
    </p:spTree>
    <p:extLst>
      <p:ext uri="{BB962C8B-B14F-4D97-AF65-F5344CB8AC3E}">
        <p14:creationId xmlns:p14="http://schemas.microsoft.com/office/powerpoint/2010/main" val="31392806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Pact More Majestic (12:18-13:25)</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13:11-13.  Comparing Jesus to the burnt carcasses of the sacrificial sin-offerings raises difficulties.  The animals were sacrificed inside the temple.  And the parallels of Jesus’ persecution to animal sacrifice are distasteful to Garry Wills.</a:t>
            </a:r>
          </a:p>
          <a:p>
            <a:r>
              <a:rPr lang="en-US" dirty="0" smtClean="0"/>
              <a:t>By the time of Hebrews’ writing, animal sacrifice was not being practiced and the temple refers to the Shrine carried by the Israelites on their journey through the desert.  Therefore, the backsliding Roman Jewish Christians must have been longing for tradition.</a:t>
            </a:r>
          </a:p>
          <a:p>
            <a:r>
              <a:rPr lang="en-US" dirty="0" smtClean="0"/>
              <a:t>Hebrews ends with a call to return to the house churches and to their fellow Christians.</a:t>
            </a:r>
            <a:endParaRPr lang="en-US" dirty="0"/>
          </a:p>
        </p:txBody>
      </p:sp>
    </p:spTree>
    <p:extLst>
      <p:ext uri="{BB962C8B-B14F-4D97-AF65-F5344CB8AC3E}">
        <p14:creationId xmlns:p14="http://schemas.microsoft.com/office/powerpoint/2010/main" val="3406642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 of This Study</a:t>
            </a:r>
            <a:endParaRPr lang="en-US" dirty="0"/>
          </a:p>
        </p:txBody>
      </p:sp>
      <p:sp>
        <p:nvSpPr>
          <p:cNvPr id="3" name="Content Placeholder 2"/>
          <p:cNvSpPr>
            <a:spLocks noGrp="1"/>
          </p:cNvSpPr>
          <p:nvPr>
            <p:ph idx="1"/>
          </p:nvPr>
        </p:nvSpPr>
        <p:spPr/>
        <p:txBody>
          <a:bodyPr/>
          <a:lstStyle/>
          <a:p>
            <a:r>
              <a:rPr lang="en-US" dirty="0" smtClean="0"/>
              <a:t>Examine the Book of Hebrews through the interpretation of Garry Wills</a:t>
            </a:r>
          </a:p>
          <a:p>
            <a:r>
              <a:rPr lang="en-US" dirty="0" smtClean="0"/>
              <a:t>Make sense of the role this puzzling book played in the development (evolution?) of the Roman Catholic Church.</a:t>
            </a:r>
          </a:p>
          <a:p>
            <a:r>
              <a:rPr lang="en-US" dirty="0" smtClean="0"/>
              <a:t>Understand why Melchizedek was chosen to relate to Jesus.</a:t>
            </a:r>
          </a:p>
          <a:p>
            <a:r>
              <a:rPr lang="en-US" dirty="0" smtClean="0"/>
              <a:t>What does Hebrews imply about the meaning of the death and resurrection and communion, etc.? </a:t>
            </a:r>
            <a:endParaRPr lang="en-US" dirty="0"/>
          </a:p>
        </p:txBody>
      </p:sp>
    </p:spTree>
    <p:extLst>
      <p:ext uri="{BB962C8B-B14F-4D97-AF65-F5344CB8AC3E}">
        <p14:creationId xmlns:p14="http://schemas.microsoft.com/office/powerpoint/2010/main" val="35891796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III.10.  Who Wrote the “Letter to the Hebrews?”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38884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wrote Hebrews?</a:t>
            </a:r>
            <a:endParaRPr lang="en-US" dirty="0"/>
          </a:p>
        </p:txBody>
      </p:sp>
      <p:sp>
        <p:nvSpPr>
          <p:cNvPr id="3" name="Content Placeholder 2"/>
          <p:cNvSpPr>
            <a:spLocks noGrp="1"/>
          </p:cNvSpPr>
          <p:nvPr>
            <p:ph idx="1"/>
          </p:nvPr>
        </p:nvSpPr>
        <p:spPr/>
        <p:txBody>
          <a:bodyPr>
            <a:normAutofit fontScale="92500"/>
          </a:bodyPr>
          <a:lstStyle/>
          <a:p>
            <a:r>
              <a:rPr lang="en-US" dirty="0" smtClean="0"/>
              <a:t>Saint Paul’s Letter to Hebrews:</a:t>
            </a:r>
          </a:p>
          <a:p>
            <a:pPr lvl="1"/>
            <a:r>
              <a:rPr lang="en-US" dirty="0" smtClean="0"/>
              <a:t>Is not a letter</a:t>
            </a:r>
          </a:p>
          <a:p>
            <a:pPr lvl="1"/>
            <a:r>
              <a:rPr lang="en-US" dirty="0" smtClean="0"/>
              <a:t>Is not Paul’s</a:t>
            </a:r>
          </a:p>
          <a:p>
            <a:pPr lvl="1"/>
            <a:r>
              <a:rPr lang="en-US" dirty="0" smtClean="0"/>
              <a:t>And was not written to Hebrews</a:t>
            </a:r>
          </a:p>
          <a:p>
            <a:r>
              <a:rPr lang="en-US" dirty="0" smtClean="0"/>
              <a:t>Basic Pauline concepts are not in it (Paul never referred to priests).</a:t>
            </a:r>
          </a:p>
          <a:p>
            <a:r>
              <a:rPr lang="en-US" dirty="0" smtClean="0"/>
              <a:t>Style is different than any other NT author</a:t>
            </a:r>
          </a:p>
          <a:p>
            <a:r>
              <a:rPr lang="en-US" dirty="0" smtClean="0"/>
              <a:t>152 words used that don’t appear anywhere else in NT.</a:t>
            </a:r>
          </a:p>
          <a:p>
            <a:r>
              <a:rPr lang="en-US" dirty="0" smtClean="0"/>
              <a:t>Filled with literary devices such alliteration (1</a:t>
            </a:r>
            <a:r>
              <a:rPr lang="en-US" baseline="30000" dirty="0" smtClean="0"/>
              <a:t>st</a:t>
            </a:r>
            <a:r>
              <a:rPr lang="en-US" dirty="0" smtClean="0"/>
              <a:t> verse), chiasms (A-b-b-A) (7.3)</a:t>
            </a:r>
            <a:endParaRPr lang="en-US" dirty="0"/>
          </a:p>
        </p:txBody>
      </p:sp>
    </p:spTree>
    <p:extLst>
      <p:ext uri="{BB962C8B-B14F-4D97-AF65-F5344CB8AC3E}">
        <p14:creationId xmlns:p14="http://schemas.microsoft.com/office/powerpoint/2010/main" val="17467949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Suggested Authors of Hebrews</a:t>
            </a:r>
            <a:endParaRPr lang="en-US" dirty="0"/>
          </a:p>
        </p:txBody>
      </p:sp>
      <p:sp>
        <p:nvSpPr>
          <p:cNvPr id="3" name="Content Placeholder 2"/>
          <p:cNvSpPr>
            <a:spLocks noGrp="1"/>
          </p:cNvSpPr>
          <p:nvPr>
            <p:ph idx="1"/>
          </p:nvPr>
        </p:nvSpPr>
        <p:spPr/>
        <p:txBody>
          <a:bodyPr/>
          <a:lstStyle/>
          <a:p>
            <a:r>
              <a:rPr lang="en-US" dirty="0" smtClean="0"/>
              <a:t>Luke (sophisticated Greek, but lacks theology of letter)</a:t>
            </a:r>
          </a:p>
          <a:p>
            <a:r>
              <a:rPr lang="en-US" dirty="0" smtClean="0"/>
              <a:t>Paul’s partner Barnabas (Tertullian)</a:t>
            </a:r>
          </a:p>
          <a:p>
            <a:r>
              <a:rPr lang="en-US" dirty="0" smtClean="0"/>
              <a:t>Paul’s assistant </a:t>
            </a:r>
            <a:r>
              <a:rPr lang="en-US" dirty="0" err="1" smtClean="0"/>
              <a:t>Apollos</a:t>
            </a:r>
            <a:r>
              <a:rPr lang="en-US" dirty="0" smtClean="0"/>
              <a:t> (Luther)</a:t>
            </a:r>
          </a:p>
          <a:p>
            <a:r>
              <a:rPr lang="en-US" dirty="0" smtClean="0"/>
              <a:t>Paul’s fellow evangelist Silas (Edward </a:t>
            </a:r>
            <a:r>
              <a:rPr lang="en-US" dirty="0" err="1" smtClean="0"/>
              <a:t>Riehm</a:t>
            </a:r>
            <a:r>
              <a:rPr lang="en-US" dirty="0" smtClean="0"/>
              <a:t>)</a:t>
            </a:r>
          </a:p>
          <a:p>
            <a:r>
              <a:rPr lang="en-US" dirty="0" smtClean="0"/>
              <a:t>Paul’s friend Priscilla (Adolf von </a:t>
            </a:r>
            <a:r>
              <a:rPr lang="en-US" dirty="0" err="1" smtClean="0"/>
              <a:t>Harnack</a:t>
            </a:r>
            <a:r>
              <a:rPr lang="en-US" dirty="0" smtClean="0"/>
              <a:t>)</a:t>
            </a:r>
          </a:p>
          <a:p>
            <a:r>
              <a:rPr lang="en-US" dirty="0" smtClean="0"/>
              <a:t>“Who wrote it, God alone knows.”  (Origen)</a:t>
            </a:r>
            <a:endParaRPr lang="en-US" dirty="0"/>
          </a:p>
        </p:txBody>
      </p:sp>
    </p:spTree>
    <p:extLst>
      <p:ext uri="{BB962C8B-B14F-4D97-AF65-F5344CB8AC3E}">
        <p14:creationId xmlns:p14="http://schemas.microsoft.com/office/powerpoint/2010/main" val="39827593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3032"/>
            <a:ext cx="7886700" cy="978793"/>
          </a:xfrm>
        </p:spPr>
        <p:txBody>
          <a:bodyPr/>
          <a:lstStyle/>
          <a:p>
            <a:r>
              <a:rPr lang="en-US" dirty="0" smtClean="0"/>
              <a:t>Raymond Brown’s conclusion:</a:t>
            </a:r>
            <a:endParaRPr lang="en-US" dirty="0"/>
          </a:p>
        </p:txBody>
      </p:sp>
      <p:sp>
        <p:nvSpPr>
          <p:cNvPr id="3" name="Content Placeholder 2"/>
          <p:cNvSpPr>
            <a:spLocks noGrp="1"/>
          </p:cNvSpPr>
          <p:nvPr>
            <p:ph idx="1"/>
          </p:nvPr>
        </p:nvSpPr>
        <p:spPr>
          <a:xfrm>
            <a:off x="412125" y="1081825"/>
            <a:ext cx="8474298" cy="5422006"/>
          </a:xfrm>
        </p:spPr>
        <p:txBody>
          <a:bodyPr>
            <a:normAutofit lnSpcReduction="10000"/>
          </a:bodyPr>
          <a:lstStyle/>
          <a:p>
            <a:pPr marL="0" indent="0">
              <a:buNone/>
            </a:pPr>
            <a:r>
              <a:rPr lang="en-US" dirty="0" smtClean="0"/>
              <a:t>…the most sophisticated rhetorician and elegant theologian of the New Testament is an unknown.  To employ his own description of Melchizedek, the writer of Hebrews remains without father or mother or genealogy.  The quality of his Greek and his control of the Scriptures in Greek suggest that he was a Jewish Christian with a good Hellenistic education and some knowledge of Greek philosophical categories.  His allegorical style of hermeneutics has parallels in Philo and in Alexandrian interpretation; but that interpretation was taught elsewhere and so the claim that the writer came from Alexandria remains unproved.  Those from whom he learned about Christ may have had a theological outlook similar to that of the Hellenist moment and its freer attitude toward the Jewish cultic heritage.</a:t>
            </a:r>
            <a:endParaRPr lang="en-US" dirty="0"/>
          </a:p>
        </p:txBody>
      </p:sp>
    </p:spTree>
    <p:extLst>
      <p:ext uri="{BB962C8B-B14F-4D97-AF65-F5344CB8AC3E}">
        <p14:creationId xmlns:p14="http://schemas.microsoft.com/office/powerpoint/2010/main" val="9741134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Hebrews is not a letter</a:t>
            </a:r>
            <a:endParaRPr lang="en-US" dirty="0"/>
          </a:p>
        </p:txBody>
      </p:sp>
      <p:sp>
        <p:nvSpPr>
          <p:cNvPr id="3" name="Content Placeholder 2"/>
          <p:cNvSpPr>
            <a:spLocks noGrp="1"/>
          </p:cNvSpPr>
          <p:nvPr>
            <p:ph idx="1"/>
          </p:nvPr>
        </p:nvSpPr>
        <p:spPr>
          <a:xfrm>
            <a:off x="628650" y="1825625"/>
            <a:ext cx="7886700" cy="3287288"/>
          </a:xfrm>
        </p:spPr>
        <p:txBody>
          <a:bodyPr>
            <a:normAutofit lnSpcReduction="10000"/>
          </a:bodyPr>
          <a:lstStyle/>
          <a:p>
            <a:r>
              <a:rPr lang="en-US" dirty="0" smtClean="0"/>
              <a:t>All NT book titles were added later, not by author.</a:t>
            </a:r>
          </a:p>
          <a:p>
            <a:r>
              <a:rPr lang="en-US" dirty="0" smtClean="0"/>
              <a:t>Paul’s letters were directed at places or individuals.</a:t>
            </a:r>
          </a:p>
          <a:p>
            <a:r>
              <a:rPr lang="en-US" dirty="0" smtClean="0"/>
              <a:t>Hebrews contains no directive to place or person.</a:t>
            </a:r>
          </a:p>
          <a:p>
            <a:r>
              <a:rPr lang="en-US" dirty="0" smtClean="0"/>
              <a:t>Has no opening greeting or good wishes.</a:t>
            </a:r>
          </a:p>
          <a:p>
            <a:r>
              <a:rPr lang="en-US" dirty="0" smtClean="0"/>
              <a:t>Author calls his message “this supporting address” (13:22) which is a term used of a sermon in Acts 13:5.</a:t>
            </a:r>
            <a:endParaRPr lang="en-US" dirty="0"/>
          </a:p>
          <a:p>
            <a:pPr marL="0" indent="0">
              <a:buNone/>
            </a:pPr>
            <a:endParaRPr lang="en-US" dirty="0"/>
          </a:p>
        </p:txBody>
      </p:sp>
      <p:sp>
        <p:nvSpPr>
          <p:cNvPr id="4" name="TextBox 3"/>
          <p:cNvSpPr txBox="1"/>
          <p:nvPr/>
        </p:nvSpPr>
        <p:spPr>
          <a:xfrm>
            <a:off x="502275" y="5247850"/>
            <a:ext cx="7508383" cy="954107"/>
          </a:xfrm>
          <a:prstGeom prst="rect">
            <a:avLst/>
          </a:prstGeom>
          <a:solidFill>
            <a:srgbClr val="92D050"/>
          </a:solidFill>
        </p:spPr>
        <p:txBody>
          <a:bodyPr wrap="square" rtlCol="0">
            <a:spAutoFit/>
          </a:bodyPr>
          <a:lstStyle/>
          <a:p>
            <a:r>
              <a:rPr lang="en-US" sz="2800" dirty="0" smtClean="0"/>
              <a:t>Hebrews is probably a written homily (sermon) to which the author has given an epistolary ending.</a:t>
            </a:r>
            <a:endParaRPr lang="en-US" sz="2800" dirty="0"/>
          </a:p>
        </p:txBody>
      </p:sp>
    </p:spTree>
    <p:extLst>
      <p:ext uri="{BB962C8B-B14F-4D97-AF65-F5344CB8AC3E}">
        <p14:creationId xmlns:p14="http://schemas.microsoft.com/office/powerpoint/2010/main" val="27744794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was Hebrews Written?</a:t>
            </a:r>
            <a:endParaRPr lang="en-US" dirty="0"/>
          </a:p>
        </p:txBody>
      </p:sp>
      <p:sp>
        <p:nvSpPr>
          <p:cNvPr id="3" name="Content Placeholder 2"/>
          <p:cNvSpPr>
            <a:spLocks noGrp="1"/>
          </p:cNvSpPr>
          <p:nvPr>
            <p:ph idx="1"/>
          </p:nvPr>
        </p:nvSpPr>
        <p:spPr/>
        <p:txBody>
          <a:bodyPr/>
          <a:lstStyle/>
          <a:p>
            <a:r>
              <a:rPr lang="en-US" dirty="0" smtClean="0"/>
              <a:t>Written before the mid’90s A.D. because it was quoted in Clement of Rome’s letter of that date.</a:t>
            </a:r>
          </a:p>
          <a:p>
            <a:r>
              <a:rPr lang="en-US" dirty="0" smtClean="0"/>
              <a:t>Letter refers to sacrifices in the Mosaic traveling tent (post 70 destruction of Temple).</a:t>
            </a:r>
          </a:p>
          <a:p>
            <a:r>
              <a:rPr lang="en-US" dirty="0" smtClean="0"/>
              <a:t>Letter refers to persecution of Christians.</a:t>
            </a:r>
          </a:p>
          <a:p>
            <a:pPr marL="0" indent="0">
              <a:buNone/>
            </a:pPr>
            <a:endParaRPr lang="en-US" dirty="0"/>
          </a:p>
          <a:p>
            <a:pPr marL="0" indent="0">
              <a:buNone/>
            </a:pPr>
            <a:endParaRPr lang="en-US" dirty="0"/>
          </a:p>
        </p:txBody>
      </p:sp>
      <p:sp>
        <p:nvSpPr>
          <p:cNvPr id="4" name="TextBox 3"/>
          <p:cNvSpPr txBox="1"/>
          <p:nvPr/>
        </p:nvSpPr>
        <p:spPr>
          <a:xfrm>
            <a:off x="817808" y="4629664"/>
            <a:ext cx="7508383" cy="1077218"/>
          </a:xfrm>
          <a:prstGeom prst="rect">
            <a:avLst/>
          </a:prstGeom>
          <a:solidFill>
            <a:srgbClr val="92D050"/>
          </a:solidFill>
        </p:spPr>
        <p:txBody>
          <a:bodyPr wrap="square" rtlCol="0">
            <a:spAutoFit/>
          </a:bodyPr>
          <a:lstStyle/>
          <a:p>
            <a:r>
              <a:rPr lang="en-US" sz="3200" dirty="0" smtClean="0"/>
              <a:t>Hebrews was probably written in the 80’s A.D., about the time of Luke and Matthew.</a:t>
            </a:r>
            <a:endParaRPr lang="en-US" sz="3200" dirty="0"/>
          </a:p>
        </p:txBody>
      </p:sp>
    </p:spTree>
    <p:extLst>
      <p:ext uri="{BB962C8B-B14F-4D97-AF65-F5344CB8AC3E}">
        <p14:creationId xmlns:p14="http://schemas.microsoft.com/office/powerpoint/2010/main" val="19970810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1845</TotalTime>
  <Words>2355</Words>
  <Application>Microsoft Office PowerPoint</Application>
  <PresentationFormat>On-screen Show (4:3)</PresentationFormat>
  <Paragraphs>139</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A View of the Book of Hebrews</vt:lpstr>
      <vt:lpstr>Who is Garry Wills?</vt:lpstr>
      <vt:lpstr>Focus of This Study</vt:lpstr>
      <vt:lpstr>III.10.  Who Wrote the “Letter to the Hebrews?”</vt:lpstr>
      <vt:lpstr>Who wrote Hebrews?</vt:lpstr>
      <vt:lpstr>Suggested Authors of Hebrews</vt:lpstr>
      <vt:lpstr>Raymond Brown’s conclusion:</vt:lpstr>
      <vt:lpstr>Hebrews is not a letter</vt:lpstr>
      <vt:lpstr>When was Hebrews Written?</vt:lpstr>
      <vt:lpstr>Who was the Audience?</vt:lpstr>
      <vt:lpstr>How was it brought into the Canon of the NT?</vt:lpstr>
      <vt:lpstr>Summary of What Hebrews is:</vt:lpstr>
      <vt:lpstr>III.11.  What Does it Mean?</vt:lpstr>
      <vt:lpstr>The Title “Letter to the Hebrews” is not helpful to understanding</vt:lpstr>
      <vt:lpstr>First century Christian can be divided into four groups</vt:lpstr>
      <vt:lpstr>The Central Meaning of Hebrews:  New Covenant, New Priest, New Sacrifice</vt:lpstr>
      <vt:lpstr>Hebrews’ message can be traced in eight steps</vt:lpstr>
      <vt:lpstr>1. The Superiority of the new Pact</vt:lpstr>
      <vt:lpstr>2.  A Mediator Who Shares our Humanity</vt:lpstr>
      <vt:lpstr>3.  The New Pact is the Promised New Day (4:1-16)</vt:lpstr>
      <vt:lpstr>4.  A Priest with our Frailties (5:1 – 6:12)</vt:lpstr>
      <vt:lpstr>In Common with Melchizedek (6:13-8:6)</vt:lpstr>
      <vt:lpstr>Who is Melchizedek?</vt:lpstr>
      <vt:lpstr>The Melchizedek Controversy – Garry Wills</vt:lpstr>
      <vt:lpstr>Melchizedek in Psalm 110:4</vt:lpstr>
      <vt:lpstr>6.  The Old Pact is Canceled (8:7-10:39)</vt:lpstr>
      <vt:lpstr>7.  Fidelity to the Old Pact a Model for Fidelity to the New (11:1-12:17)</vt:lpstr>
      <vt:lpstr>The New Pact More Majestic (12:18-13:25)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View of the Book of Hebrews</dc:title>
  <dc:creator>Tim Nolen</dc:creator>
  <cp:lastModifiedBy>Tim Nolen</cp:lastModifiedBy>
  <cp:revision>36</cp:revision>
  <dcterms:created xsi:type="dcterms:W3CDTF">2014-05-24T14:26:35Z</dcterms:created>
  <dcterms:modified xsi:type="dcterms:W3CDTF">2014-07-03T17:39:49Z</dcterms:modified>
</cp:coreProperties>
</file>