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9" r:id="rId23"/>
    <p:sldId id="278" r:id="rId24"/>
    <p:sldId id="280" r:id="rId25"/>
    <p:sldId id="282"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41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1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CE6772-ECAF-4991-82C5-777DFD835E6F}"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CE6772-ECAF-4991-82C5-777DFD835E6F}"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CE6772-ECAF-4991-82C5-777DFD835E6F}"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CE6772-ECAF-4991-82C5-777DFD835E6F}"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CE6772-ECAF-4991-82C5-777DFD835E6F}" type="datetimeFigureOut">
              <a:rPr lang="en-US" smtClean="0"/>
              <a:t>2/15/2013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CE6772-ECAF-4991-82C5-777DFD835E6F}"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CE6772-ECAF-4991-82C5-777DFD835E6F}" type="datetimeFigureOut">
              <a:rPr lang="en-US" smtClean="0"/>
              <a:t>2/15/2013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E6772-ECAF-4991-82C5-777DFD835E6F}" type="datetimeFigureOut">
              <a:rPr lang="en-US" smtClean="0"/>
              <a:t>2/15/2013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CE6772-ECAF-4991-82C5-777DFD835E6F}" type="datetimeFigureOut">
              <a:rPr lang="en-US" smtClean="0"/>
              <a:t>2/15/2013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CE6772-ECAF-4991-82C5-777DFD835E6F}"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CE6772-ECAF-4991-82C5-777DFD835E6F}" type="datetimeFigureOut">
              <a:rPr lang="en-US" smtClean="0"/>
              <a:t>2/15/2013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4FE49D-9850-4977-8579-CA21B37DF6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CE6772-ECAF-4991-82C5-777DFD835E6F}" type="datetimeFigureOut">
              <a:rPr lang="en-US" smtClean="0"/>
              <a:t>2/15/2013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4FE49D-9850-4977-8579-CA21B37DF6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62400" y="762001"/>
            <a:ext cx="4495800" cy="2838450"/>
          </a:xfrm>
        </p:spPr>
        <p:txBody>
          <a:bodyPr/>
          <a:lstStyle/>
          <a:p>
            <a:r>
              <a:rPr lang="en-US" dirty="0" smtClean="0"/>
              <a:t>The Faith Journey of Abraham Lincoln</a:t>
            </a:r>
            <a:endParaRPr lang="en-US" dirty="0"/>
          </a:p>
        </p:txBody>
      </p:sp>
      <p:sp>
        <p:nvSpPr>
          <p:cNvPr id="3" name="Subtitle 2"/>
          <p:cNvSpPr>
            <a:spLocks noGrp="1"/>
          </p:cNvSpPr>
          <p:nvPr>
            <p:ph type="subTitle" idx="1"/>
          </p:nvPr>
        </p:nvSpPr>
        <p:spPr>
          <a:xfrm>
            <a:off x="3962400" y="3886200"/>
            <a:ext cx="4648200" cy="1752600"/>
          </a:xfrm>
        </p:spPr>
        <p:txBody>
          <a:bodyPr/>
          <a:lstStyle/>
          <a:p>
            <a:r>
              <a:rPr lang="en-US" b="1" dirty="0" smtClean="0">
                <a:solidFill>
                  <a:schemeClr val="tx1"/>
                </a:solidFill>
              </a:rPr>
              <a:t>From atheist to (almost) Presbyterian</a:t>
            </a:r>
            <a:endParaRPr lang="en-US" b="1" dirty="0">
              <a:solidFill>
                <a:schemeClr val="tx1"/>
              </a:solidFill>
            </a:endParaRPr>
          </a:p>
        </p:txBody>
      </p:sp>
      <p:pic>
        <p:nvPicPr>
          <p:cNvPr id="4" name="Picture 3" descr="Capture.JPG"/>
          <p:cNvPicPr>
            <a:picLocks noChangeAspect="1"/>
          </p:cNvPicPr>
          <p:nvPr/>
        </p:nvPicPr>
        <p:blipFill>
          <a:blip r:embed="rId2" cstate="print"/>
          <a:stretch>
            <a:fillRect/>
          </a:stretch>
        </p:blipFill>
        <p:spPr>
          <a:xfrm>
            <a:off x="381000" y="1524000"/>
            <a:ext cx="3209925" cy="4038600"/>
          </a:xfrm>
          <a:prstGeom prst="rect">
            <a:avLst/>
          </a:prstGeom>
        </p:spPr>
      </p:pic>
      <p:pic>
        <p:nvPicPr>
          <p:cNvPr id="5" name="Picture 4" descr="Capture.JPG"/>
          <p:cNvPicPr>
            <a:picLocks noChangeAspect="1"/>
          </p:cNvPicPr>
          <p:nvPr/>
        </p:nvPicPr>
        <p:blipFill>
          <a:blip r:embed="rId3" cstate="print"/>
          <a:stretch>
            <a:fillRect/>
          </a:stretch>
        </p:blipFill>
        <p:spPr>
          <a:xfrm>
            <a:off x="381000" y="5791200"/>
            <a:ext cx="3254375" cy="381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 James D. Smith, Pastor of First Presbyterian Church, Springfield, Ill.</a:t>
            </a:r>
            <a:endParaRPr lang="en-US" dirty="0"/>
          </a:p>
        </p:txBody>
      </p:sp>
      <p:sp>
        <p:nvSpPr>
          <p:cNvPr id="3" name="Content Placeholder 2"/>
          <p:cNvSpPr>
            <a:spLocks noGrp="1"/>
          </p:cNvSpPr>
          <p:nvPr>
            <p:ph idx="1"/>
          </p:nvPr>
        </p:nvSpPr>
        <p:spPr>
          <a:xfrm>
            <a:off x="457200" y="1600201"/>
            <a:ext cx="5638800" cy="2590799"/>
          </a:xfrm>
        </p:spPr>
        <p:txBody>
          <a:bodyPr>
            <a:normAutofit fontScale="70000" lnSpcReduction="20000"/>
          </a:bodyPr>
          <a:lstStyle/>
          <a:p>
            <a:r>
              <a:rPr lang="en-US" dirty="0" smtClean="0"/>
              <a:t>Smith founded Cumberland College in Lebanon, Tennessee</a:t>
            </a:r>
          </a:p>
          <a:p>
            <a:r>
              <a:rPr lang="en-US" dirty="0"/>
              <a:t>F</a:t>
            </a:r>
            <a:r>
              <a:rPr lang="en-US" dirty="0" smtClean="0"/>
              <a:t>amous for religious debates including one lasting 18 nights with skeptic C. G. Olmsted.</a:t>
            </a:r>
          </a:p>
          <a:p>
            <a:r>
              <a:rPr lang="en-US" dirty="0" smtClean="0"/>
              <a:t>Rev. James D. Smith wrote a book defending Christianity against secular reason:</a:t>
            </a:r>
          </a:p>
        </p:txBody>
      </p:sp>
      <p:pic>
        <p:nvPicPr>
          <p:cNvPr id="4" name="Picture 3" descr="Capture.JPG"/>
          <p:cNvPicPr>
            <a:picLocks noChangeAspect="1"/>
          </p:cNvPicPr>
          <p:nvPr/>
        </p:nvPicPr>
        <p:blipFill>
          <a:blip r:embed="rId2" cstate="print"/>
          <a:stretch>
            <a:fillRect/>
          </a:stretch>
        </p:blipFill>
        <p:spPr>
          <a:xfrm>
            <a:off x="6283399" y="1524000"/>
            <a:ext cx="2565326" cy="2819400"/>
          </a:xfrm>
          <a:prstGeom prst="rect">
            <a:avLst/>
          </a:prstGeom>
        </p:spPr>
      </p:pic>
      <p:sp>
        <p:nvSpPr>
          <p:cNvPr id="6" name="TextBox 5"/>
          <p:cNvSpPr txBox="1"/>
          <p:nvPr/>
        </p:nvSpPr>
        <p:spPr>
          <a:xfrm>
            <a:off x="304800" y="4267200"/>
            <a:ext cx="7772400" cy="2585323"/>
          </a:xfrm>
          <a:prstGeom prst="rect">
            <a:avLst/>
          </a:prstGeom>
          <a:noFill/>
        </p:spPr>
        <p:txBody>
          <a:bodyPr wrap="square" rtlCol="0">
            <a:spAutoFit/>
          </a:bodyPr>
          <a:lstStyle/>
          <a:p>
            <a:pPr>
              <a:buNone/>
            </a:pPr>
            <a:r>
              <a:rPr lang="en-US" sz="2400" b="1" dirty="0" smtClean="0"/>
              <a:t>The Christian’s </a:t>
            </a:r>
            <a:r>
              <a:rPr lang="en-US" sz="2400" b="1" dirty="0" err="1" smtClean="0"/>
              <a:t>Defence</a:t>
            </a:r>
            <a:r>
              <a:rPr lang="en-US" sz="2400" dirty="0" smtClean="0"/>
              <a:t>,” by James D. </a:t>
            </a:r>
            <a:r>
              <a:rPr lang="en-US" sz="2400" dirty="0" smtClean="0"/>
              <a:t>Smith</a:t>
            </a:r>
            <a:endParaRPr lang="en-US" sz="2400" dirty="0" smtClean="0"/>
          </a:p>
          <a:p>
            <a:pPr>
              <a:buNone/>
            </a:pPr>
            <a:r>
              <a:rPr lang="en-US" sz="2400" dirty="0" smtClean="0"/>
              <a:t>Containing a Fair Statement, and Impartial Examination of the Leading Objections Urged by Infidels Against the </a:t>
            </a:r>
            <a:r>
              <a:rPr lang="en-US" sz="2400" dirty="0" err="1" smtClean="0"/>
              <a:t>Anitquity</a:t>
            </a:r>
            <a:r>
              <a:rPr lang="en-US" sz="2400" dirty="0" smtClean="0"/>
              <a:t>, Genuineness, Credibility and Inspiration of the Holy Scriptures; Enriched with Copious Extracts from Learned Authors.”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 and “The Christian’s </a:t>
            </a:r>
            <a:r>
              <a:rPr lang="en-US" dirty="0" err="1" smtClean="0"/>
              <a:t>Defence</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1849, Lincoln finished his term in Congress and returned to Springfield.</a:t>
            </a:r>
          </a:p>
          <a:p>
            <a:r>
              <a:rPr lang="en-US" dirty="0" smtClean="0"/>
              <a:t>He immediately contacted Rev. James Smith, and held discussions about the arguments in his book.</a:t>
            </a:r>
          </a:p>
          <a:p>
            <a:r>
              <a:rPr lang="en-US" dirty="0" smtClean="0"/>
              <a:t>Lincoln would cite the book (and recommend it) repeatedly to others throughout remaining life.</a:t>
            </a:r>
          </a:p>
          <a:p>
            <a:r>
              <a:rPr lang="en-US" dirty="0" smtClean="0"/>
              <a:t>Lincoln attended First Presbyterian with his wife Mary Todd, paid for his pew, and donated regularly to the church’s ministries (and those of other churches too).</a:t>
            </a:r>
          </a:p>
          <a:p>
            <a:r>
              <a:rPr lang="en-US" dirty="0" smtClean="0"/>
              <a:t>Mary joined </a:t>
            </a:r>
            <a:r>
              <a:rPr lang="en-US" dirty="0"/>
              <a:t>F</a:t>
            </a:r>
            <a:r>
              <a:rPr lang="en-US" dirty="0" smtClean="0"/>
              <a:t>irst Presbyterian in 1852, but Abraham never formally joined a church during his lifetime.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Lincoln’s Faith in the 1850’s</a:t>
            </a:r>
            <a:endParaRPr lang="en-US" dirty="0"/>
          </a:p>
        </p:txBody>
      </p:sp>
      <p:sp>
        <p:nvSpPr>
          <p:cNvPr id="3" name="Content Placeholder 2"/>
          <p:cNvSpPr>
            <a:spLocks noGrp="1"/>
          </p:cNvSpPr>
          <p:nvPr>
            <p:ph idx="1"/>
          </p:nvPr>
        </p:nvSpPr>
        <p:spPr>
          <a:xfrm>
            <a:off x="457200" y="1447800"/>
            <a:ext cx="8229600" cy="5105400"/>
          </a:xfrm>
        </p:spPr>
        <p:txBody>
          <a:bodyPr>
            <a:normAutofit fontScale="70000" lnSpcReduction="20000"/>
          </a:bodyPr>
          <a:lstStyle/>
          <a:p>
            <a:r>
              <a:rPr lang="en-US" dirty="0" smtClean="0"/>
              <a:t>Lincoln’s friends doubted that he accepted Christian Theology at this time.</a:t>
            </a:r>
          </a:p>
          <a:p>
            <a:r>
              <a:rPr lang="en-US" dirty="0" smtClean="0"/>
              <a:t>Lincoln “tried to be a believer, but his reason could not grasp and solve the great problem of redemption as taught.”  -- friend Joshua Speed.</a:t>
            </a:r>
          </a:p>
          <a:p>
            <a:r>
              <a:rPr lang="en-US" dirty="0" smtClean="0"/>
              <a:t>“Probably it is to be my lot to go on in a twilight, feeling and reasoning my way through life, as questioning, doubting Thomas did.  But in my poor maimed, withered way, I bear with me, as I go on, a seeking spirit of desire for a faith that was with him of olden time, who in his need, as I in mind, exclaimed:  ‘Help thou my unbelief.’” – Lincoln, to a friend’s mother.</a:t>
            </a:r>
          </a:p>
          <a:p>
            <a:r>
              <a:rPr lang="en-US" dirty="0" smtClean="0"/>
              <a:t>However, his attitudes had softened.</a:t>
            </a:r>
          </a:p>
          <a:p>
            <a:r>
              <a:rPr lang="en-US" dirty="0" smtClean="0"/>
              <a:t>William Herndon, Lincoln’s law partner in Springfield:  “in later life, Lincoln believed in God, would go to church as other men do, and was a deeply and thoroughly religious man.”</a:t>
            </a:r>
          </a:p>
          <a:p>
            <a:r>
              <a:rPr lang="en-US" dirty="0" smtClean="0"/>
              <a:t>Others believed he was simply acquiescing to his wife’s Christianity and, more importantly, to political  realities.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Lincoln’s Farewell Address in Springfield, 1861 – leaving for Washington</a:t>
            </a:r>
            <a:endParaRPr lang="en-US" sz="3600"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My friends— No one, not in my situation, can appreciate my feeling of sadness at this parting. To this place, and the kindness of these people, I owe every thing. Here I have lived a quarter of a century, and have passed from a young to an old man. Here my children have been born, and one is buried. I now leave, not knowing when, or whether ever, I may return, with a task before me greater than that which rested upon Washington. Without the assistance of that Divine Being, who ever attended him, I cannot succeed. With that assistance I cannot fail. Trusting in Him, who can go with me, and remain with you and be every where for good, let us confidently hope that all will yet be well. To His care commending you, as I hope in your prayers you will commend me, I bid you an affectionate farewell.</a:t>
            </a:r>
          </a:p>
          <a:p>
            <a:endParaRPr lang="en-US" dirty="0" smtClean="0"/>
          </a:p>
          <a:p>
            <a:pPr>
              <a:buNone/>
            </a:pPr>
            <a:endParaRPr lang="en-US" dirty="0" smtClean="0"/>
          </a:p>
          <a:p>
            <a:pPr>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Lincoln’s Religious Language as President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Seems to acknowledge a Divine Being.</a:t>
            </a:r>
          </a:p>
          <a:p>
            <a:r>
              <a:rPr lang="en-US" dirty="0" smtClean="0"/>
              <a:t>Avoids the word “Christ”</a:t>
            </a:r>
          </a:p>
          <a:p>
            <a:r>
              <a:rPr lang="en-US" dirty="0" smtClean="0"/>
              <a:t>Frequency of invoking God in his speeches increased markedly during his trials as President.</a:t>
            </a:r>
          </a:p>
          <a:p>
            <a:r>
              <a:rPr lang="en-US" dirty="0" smtClean="0"/>
              <a:t>Critics continued to accuse Lincoln of hypocrisy and political convenience in his references to religion.</a:t>
            </a:r>
          </a:p>
          <a:p>
            <a:r>
              <a:rPr lang="en-US" dirty="0" smtClean="0"/>
              <a:t>Lincoln was repulsed from organized religion by pettiness over such issues as “dancing” and, especially, the defense of slavery by southern churches.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Lincoln and Church in Washington</a:t>
            </a:r>
            <a:endParaRPr lang="en-US" dirty="0"/>
          </a:p>
        </p:txBody>
      </p:sp>
      <p:sp>
        <p:nvSpPr>
          <p:cNvPr id="3" name="Content Placeholder 2"/>
          <p:cNvSpPr>
            <a:spLocks noGrp="1"/>
          </p:cNvSpPr>
          <p:nvPr>
            <p:ph idx="1"/>
          </p:nvPr>
        </p:nvSpPr>
        <p:spPr>
          <a:xfrm>
            <a:off x="457200" y="1600200"/>
            <a:ext cx="3276600" cy="4525963"/>
          </a:xfrm>
        </p:spPr>
        <p:txBody>
          <a:bodyPr>
            <a:normAutofit fontScale="85000" lnSpcReduction="10000"/>
          </a:bodyPr>
          <a:lstStyle/>
          <a:p>
            <a:r>
              <a:rPr lang="en-US" dirty="0" smtClean="0"/>
              <a:t>Lincoln’s first full day in Washington, Feb. 24</a:t>
            </a:r>
            <a:r>
              <a:rPr lang="en-US" baseline="30000" dirty="0" smtClean="0"/>
              <a:t>th</a:t>
            </a:r>
            <a:r>
              <a:rPr lang="en-US" dirty="0" smtClean="0"/>
              <a:t>, 1861, he attended church with William Henry Seward at St. John’s Episcopal near the White House.  That day, Mary attended First Presbyterian nearby.</a:t>
            </a:r>
            <a:endParaRPr lang="en-US" dirty="0"/>
          </a:p>
        </p:txBody>
      </p:sp>
      <p:pic>
        <p:nvPicPr>
          <p:cNvPr id="4" name="Picture 3" descr="Capture.JPG"/>
          <p:cNvPicPr>
            <a:picLocks noChangeAspect="1"/>
          </p:cNvPicPr>
          <p:nvPr/>
        </p:nvPicPr>
        <p:blipFill>
          <a:blip r:embed="rId2" cstate="print"/>
          <a:stretch>
            <a:fillRect/>
          </a:stretch>
        </p:blipFill>
        <p:spPr>
          <a:xfrm>
            <a:off x="4114800" y="2209800"/>
            <a:ext cx="4486275" cy="408081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Lincoln’s chose New York Avenue </a:t>
            </a:r>
            <a:r>
              <a:rPr lang="en-US" dirty="0" err="1" smtClean="0"/>
              <a:t>Presebyterian</a:t>
            </a:r>
            <a:r>
              <a:rPr lang="en-US" dirty="0" smtClean="0"/>
              <a:t>, three blocks from WH</a:t>
            </a:r>
            <a:endParaRPr lang="en-US" dirty="0"/>
          </a:p>
        </p:txBody>
      </p:sp>
      <p:sp>
        <p:nvSpPr>
          <p:cNvPr id="3" name="Content Placeholder 2"/>
          <p:cNvSpPr>
            <a:spLocks noGrp="1"/>
          </p:cNvSpPr>
          <p:nvPr>
            <p:ph idx="1"/>
          </p:nvPr>
        </p:nvSpPr>
        <p:spPr>
          <a:xfrm>
            <a:off x="457200" y="1828800"/>
            <a:ext cx="3733800" cy="4572000"/>
          </a:xfrm>
        </p:spPr>
        <p:txBody>
          <a:bodyPr>
            <a:normAutofit fontScale="85000" lnSpcReduction="10000"/>
          </a:bodyPr>
          <a:lstStyle/>
          <a:p>
            <a:r>
              <a:rPr lang="en-US" dirty="0" smtClean="0"/>
              <a:t>Dr. </a:t>
            </a:r>
            <a:r>
              <a:rPr lang="en-US" dirty="0" err="1" smtClean="0"/>
              <a:t>Phineas</a:t>
            </a:r>
            <a:r>
              <a:rPr lang="en-US" dirty="0" smtClean="0"/>
              <a:t> Gurley, Pastor, was prominent former chaplain of the U.S. Senate</a:t>
            </a:r>
          </a:p>
          <a:p>
            <a:r>
              <a:rPr lang="en-US" dirty="0" smtClean="0"/>
              <a:t>“The fact is, I don’t like to hear cut and dried sermons.  No, when I hear a man preach, I like to see him act as if he were fighting bees!” --Lincoln</a:t>
            </a:r>
            <a:endParaRPr lang="en-US" dirty="0"/>
          </a:p>
        </p:txBody>
      </p:sp>
      <p:pic>
        <p:nvPicPr>
          <p:cNvPr id="4" name="Picture 3" descr="Capture.JPG"/>
          <p:cNvPicPr>
            <a:picLocks noChangeAspect="1"/>
          </p:cNvPicPr>
          <p:nvPr/>
        </p:nvPicPr>
        <p:blipFill>
          <a:blip r:embed="rId2" cstate="print"/>
          <a:stretch>
            <a:fillRect/>
          </a:stretch>
        </p:blipFill>
        <p:spPr>
          <a:xfrm>
            <a:off x="4343400" y="2057400"/>
            <a:ext cx="4383264" cy="4057650"/>
          </a:xfrm>
          <a:prstGeom prst="rect">
            <a:avLst/>
          </a:prstGeom>
        </p:spPr>
      </p:pic>
      <p:sp>
        <p:nvSpPr>
          <p:cNvPr id="5" name="TextBox 4"/>
          <p:cNvSpPr txBox="1"/>
          <p:nvPr/>
        </p:nvSpPr>
        <p:spPr>
          <a:xfrm>
            <a:off x="4077933" y="6172200"/>
            <a:ext cx="5066067" cy="369332"/>
          </a:xfrm>
          <a:prstGeom prst="rect">
            <a:avLst/>
          </a:prstGeom>
          <a:noFill/>
        </p:spPr>
        <p:txBody>
          <a:bodyPr wrap="none" rtlCol="0">
            <a:spAutoFit/>
          </a:bodyPr>
          <a:lstStyle/>
          <a:p>
            <a:r>
              <a:rPr lang="en-US" dirty="0" smtClean="0"/>
              <a:t>Pew B-14, same as that used by President Buchanan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Lincoln at N.Y Ave. Presb. </a:t>
            </a:r>
            <a:endParaRPr lang="en-US" dirty="0"/>
          </a:p>
        </p:txBody>
      </p:sp>
      <p:sp>
        <p:nvSpPr>
          <p:cNvPr id="3" name="Content Placeholder 2"/>
          <p:cNvSpPr>
            <a:spLocks noGrp="1"/>
          </p:cNvSpPr>
          <p:nvPr>
            <p:ph idx="1"/>
          </p:nvPr>
        </p:nvSpPr>
        <p:spPr/>
        <p:txBody>
          <a:bodyPr>
            <a:normAutofit lnSpcReduction="10000"/>
          </a:bodyPr>
          <a:lstStyle/>
          <a:p>
            <a:r>
              <a:rPr lang="en-US" dirty="0" smtClean="0"/>
              <a:t>Lincoln donated money and attended nearly weekly, but never joined the church (as Mary did).</a:t>
            </a:r>
          </a:p>
          <a:p>
            <a:r>
              <a:rPr lang="en-US" dirty="0" smtClean="0"/>
              <a:t>Was criticized as engaging in “crass political theater” by attending.</a:t>
            </a:r>
          </a:p>
          <a:p>
            <a:r>
              <a:rPr lang="en-US" dirty="0" smtClean="0"/>
              <a:t>But, Lincoln also frequently attended Thursday evening prayer meetings there!</a:t>
            </a:r>
          </a:p>
          <a:p>
            <a:r>
              <a:rPr lang="en-US" dirty="0" smtClean="0"/>
              <a:t>President told Rev. Gurley that “he had received great comfort from the meetings.”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Lincoln’s Support of Religion as President</a:t>
            </a:r>
            <a:endParaRPr lang="en-US" dirty="0"/>
          </a:p>
        </p:txBody>
      </p:sp>
      <p:sp>
        <p:nvSpPr>
          <p:cNvPr id="3" name="Content Placeholder 2"/>
          <p:cNvSpPr>
            <a:spLocks noGrp="1"/>
          </p:cNvSpPr>
          <p:nvPr>
            <p:ph idx="1"/>
          </p:nvPr>
        </p:nvSpPr>
        <p:spPr/>
        <p:txBody>
          <a:bodyPr>
            <a:normAutofit lnSpcReduction="10000"/>
          </a:bodyPr>
          <a:lstStyle/>
          <a:p>
            <a:r>
              <a:rPr lang="en-US" dirty="0" smtClean="0"/>
              <a:t>Called for and funded military chaplains</a:t>
            </a:r>
          </a:p>
          <a:p>
            <a:r>
              <a:rPr lang="en-US" dirty="0" smtClean="0"/>
              <a:t>Supported YMCA involvement with troops</a:t>
            </a:r>
          </a:p>
          <a:p>
            <a:r>
              <a:rPr lang="en-US" dirty="0" smtClean="0"/>
              <a:t>Approved a bill that placed “In God We Trust” on a coin for the first time</a:t>
            </a:r>
          </a:p>
          <a:p>
            <a:r>
              <a:rPr lang="en-US" dirty="0" smtClean="0"/>
              <a:t>Reversed and reprimanded Gen. Grant for expelling all the Jews from his department.</a:t>
            </a:r>
          </a:p>
          <a:p>
            <a:r>
              <a:rPr lang="en-US" dirty="0" smtClean="0"/>
              <a:t>Eagerly supported bill establishing “a day of Public humiliation, prayer and fasting” a month after defeat at Battle of Bull Run 1861.</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Death of Willie, 1862</a:t>
            </a:r>
            <a:endParaRPr lang="en-US" dirty="0"/>
          </a:p>
        </p:txBody>
      </p:sp>
      <p:sp>
        <p:nvSpPr>
          <p:cNvPr id="3" name="Content Placeholder 2"/>
          <p:cNvSpPr>
            <a:spLocks noGrp="1"/>
          </p:cNvSpPr>
          <p:nvPr>
            <p:ph idx="1"/>
          </p:nvPr>
        </p:nvSpPr>
        <p:spPr>
          <a:xfrm>
            <a:off x="457200" y="1600200"/>
            <a:ext cx="5943600" cy="4525963"/>
          </a:xfrm>
        </p:spPr>
        <p:txBody>
          <a:bodyPr>
            <a:normAutofit fontScale="62500" lnSpcReduction="20000"/>
          </a:bodyPr>
          <a:lstStyle/>
          <a:p>
            <a:r>
              <a:rPr lang="en-US" dirty="0" smtClean="0"/>
              <a:t>Lincoln adored and spoiled his children, explicitly to give them fatherly love had missed himself as a child.</a:t>
            </a:r>
          </a:p>
          <a:p>
            <a:r>
              <a:rPr lang="en-US" dirty="0" smtClean="0"/>
              <a:t>Son Willie died of smallpox, Feb. 20, 1862.</a:t>
            </a:r>
          </a:p>
          <a:p>
            <a:r>
              <a:rPr lang="en-US" dirty="0" smtClean="0"/>
              <a:t>“My poor boy, he was too good for this Earth.  God has called him home.  I know that he is much better off in heaven, but then we loved him so.  It is hard, hard to have him die!”  --Lincoln’s words while viewing Willie’s body in private according to witness.</a:t>
            </a:r>
          </a:p>
          <a:p>
            <a:r>
              <a:rPr lang="en-US" dirty="0" smtClean="0"/>
              <a:t>Lincoln, in deep grief, met with several clergy and discussed afterlife:</a:t>
            </a:r>
          </a:p>
          <a:p>
            <a:pPr lvl="1"/>
            <a:r>
              <a:rPr lang="en-US" dirty="0" smtClean="0"/>
              <a:t>Dr. Gurley, N.Y. Ave. Presb.</a:t>
            </a:r>
          </a:p>
          <a:p>
            <a:pPr lvl="1"/>
            <a:r>
              <a:rPr lang="en-US" dirty="0" smtClean="0"/>
              <a:t>Rev. James Smith, Springfield 1</a:t>
            </a:r>
            <a:r>
              <a:rPr lang="en-US" baseline="30000" dirty="0" smtClean="0"/>
              <a:t>st</a:t>
            </a:r>
            <a:r>
              <a:rPr lang="en-US" dirty="0" smtClean="0"/>
              <a:t> Presb.</a:t>
            </a:r>
          </a:p>
          <a:p>
            <a:pPr lvl="1"/>
            <a:r>
              <a:rPr lang="en-US" dirty="0" smtClean="0"/>
              <a:t>Rev. Noyes Miner, Baptist pastor, Springfield</a:t>
            </a:r>
          </a:p>
          <a:p>
            <a:pPr lvl="1"/>
            <a:r>
              <a:rPr lang="en-US" dirty="0" smtClean="0"/>
              <a:t>Dr. Frances Vinton, Trinity Presb., N. Y. City</a:t>
            </a:r>
          </a:p>
          <a:p>
            <a:pPr lvl="1"/>
            <a:endParaRPr lang="en-US" dirty="0"/>
          </a:p>
        </p:txBody>
      </p:sp>
      <p:pic>
        <p:nvPicPr>
          <p:cNvPr id="4" name="Picture 3" descr="Capture.JPG"/>
          <p:cNvPicPr>
            <a:picLocks noChangeAspect="1"/>
          </p:cNvPicPr>
          <p:nvPr/>
        </p:nvPicPr>
        <p:blipFill>
          <a:blip r:embed="rId2" cstate="print"/>
          <a:stretch>
            <a:fillRect/>
          </a:stretch>
        </p:blipFill>
        <p:spPr>
          <a:xfrm>
            <a:off x="6324600" y="2057400"/>
            <a:ext cx="2819400" cy="32670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Lincoln’s Mother was a primary source of his intellectual character</a:t>
            </a:r>
            <a:endParaRPr lang="en-US" dirty="0"/>
          </a:p>
        </p:txBody>
      </p:sp>
      <p:sp>
        <p:nvSpPr>
          <p:cNvPr id="3" name="Content Placeholder 2"/>
          <p:cNvSpPr>
            <a:spLocks noGrp="1"/>
          </p:cNvSpPr>
          <p:nvPr>
            <p:ph idx="1"/>
          </p:nvPr>
        </p:nvSpPr>
        <p:spPr/>
        <p:txBody>
          <a:bodyPr>
            <a:normAutofit fontScale="92500"/>
          </a:bodyPr>
          <a:lstStyle/>
          <a:p>
            <a:r>
              <a:rPr lang="en-US" dirty="0" smtClean="0"/>
              <a:t>Mother, Nancy Lincoln, was herself born poor and out of wedlock, but nurtured her children in a Christian home.  She struggled with depression.</a:t>
            </a:r>
          </a:p>
          <a:p>
            <a:r>
              <a:rPr lang="en-US" dirty="0" smtClean="0"/>
              <a:t>But, Nancy Lincoln nurtured Abraham’s intellect, and taught him to “worship God”</a:t>
            </a:r>
          </a:p>
          <a:p>
            <a:r>
              <a:rPr lang="en-US" dirty="0" smtClean="0"/>
              <a:t>Nancy died of “milk sickness” when Abraham was only nine years old (1818).</a:t>
            </a:r>
          </a:p>
          <a:p>
            <a:r>
              <a:rPr lang="en-US" dirty="0" smtClean="0"/>
              <a:t>Abraham suffered serious depression much of his life and the “thought of rain falling on graves.”</a:t>
            </a:r>
          </a:p>
          <a:p>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 Todd Lincoln engaged in the Occult after her son’s death</a:t>
            </a:r>
            <a:endParaRPr lang="en-US" dirty="0"/>
          </a:p>
        </p:txBody>
      </p:sp>
      <p:sp>
        <p:nvSpPr>
          <p:cNvPr id="3" name="Content Placeholder 2"/>
          <p:cNvSpPr>
            <a:spLocks noGrp="1"/>
          </p:cNvSpPr>
          <p:nvPr>
            <p:ph idx="1"/>
          </p:nvPr>
        </p:nvSpPr>
        <p:spPr>
          <a:xfrm>
            <a:off x="457200" y="1600200"/>
            <a:ext cx="5486400" cy="4525963"/>
          </a:xfrm>
        </p:spPr>
        <p:txBody>
          <a:bodyPr>
            <a:normAutofit fontScale="70000" lnSpcReduction="20000"/>
          </a:bodyPr>
          <a:lstStyle/>
          <a:p>
            <a:r>
              <a:rPr lang="en-US" dirty="0" smtClean="0"/>
              <a:t>Occult and </a:t>
            </a:r>
            <a:r>
              <a:rPr lang="en-US" dirty="0" err="1" smtClean="0"/>
              <a:t>seances</a:t>
            </a:r>
            <a:r>
              <a:rPr lang="en-US" dirty="0" smtClean="0"/>
              <a:t> became popular in the U.S. in the 1840’s and following.</a:t>
            </a:r>
          </a:p>
          <a:p>
            <a:r>
              <a:rPr lang="en-US" dirty="0" smtClean="0"/>
              <a:t>Abraham was concerned about Mary’s involvement with the occult, and tried to debunk the quacks calling on her.</a:t>
            </a:r>
          </a:p>
          <a:p>
            <a:r>
              <a:rPr lang="en-US" dirty="0" smtClean="0"/>
              <a:t>Lincoln invited a reporter to participate with him in a séance with Charles </a:t>
            </a:r>
            <a:r>
              <a:rPr lang="en-US" dirty="0" err="1" smtClean="0"/>
              <a:t>Shockle</a:t>
            </a:r>
            <a:r>
              <a:rPr lang="en-US" dirty="0" smtClean="0"/>
              <a:t> (April 1863).  Lincoln was unmoved, and his ridicule was reflected in the subsequent newspaper article.</a:t>
            </a:r>
          </a:p>
          <a:p>
            <a:r>
              <a:rPr lang="en-US" dirty="0" smtClean="0"/>
              <a:t>Thus, President Lincoln publically supported mainline religions, but ridiculed unorthodox </a:t>
            </a:r>
            <a:r>
              <a:rPr lang="en-US" dirty="0" err="1" smtClean="0"/>
              <a:t>spiritulism</a:t>
            </a:r>
            <a:r>
              <a:rPr lang="en-US" dirty="0" smtClean="0"/>
              <a:t>.</a:t>
            </a:r>
            <a:endParaRPr lang="en-US" dirty="0"/>
          </a:p>
        </p:txBody>
      </p:sp>
      <p:pic>
        <p:nvPicPr>
          <p:cNvPr id="4" name="Picture 3" descr="Capture.JPG"/>
          <p:cNvPicPr>
            <a:picLocks noChangeAspect="1"/>
          </p:cNvPicPr>
          <p:nvPr/>
        </p:nvPicPr>
        <p:blipFill>
          <a:blip r:embed="rId2" cstate="print"/>
          <a:stretch>
            <a:fillRect/>
          </a:stretch>
        </p:blipFill>
        <p:spPr>
          <a:xfrm>
            <a:off x="6600825" y="1828800"/>
            <a:ext cx="2543175" cy="40862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Lincoln told his Cabinet, Sept. 22, 1862 that Emancipation Proclamation was a bargain with God</a:t>
            </a:r>
            <a:endParaRPr lang="en-US" sz="2800"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“When the rebel army was at Frederick, I determined, as soon as it should be driven out of Maryland, to issue a Proclamation of Emancipation such as I thought most likely to be useful. I said nothing to any one; but I made the promise to myself, and (hesitating a little)— to my Maker. The rebel army is now driven out, and I am going to fulfill that promise.”  --Lincoln, according to the diary of Salmon Chase, Secretary of the Treasury.  </a:t>
            </a:r>
          </a:p>
          <a:p>
            <a:pPr>
              <a:buNone/>
            </a:pPr>
            <a:endParaRPr lang="en-US" dirty="0" smtClean="0"/>
          </a:p>
          <a:p>
            <a:pPr>
              <a:buNone/>
            </a:pPr>
            <a:r>
              <a:rPr lang="en-US" dirty="0" smtClean="0"/>
              <a:t>“he remarked that he had made a vow, a covenant, that if God gave us the victory in the approaching battle [at Antietam] he would consider it an indication of Divine will, and that it was his duty to move forward in the cause of emancipation.”</a:t>
            </a:r>
          </a:p>
          <a:p>
            <a:pPr>
              <a:buNone/>
            </a:pPr>
            <a:r>
              <a:rPr lang="en-US" dirty="0" smtClean="0"/>
              <a:t> – Gideon Welles diary (he was also at the meeting).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God, Lincoln, and Gettysburg</a:t>
            </a:r>
            <a:endParaRPr lang="en-US" dirty="0"/>
          </a:p>
        </p:txBody>
      </p:sp>
      <p:sp>
        <p:nvSpPr>
          <p:cNvPr id="3" name="Content Placeholder 2"/>
          <p:cNvSpPr>
            <a:spLocks noGrp="1"/>
          </p:cNvSpPr>
          <p:nvPr>
            <p:ph idx="1"/>
          </p:nvPr>
        </p:nvSpPr>
        <p:spPr>
          <a:xfrm>
            <a:off x="304800" y="1295400"/>
            <a:ext cx="5486400" cy="4038600"/>
          </a:xfrm>
        </p:spPr>
        <p:txBody>
          <a:bodyPr>
            <a:normAutofit fontScale="70000" lnSpcReduction="20000"/>
          </a:bodyPr>
          <a:lstStyle/>
          <a:p>
            <a:pPr>
              <a:buNone/>
            </a:pPr>
            <a:r>
              <a:rPr lang="en-US" dirty="0" smtClean="0"/>
              <a:t>“…I went into my room one day and locked the door and got down on my knees before Almighty God and prayed to him mightily for victory at Gettysburg. I told him this was his war and our cause, his cause, but that we couldn’t stand another Fredericksburg or Chancellorsville. And I then and there made a solemn vow to Almighty God that if he would stand by our boys at Gettysburg, I would stand by him. And he did, and I will. And after that, I don’t know how it was and I can’t explain it, but soon a sweet comfort crept into my soul that things would go all right at Gettysburg…”</a:t>
            </a:r>
          </a:p>
        </p:txBody>
      </p:sp>
      <p:pic>
        <p:nvPicPr>
          <p:cNvPr id="4" name="Picture 3" descr="Capture.JPG"/>
          <p:cNvPicPr>
            <a:picLocks noChangeAspect="1"/>
          </p:cNvPicPr>
          <p:nvPr/>
        </p:nvPicPr>
        <p:blipFill>
          <a:blip r:embed="rId2" cstate="print"/>
          <a:stretch>
            <a:fillRect/>
          </a:stretch>
        </p:blipFill>
        <p:spPr>
          <a:xfrm>
            <a:off x="5943600" y="1752600"/>
            <a:ext cx="3200400" cy="3038475"/>
          </a:xfrm>
          <a:prstGeom prst="rect">
            <a:avLst/>
          </a:prstGeom>
        </p:spPr>
      </p:pic>
      <p:sp>
        <p:nvSpPr>
          <p:cNvPr id="5" name="TextBox 4"/>
          <p:cNvSpPr txBox="1"/>
          <p:nvPr/>
        </p:nvSpPr>
        <p:spPr>
          <a:xfrm>
            <a:off x="533401" y="5334000"/>
            <a:ext cx="8153400" cy="1477328"/>
          </a:xfrm>
          <a:prstGeom prst="rect">
            <a:avLst/>
          </a:prstGeom>
          <a:noFill/>
        </p:spPr>
        <p:txBody>
          <a:bodyPr wrap="square" rtlCol="0">
            <a:spAutoFit/>
          </a:bodyPr>
          <a:lstStyle/>
          <a:p>
            <a:r>
              <a:rPr lang="en-US" sz="2400" dirty="0" smtClean="0"/>
              <a:t>--Lincoln, speaking to Maj. General Daniel Edgar Sickles, commander of the 3</a:t>
            </a:r>
            <a:r>
              <a:rPr lang="en-US" sz="2400" baseline="30000" dirty="0" smtClean="0"/>
              <a:t>rd</a:t>
            </a:r>
            <a:r>
              <a:rPr lang="en-US" sz="2400" dirty="0" smtClean="0"/>
              <a:t> Corps of the Union Army, following the battle of Gettysburg, as recorded by Lt. Col. James </a:t>
            </a:r>
            <a:r>
              <a:rPr lang="en-US" sz="2400" dirty="0" err="1" smtClean="0"/>
              <a:t>Rusling</a:t>
            </a:r>
            <a:endParaRPr lang="en-US" sz="2400"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Lincoln’s Second Inaugural Address: God punished Nation for Slavery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Only 703 words, 7 minutes, 4 paragraphs</a:t>
            </a:r>
          </a:p>
          <a:p>
            <a:r>
              <a:rPr lang="en-US" dirty="0" smtClean="0"/>
              <a:t>Lincoln as prophet, pleading the case of God:</a:t>
            </a:r>
          </a:p>
          <a:p>
            <a:pPr lvl="1"/>
            <a:r>
              <a:rPr lang="en-US" dirty="0" smtClean="0"/>
              <a:t>The war was punishment for both North and South because of the sin of slavery</a:t>
            </a:r>
          </a:p>
          <a:p>
            <a:pPr lvl="1"/>
            <a:r>
              <a:rPr lang="en-US" dirty="0" smtClean="0"/>
              <a:t>Nation should pray this judgment to end quickly so “that this mighty scourge of war may speedily pass away.”</a:t>
            </a:r>
          </a:p>
          <a:p>
            <a:pPr lvl="1"/>
            <a:r>
              <a:rPr lang="en-US" dirty="0" smtClean="0"/>
              <a:t>“if God wills that it continue, until all the wealth piled up by the bond-man’s 250 years of unrequited toil shall be sunk and until every drop of blood drawn with the sword, as was said 3000 years ago, so still it must be said ‘the judgments of the Lord are true and righteous altogether’” (Ps. 19:9)</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 </a:t>
            </a:r>
            <a:r>
              <a:rPr lang="en-US" dirty="0" err="1" smtClean="0"/>
              <a:t>Phineas</a:t>
            </a:r>
            <a:r>
              <a:rPr lang="en-US" dirty="0" smtClean="0"/>
              <a:t> Gurley, after Lincoln’s Death</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pPr>
              <a:buNone/>
            </a:pPr>
            <a:r>
              <a:rPr lang="en-US" dirty="0" smtClean="0"/>
              <a:t>President Lincoln was “sound not only on the truth of the Christian religion but on all its fundamental doctrines and teaching. . . . After the death of his son Willie, and his visit to the battlefield of Gettysburg, he said . . . that he had lost confidence in everything but God, and that he now believed his heart was changed, and that he loved the Savior, and if he was not deceived in himself, it was his intention soon to make a profession of religion.</a:t>
            </a:r>
            <a:r>
              <a:rPr lang="en-US" dirty="0"/>
              <a:t> </a:t>
            </a:r>
            <a:r>
              <a:rPr lang="en-US" dirty="0" smtClean="0"/>
              <a:t>“ --Dr. Gurley, Pastor of N.Y. Ave. Presb. Church</a:t>
            </a:r>
          </a:p>
          <a:p>
            <a:pPr>
              <a:buNone/>
            </a:pPr>
            <a:endParaRPr lang="en-US" dirty="0"/>
          </a:p>
          <a:p>
            <a:pPr algn="ctr">
              <a:buNone/>
            </a:pPr>
            <a:r>
              <a:rPr lang="en-US" b="1" dirty="0" smtClean="0"/>
              <a:t>Was Lincoln about to be Baptized and join the Presbyterian Church?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apture.JPG"/>
          <p:cNvPicPr>
            <a:picLocks noChangeAspect="1"/>
          </p:cNvPicPr>
          <p:nvPr/>
        </p:nvPicPr>
        <p:blipFill>
          <a:blip r:embed="rId2" cstate="print"/>
          <a:stretch>
            <a:fillRect/>
          </a:stretch>
        </p:blipFill>
        <p:spPr>
          <a:xfrm>
            <a:off x="457200" y="914400"/>
            <a:ext cx="4057650" cy="5099855"/>
          </a:xfrm>
          <a:prstGeom prst="rect">
            <a:avLst/>
          </a:prstGeom>
        </p:spPr>
      </p:pic>
      <p:pic>
        <p:nvPicPr>
          <p:cNvPr id="3" name="Picture 2" descr="Capture.JPG"/>
          <p:cNvPicPr>
            <a:picLocks noChangeAspect="1"/>
          </p:cNvPicPr>
          <p:nvPr/>
        </p:nvPicPr>
        <p:blipFill>
          <a:blip r:embed="rId3" cstate="print"/>
          <a:stretch>
            <a:fillRect/>
          </a:stretch>
        </p:blipFill>
        <p:spPr>
          <a:xfrm>
            <a:off x="5029200" y="914400"/>
            <a:ext cx="3743325" cy="482759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 Todd Lincoln:  The President’s Last Words before he was shot:</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“We will visit the Holy Land and see those places hallowed by the footsteps of the Savior.  There is no place I so much desire to see as Jerusalem.”</a:t>
            </a:r>
          </a:p>
          <a:p>
            <a:pPr>
              <a:buNone/>
            </a:pPr>
            <a:r>
              <a:rPr lang="en-US" dirty="0" smtClean="0"/>
              <a:t>--President Lincoln’s last words according to Mary Todd Lincoln</a:t>
            </a:r>
          </a:p>
          <a:p>
            <a:pPr>
              <a:buNone/>
            </a:pPr>
            <a:endParaRPr lang="en-US" dirty="0" smtClean="0"/>
          </a:p>
          <a:p>
            <a:pPr algn="ctr">
              <a:buNone/>
            </a:pPr>
            <a:r>
              <a:rPr lang="en-US" b="1" dirty="0" smtClean="0"/>
              <a:t>Is she a reliable witness?  Only God knows what was in Abraham’s heart.</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Stern Father Shaped Lincoln’s Hostility Toward God and Religion</a:t>
            </a:r>
            <a:endParaRPr lang="en-US" dirty="0"/>
          </a:p>
        </p:txBody>
      </p:sp>
      <p:sp>
        <p:nvSpPr>
          <p:cNvPr id="3" name="Content Placeholder 2"/>
          <p:cNvSpPr>
            <a:spLocks noGrp="1"/>
          </p:cNvSpPr>
          <p:nvPr>
            <p:ph idx="1"/>
          </p:nvPr>
        </p:nvSpPr>
        <p:spPr>
          <a:xfrm>
            <a:off x="4038600" y="1600200"/>
            <a:ext cx="4724400" cy="4953000"/>
          </a:xfrm>
        </p:spPr>
        <p:txBody>
          <a:bodyPr>
            <a:normAutofit fontScale="85000" lnSpcReduction="20000"/>
          </a:bodyPr>
          <a:lstStyle/>
          <a:p>
            <a:r>
              <a:rPr lang="en-US" dirty="0" smtClean="0"/>
              <a:t>Abraham’s father, Thomas, never appreciated his son’s intellect.</a:t>
            </a:r>
          </a:p>
          <a:p>
            <a:r>
              <a:rPr lang="en-US" dirty="0" smtClean="0"/>
              <a:t>Was a “full throated Hard Shell Baptist”</a:t>
            </a:r>
          </a:p>
          <a:p>
            <a:r>
              <a:rPr lang="en-US" dirty="0" smtClean="0"/>
              <a:t>When Abraham was 21 years old, he left home (at the earliest legal opportunity) and never returned.</a:t>
            </a:r>
          </a:p>
          <a:p>
            <a:r>
              <a:rPr lang="en-US" dirty="0" smtClean="0"/>
              <a:t>“You are right, my father was a member of the Baptist church, but I am not.”  President Lincoln, 1863.</a:t>
            </a:r>
            <a:endParaRPr lang="en-US" dirty="0"/>
          </a:p>
        </p:txBody>
      </p:sp>
      <p:pic>
        <p:nvPicPr>
          <p:cNvPr id="4" name="Picture 3" descr="Capture.JPG"/>
          <p:cNvPicPr>
            <a:picLocks noChangeAspect="1"/>
          </p:cNvPicPr>
          <p:nvPr/>
        </p:nvPicPr>
        <p:blipFill>
          <a:blip r:embed="rId2" cstate="print"/>
          <a:stretch>
            <a:fillRect/>
          </a:stretch>
        </p:blipFill>
        <p:spPr>
          <a:xfrm>
            <a:off x="457200" y="1447800"/>
            <a:ext cx="3409950" cy="4970436"/>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Early Childhood Shaped Lincoln’s Hostility Toward God and Religion</a:t>
            </a:r>
            <a:endParaRPr lang="en-US" dirty="0"/>
          </a:p>
        </p:txBody>
      </p:sp>
      <p:sp>
        <p:nvSpPr>
          <p:cNvPr id="3" name="Content Placeholder 2"/>
          <p:cNvSpPr>
            <a:spLocks noGrp="1"/>
          </p:cNvSpPr>
          <p:nvPr>
            <p:ph idx="1"/>
          </p:nvPr>
        </p:nvSpPr>
        <p:spPr>
          <a:xfrm>
            <a:off x="4495800" y="1524001"/>
            <a:ext cx="4191000" cy="4267200"/>
          </a:xfrm>
        </p:spPr>
        <p:txBody>
          <a:bodyPr/>
          <a:lstStyle/>
          <a:p>
            <a:r>
              <a:rPr lang="en-US" sz="2400" dirty="0" smtClean="0"/>
              <a:t>Lincoln’s childhood was filled with hard physical labor, even as he pursued his education and loved books.</a:t>
            </a:r>
          </a:p>
          <a:p>
            <a:r>
              <a:rPr lang="en-US" sz="2400" dirty="0" smtClean="0"/>
              <a:t>Lincoln was influenced by religious skeptics in his readings:</a:t>
            </a:r>
          </a:p>
          <a:p>
            <a:pPr lvl="1"/>
            <a:r>
              <a:rPr lang="en-US" sz="2000" dirty="0" smtClean="0"/>
              <a:t>Ethan Allen, “Reason, the Only Oracle of Man</a:t>
            </a:r>
          </a:p>
          <a:p>
            <a:pPr lvl="1"/>
            <a:r>
              <a:rPr lang="en-US" sz="2000" dirty="0" smtClean="0"/>
              <a:t>Thomas Paine, “The Age of Reason”</a:t>
            </a:r>
          </a:p>
        </p:txBody>
      </p:sp>
      <p:pic>
        <p:nvPicPr>
          <p:cNvPr id="4" name="Picture 3" descr="Capture.JPG"/>
          <p:cNvPicPr>
            <a:picLocks noChangeAspect="1"/>
          </p:cNvPicPr>
          <p:nvPr/>
        </p:nvPicPr>
        <p:blipFill>
          <a:blip r:embed="rId2" cstate="print"/>
          <a:stretch>
            <a:fillRect/>
          </a:stretch>
        </p:blipFill>
        <p:spPr>
          <a:xfrm>
            <a:off x="381000" y="1524000"/>
            <a:ext cx="3871912" cy="2860331"/>
          </a:xfrm>
          <a:prstGeom prst="rect">
            <a:avLst/>
          </a:prstGeom>
        </p:spPr>
      </p:pic>
      <p:sp>
        <p:nvSpPr>
          <p:cNvPr id="5" name="TextBox 4"/>
          <p:cNvSpPr txBox="1"/>
          <p:nvPr/>
        </p:nvSpPr>
        <p:spPr>
          <a:xfrm>
            <a:off x="0" y="4572000"/>
            <a:ext cx="4648200" cy="2031325"/>
          </a:xfrm>
          <a:prstGeom prst="rect">
            <a:avLst/>
          </a:prstGeom>
          <a:noFill/>
        </p:spPr>
        <p:txBody>
          <a:bodyPr wrap="square" rtlCol="0">
            <a:spAutoFit/>
          </a:bodyPr>
          <a:lstStyle/>
          <a:p>
            <a:r>
              <a:rPr lang="en-US" dirty="0" smtClean="0"/>
              <a:t>“We perceive, with pain and fearful apprehension, a general dereliction of religious principle and practice…impiety and contempt of the laws and institutions of religion…abounding infidelity…Atheism.”</a:t>
            </a:r>
          </a:p>
          <a:p>
            <a:r>
              <a:rPr lang="en-US" dirty="0" smtClean="0"/>
              <a:t>--1798 General Assembly of the Presbyterian Church</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Lincoln as a young man in New Salem, Illinois attacked Christianity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“Christ is a bastard”</a:t>
            </a:r>
          </a:p>
          <a:p>
            <a:r>
              <a:rPr lang="en-US" dirty="0" smtClean="0"/>
              <a:t>“The Bible is a book of contradictions”</a:t>
            </a:r>
          </a:p>
          <a:p>
            <a:r>
              <a:rPr lang="en-US" dirty="0" smtClean="0"/>
              <a:t>Lincoln wrote a “book” or “extended essay” attacking the divinity of Christ and exposing Biblical contradictions.</a:t>
            </a:r>
          </a:p>
          <a:p>
            <a:r>
              <a:rPr lang="en-US" dirty="0" smtClean="0"/>
              <a:t>His friend and employer, Samuel Hill, knew Lincoln had a bright future and protected him by burning all copies before he could have it published.</a:t>
            </a:r>
          </a:p>
          <a:p>
            <a:r>
              <a:rPr lang="en-US" dirty="0" smtClean="0"/>
              <a:t>Lincoln publically attacked Peter Cartwright (Methodist minister who mixed politics and religion) accusing thus:  “a most abandoned hypocrite…hoodwinking… and ridiculing a priest-ridden people”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Lincoln’s Depression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At 26, a friend, Ann Rutledge, died and Lincoln became depressed.</a:t>
            </a:r>
          </a:p>
          <a:p>
            <a:r>
              <a:rPr lang="en-US" dirty="0" smtClean="0"/>
              <a:t>Friends removed knives and razors from his quarters because the feared he would kill himself.</a:t>
            </a:r>
          </a:p>
          <a:p>
            <a:r>
              <a:rPr lang="en-US" dirty="0" smtClean="0"/>
              <a:t>Three years later, he wrote a poem:  “The Suicide’s Soliloquy”:  excerpt:</a:t>
            </a:r>
          </a:p>
          <a:p>
            <a:pPr lvl="1">
              <a:buNone/>
            </a:pPr>
            <a:r>
              <a:rPr lang="en-US" dirty="0" smtClean="0"/>
              <a:t>“Yes!  I’ve resolved the deed to do, </a:t>
            </a:r>
          </a:p>
          <a:p>
            <a:pPr lvl="1">
              <a:buNone/>
            </a:pPr>
            <a:r>
              <a:rPr lang="en-US" dirty="0" smtClean="0"/>
              <a:t>And this place to do it:</a:t>
            </a:r>
          </a:p>
          <a:p>
            <a:pPr lvl="1">
              <a:buNone/>
            </a:pPr>
            <a:r>
              <a:rPr lang="en-US" dirty="0" smtClean="0"/>
              <a:t>This heart I’ll rush a dagger through</a:t>
            </a:r>
          </a:p>
          <a:p>
            <a:pPr lvl="1">
              <a:buNone/>
            </a:pPr>
            <a:r>
              <a:rPr lang="en-US" dirty="0" smtClean="0"/>
              <a:t>Thou I in hell should rue it!”</a:t>
            </a:r>
          </a:p>
          <a:p>
            <a:r>
              <a:rPr lang="en-US" dirty="0" smtClean="0"/>
              <a:t>Lincoln would suffer repeatedly from depression, which he called his “hypo.”</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Religious “Infidelity” hurt Lincoln’s early political career</a:t>
            </a:r>
            <a:endParaRPr lang="en-US" dirty="0"/>
          </a:p>
        </p:txBody>
      </p:sp>
      <p:sp>
        <p:nvSpPr>
          <p:cNvPr id="3" name="Content Placeholder 2"/>
          <p:cNvSpPr>
            <a:spLocks noGrp="1"/>
          </p:cNvSpPr>
          <p:nvPr>
            <p:ph idx="1"/>
          </p:nvPr>
        </p:nvSpPr>
        <p:spPr/>
        <p:txBody>
          <a:bodyPr/>
          <a:lstStyle/>
          <a:p>
            <a:r>
              <a:rPr lang="en-US" dirty="0" smtClean="0"/>
              <a:t>Did not receive Whig party nomination for 7</a:t>
            </a:r>
            <a:r>
              <a:rPr lang="en-US" baseline="30000" dirty="0" smtClean="0"/>
              <a:t>th</a:t>
            </a:r>
            <a:r>
              <a:rPr lang="en-US" dirty="0" smtClean="0"/>
              <a:t> District congressional race in 1843.  </a:t>
            </a:r>
          </a:p>
          <a:p>
            <a:r>
              <a:rPr lang="en-US" dirty="0" smtClean="0"/>
              <a:t>Lincoln wrote “…it was everywhere contended that no Christian ought to go for me, because I belonged to no church.”</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Did Lincoln lie about his religious views to get votes?</a:t>
            </a:r>
            <a:endParaRPr lang="en-US" dirty="0"/>
          </a:p>
        </p:txBody>
      </p:sp>
      <p:sp>
        <p:nvSpPr>
          <p:cNvPr id="3" name="Content Placeholder 2"/>
          <p:cNvSpPr>
            <a:spLocks noGrp="1"/>
          </p:cNvSpPr>
          <p:nvPr>
            <p:ph idx="1"/>
          </p:nvPr>
        </p:nvSpPr>
        <p:spPr>
          <a:xfrm>
            <a:off x="457200" y="1600200"/>
            <a:ext cx="8229600" cy="4876800"/>
          </a:xfrm>
        </p:spPr>
        <p:txBody>
          <a:bodyPr>
            <a:normAutofit fontScale="77500" lnSpcReduction="20000"/>
          </a:bodyPr>
          <a:lstStyle/>
          <a:p>
            <a:r>
              <a:rPr lang="en-US" sz="3100" dirty="0" smtClean="0"/>
              <a:t>In 1846, Lincoln ran against Peter Cartwright (the Methodist minister he earlier </a:t>
            </a:r>
            <a:r>
              <a:rPr lang="en-US" sz="3100" dirty="0" err="1" smtClean="0"/>
              <a:t>criticised</a:t>
            </a:r>
            <a:r>
              <a:rPr lang="en-US" sz="3100" dirty="0" smtClean="0"/>
              <a:t>) in the general election for the 7</a:t>
            </a:r>
            <a:r>
              <a:rPr lang="en-US" sz="3100" baseline="30000" dirty="0" smtClean="0"/>
              <a:t>th</a:t>
            </a:r>
            <a:r>
              <a:rPr lang="en-US" sz="3100" dirty="0" smtClean="0"/>
              <a:t> House District of Illinois.</a:t>
            </a:r>
          </a:p>
          <a:p>
            <a:r>
              <a:rPr lang="en-US" sz="3100" dirty="0" smtClean="0"/>
              <a:t>Cartwright quoted Lincoln’s criticisms of Christianity in the campaign.</a:t>
            </a:r>
          </a:p>
          <a:p>
            <a:r>
              <a:rPr lang="en-US" sz="3100" dirty="0" smtClean="0"/>
              <a:t>Lincoln wrote a handbill in defense which said:</a:t>
            </a:r>
          </a:p>
          <a:p>
            <a:pPr>
              <a:buNone/>
            </a:pPr>
            <a:r>
              <a:rPr lang="en-US" sz="3100" dirty="0" smtClean="0"/>
              <a:t>“That I am not a member of any Christian Church, is true, but I have never denied the truth of the Scripture; and I have never spoken with intentional disrespect of religion in general, or of any denomination of Christians in particular.”</a:t>
            </a:r>
          </a:p>
          <a:p>
            <a:pPr>
              <a:buNone/>
            </a:pPr>
            <a:endParaRPr lang="en-US" dirty="0" smtClean="0"/>
          </a:p>
          <a:p>
            <a:pPr algn="ctr">
              <a:buNone/>
            </a:pPr>
            <a:r>
              <a:rPr lang="en-US" sz="3600" b="1" dirty="0" smtClean="0"/>
              <a:t>So, Lincoln lied to voters in this instance for political purposes!</a:t>
            </a:r>
          </a:p>
          <a:p>
            <a:pPr algn="ctr">
              <a:buNone/>
            </a:pPr>
            <a:r>
              <a:rPr lang="en-US" sz="3600" b="1" dirty="0" smtClean="0"/>
              <a:t>He defeated Cartwright in 1846.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1849—Influence of Rev. James D. Smith </a:t>
            </a:r>
            <a:endParaRPr lang="en-US" dirty="0"/>
          </a:p>
        </p:txBody>
      </p:sp>
      <p:sp>
        <p:nvSpPr>
          <p:cNvPr id="3" name="Content Placeholder 2"/>
          <p:cNvSpPr>
            <a:spLocks noGrp="1"/>
          </p:cNvSpPr>
          <p:nvPr>
            <p:ph idx="1"/>
          </p:nvPr>
        </p:nvSpPr>
        <p:spPr>
          <a:xfrm>
            <a:off x="457200" y="1600200"/>
            <a:ext cx="5181600" cy="4525963"/>
          </a:xfrm>
        </p:spPr>
        <p:txBody>
          <a:bodyPr>
            <a:normAutofit fontScale="77500" lnSpcReduction="20000"/>
          </a:bodyPr>
          <a:lstStyle/>
          <a:p>
            <a:r>
              <a:rPr lang="en-US" dirty="0" smtClean="0"/>
              <a:t>Lincoln was in Lexington, Kentucky in 1949 at Robert Todd’s house (his father-in-law)</a:t>
            </a:r>
          </a:p>
          <a:p>
            <a:r>
              <a:rPr lang="en-US" dirty="0" smtClean="0"/>
              <a:t>Robert Todd had died and Lincoln was acting as executor of his estate.</a:t>
            </a:r>
          </a:p>
          <a:p>
            <a:r>
              <a:rPr lang="en-US" dirty="0" smtClean="0"/>
              <a:t>Todd had extensive personal library, and Lincoln read many of these books, scribbling comments in them.</a:t>
            </a:r>
          </a:p>
          <a:p>
            <a:r>
              <a:rPr lang="en-US" dirty="0" smtClean="0"/>
              <a:t>Lincoln was drawn to a book written by the pastor of First Presbyterian Church, of Springfield, Illinois.</a:t>
            </a:r>
            <a:endParaRPr lang="en-US" dirty="0"/>
          </a:p>
        </p:txBody>
      </p:sp>
      <p:pic>
        <p:nvPicPr>
          <p:cNvPr id="4" name="Picture 3" descr="Capture.JPG"/>
          <p:cNvPicPr>
            <a:picLocks noChangeAspect="1"/>
          </p:cNvPicPr>
          <p:nvPr/>
        </p:nvPicPr>
        <p:blipFill>
          <a:blip r:embed="rId2" cstate="print"/>
          <a:stretch>
            <a:fillRect/>
          </a:stretch>
        </p:blipFill>
        <p:spPr>
          <a:xfrm>
            <a:off x="5715000" y="1676400"/>
            <a:ext cx="3028950" cy="40386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1173</TotalTime>
  <Words>2583</Words>
  <Application>Microsoft Office PowerPoint</Application>
  <PresentationFormat>On-screen Show (4:3)</PresentationFormat>
  <Paragraphs>132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Faith Journey of Abraham Lincoln</vt:lpstr>
      <vt:lpstr>Lincoln’s Mother was a primary source of his intellectual character</vt:lpstr>
      <vt:lpstr>Stern Father Shaped Lincoln’s Hostility Toward God and Religion</vt:lpstr>
      <vt:lpstr>Early Childhood Shaped Lincoln’s Hostility Toward God and Religion</vt:lpstr>
      <vt:lpstr>Lincoln as a young man in New Salem, Illinois attacked Christianity</vt:lpstr>
      <vt:lpstr>Lincoln’s Depression</vt:lpstr>
      <vt:lpstr>Religious “Infidelity” hurt Lincoln’s early political career</vt:lpstr>
      <vt:lpstr>Did Lincoln lie about his religious views to get votes?</vt:lpstr>
      <vt:lpstr>1849—Influence of Rev. James D. Smith </vt:lpstr>
      <vt:lpstr>Rev. James D. Smith, Pastor of First Presbyterian Church, Springfield, Ill.</vt:lpstr>
      <vt:lpstr>Lincoln and “The Christian’s Defence”</vt:lpstr>
      <vt:lpstr>Lincoln’s Faith in the 1850’s</vt:lpstr>
      <vt:lpstr>Lincoln’s Farewell Address in Springfield, 1861 – leaving for Washington</vt:lpstr>
      <vt:lpstr>Lincoln’s Religious Language as President</vt:lpstr>
      <vt:lpstr>Lincoln and Church in Washington</vt:lpstr>
      <vt:lpstr>The Lincoln’s chose New York Avenue Presebyterian, three blocks from WH</vt:lpstr>
      <vt:lpstr>Lincoln at N.Y Ave. Presb. </vt:lpstr>
      <vt:lpstr>Lincoln’s Support of Religion as President</vt:lpstr>
      <vt:lpstr>Death of Willie, 1862</vt:lpstr>
      <vt:lpstr>Mary Todd Lincoln engaged in the Occult after her son’s death</vt:lpstr>
      <vt:lpstr>Lincoln told his Cabinet, Sept. 22, 1862 that Emancipation Proclamation was a bargain with God</vt:lpstr>
      <vt:lpstr>God, Lincoln, and Gettysburg</vt:lpstr>
      <vt:lpstr>Lincoln’s Second Inaugural Address: God punished Nation for Slavery</vt:lpstr>
      <vt:lpstr>Dr. Phineas Gurley, after Lincoln’s Death</vt:lpstr>
      <vt:lpstr>Slide 25</vt:lpstr>
      <vt:lpstr>Mary Todd Lincoln:  The President’s Last Words before he was shot: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Faith Journey of Abraham Lincoln</dc:title>
  <dc:creator>Tim Nolen</dc:creator>
  <cp:lastModifiedBy>Tim Nolen</cp:lastModifiedBy>
  <cp:revision>45</cp:revision>
  <dcterms:created xsi:type="dcterms:W3CDTF">2013-02-15T23:58:54Z</dcterms:created>
  <dcterms:modified xsi:type="dcterms:W3CDTF">2013-02-16T19:32:17Z</dcterms:modified>
</cp:coreProperties>
</file>