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9" r:id="rId4"/>
    <p:sldId id="273"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4" r:id="rId19"/>
    <p:sldId id="275" r:id="rId20"/>
    <p:sldId id="276" r:id="rId21"/>
    <p:sldId id="277" r:id="rId22"/>
    <p:sldId id="278" r:id="rId23"/>
    <p:sldId id="279" r:id="rId24"/>
    <p:sldId id="280" r:id="rId25"/>
    <p:sldId id="281" r:id="rId26"/>
    <p:sldId id="282" r:id="rId27"/>
    <p:sldId id="283" r:id="rId28"/>
    <p:sldId id="284" r:id="rId29"/>
    <p:sldId id="285" r:id="rId30"/>
    <p:sldId id="286" r:id="rId31"/>
    <p:sldId id="287" r:id="rId3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00" autoAdjust="0"/>
    <p:restoredTop sz="94660"/>
  </p:normalViewPr>
  <p:slideViewPr>
    <p:cSldViewPr snapToGrid="0">
      <p:cViewPr varScale="1">
        <p:scale>
          <a:sx n="95" d="100"/>
          <a:sy n="95" d="100"/>
        </p:scale>
        <p:origin x="676" y="6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smtClean="0"/>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0F5315A1-97CE-4FF0-A8CD-253BEABB58D1}" type="datetimeFigureOut">
              <a:rPr lang="en-US" smtClean="0"/>
              <a:t>12/12/2015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80D1211-810A-4418-817C-296833D17C75}" type="slidenum">
              <a:rPr lang="en-US" smtClean="0"/>
              <a:t>‹#›</a:t>
            </a:fld>
            <a:endParaRPr lang="en-US"/>
          </a:p>
        </p:txBody>
      </p:sp>
    </p:spTree>
    <p:extLst>
      <p:ext uri="{BB962C8B-B14F-4D97-AF65-F5344CB8AC3E}">
        <p14:creationId xmlns:p14="http://schemas.microsoft.com/office/powerpoint/2010/main" val="25900270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0F5315A1-97CE-4FF0-A8CD-253BEABB58D1}" type="datetimeFigureOut">
              <a:rPr lang="en-US" smtClean="0"/>
              <a:t>12/12/2015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80D1211-810A-4418-817C-296833D17C75}" type="slidenum">
              <a:rPr lang="en-US" smtClean="0"/>
              <a:t>‹#›</a:t>
            </a:fld>
            <a:endParaRPr lang="en-US"/>
          </a:p>
        </p:txBody>
      </p:sp>
    </p:spTree>
    <p:extLst>
      <p:ext uri="{BB962C8B-B14F-4D97-AF65-F5344CB8AC3E}">
        <p14:creationId xmlns:p14="http://schemas.microsoft.com/office/powerpoint/2010/main" val="363950145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0F5315A1-97CE-4FF0-A8CD-253BEABB58D1}" type="datetimeFigureOut">
              <a:rPr lang="en-US" smtClean="0"/>
              <a:t>12/12/2015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80D1211-810A-4418-817C-296833D17C75}" type="slidenum">
              <a:rPr lang="en-US" smtClean="0"/>
              <a:t>‹#›</a:t>
            </a:fld>
            <a:endParaRPr lang="en-US"/>
          </a:p>
        </p:txBody>
      </p:sp>
    </p:spTree>
    <p:extLst>
      <p:ext uri="{BB962C8B-B14F-4D97-AF65-F5344CB8AC3E}">
        <p14:creationId xmlns:p14="http://schemas.microsoft.com/office/powerpoint/2010/main" val="14614515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0F5315A1-97CE-4FF0-A8CD-253BEABB58D1}" type="datetimeFigureOut">
              <a:rPr lang="en-US" smtClean="0"/>
              <a:t>12/12/2015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80D1211-810A-4418-817C-296833D17C75}" type="slidenum">
              <a:rPr lang="en-US" smtClean="0"/>
              <a:t>‹#›</a:t>
            </a:fld>
            <a:endParaRPr lang="en-US"/>
          </a:p>
        </p:txBody>
      </p:sp>
    </p:spTree>
    <p:extLst>
      <p:ext uri="{BB962C8B-B14F-4D97-AF65-F5344CB8AC3E}">
        <p14:creationId xmlns:p14="http://schemas.microsoft.com/office/powerpoint/2010/main" val="395016533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smtClean="0"/>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F5315A1-97CE-4FF0-A8CD-253BEABB58D1}" type="datetimeFigureOut">
              <a:rPr lang="en-US" smtClean="0"/>
              <a:t>12/12/2015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80D1211-810A-4418-817C-296833D17C75}" type="slidenum">
              <a:rPr lang="en-US" smtClean="0"/>
              <a:t>‹#›</a:t>
            </a:fld>
            <a:endParaRPr lang="en-US"/>
          </a:p>
        </p:txBody>
      </p:sp>
    </p:spTree>
    <p:extLst>
      <p:ext uri="{BB962C8B-B14F-4D97-AF65-F5344CB8AC3E}">
        <p14:creationId xmlns:p14="http://schemas.microsoft.com/office/powerpoint/2010/main" val="39916376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0F5315A1-97CE-4FF0-A8CD-253BEABB58D1}" type="datetimeFigureOut">
              <a:rPr lang="en-US" smtClean="0"/>
              <a:t>12/12/2015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80D1211-810A-4418-817C-296833D17C75}" type="slidenum">
              <a:rPr lang="en-US" smtClean="0"/>
              <a:t>‹#›</a:t>
            </a:fld>
            <a:endParaRPr lang="en-US"/>
          </a:p>
        </p:txBody>
      </p:sp>
    </p:spTree>
    <p:extLst>
      <p:ext uri="{BB962C8B-B14F-4D97-AF65-F5344CB8AC3E}">
        <p14:creationId xmlns:p14="http://schemas.microsoft.com/office/powerpoint/2010/main" val="38189547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0F5315A1-97CE-4FF0-A8CD-253BEABB58D1}" type="datetimeFigureOut">
              <a:rPr lang="en-US" smtClean="0"/>
              <a:t>12/12/2015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80D1211-810A-4418-817C-296833D17C75}" type="slidenum">
              <a:rPr lang="en-US" smtClean="0"/>
              <a:t>‹#›</a:t>
            </a:fld>
            <a:endParaRPr lang="en-US"/>
          </a:p>
        </p:txBody>
      </p:sp>
    </p:spTree>
    <p:extLst>
      <p:ext uri="{BB962C8B-B14F-4D97-AF65-F5344CB8AC3E}">
        <p14:creationId xmlns:p14="http://schemas.microsoft.com/office/powerpoint/2010/main" val="47668669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0F5315A1-97CE-4FF0-A8CD-253BEABB58D1}" type="datetimeFigureOut">
              <a:rPr lang="en-US" smtClean="0"/>
              <a:t>12/12/2015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80D1211-810A-4418-817C-296833D17C75}" type="slidenum">
              <a:rPr lang="en-US" smtClean="0"/>
              <a:t>‹#›</a:t>
            </a:fld>
            <a:endParaRPr lang="en-US"/>
          </a:p>
        </p:txBody>
      </p:sp>
    </p:spTree>
    <p:extLst>
      <p:ext uri="{BB962C8B-B14F-4D97-AF65-F5344CB8AC3E}">
        <p14:creationId xmlns:p14="http://schemas.microsoft.com/office/powerpoint/2010/main" val="8671526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F5315A1-97CE-4FF0-A8CD-253BEABB58D1}" type="datetimeFigureOut">
              <a:rPr lang="en-US" smtClean="0"/>
              <a:t>12/12/2015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80D1211-810A-4418-817C-296833D17C75}" type="slidenum">
              <a:rPr lang="en-US" smtClean="0"/>
              <a:t>‹#›</a:t>
            </a:fld>
            <a:endParaRPr lang="en-US"/>
          </a:p>
        </p:txBody>
      </p:sp>
    </p:spTree>
    <p:extLst>
      <p:ext uri="{BB962C8B-B14F-4D97-AF65-F5344CB8AC3E}">
        <p14:creationId xmlns:p14="http://schemas.microsoft.com/office/powerpoint/2010/main" val="1976225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F5315A1-97CE-4FF0-A8CD-253BEABB58D1}" type="datetimeFigureOut">
              <a:rPr lang="en-US" smtClean="0"/>
              <a:t>12/12/2015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80D1211-810A-4418-817C-296833D17C75}" type="slidenum">
              <a:rPr lang="en-US" smtClean="0"/>
              <a:t>‹#›</a:t>
            </a:fld>
            <a:endParaRPr lang="en-US"/>
          </a:p>
        </p:txBody>
      </p:sp>
    </p:spTree>
    <p:extLst>
      <p:ext uri="{BB962C8B-B14F-4D97-AF65-F5344CB8AC3E}">
        <p14:creationId xmlns:p14="http://schemas.microsoft.com/office/powerpoint/2010/main" val="6462136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F5315A1-97CE-4FF0-A8CD-253BEABB58D1}" type="datetimeFigureOut">
              <a:rPr lang="en-US" smtClean="0"/>
              <a:t>12/12/2015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80D1211-810A-4418-817C-296833D17C75}" type="slidenum">
              <a:rPr lang="en-US" smtClean="0"/>
              <a:t>‹#›</a:t>
            </a:fld>
            <a:endParaRPr lang="en-US"/>
          </a:p>
        </p:txBody>
      </p:sp>
    </p:spTree>
    <p:extLst>
      <p:ext uri="{BB962C8B-B14F-4D97-AF65-F5344CB8AC3E}">
        <p14:creationId xmlns:p14="http://schemas.microsoft.com/office/powerpoint/2010/main" val="289427634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F5315A1-97CE-4FF0-A8CD-253BEABB58D1}" type="datetimeFigureOut">
              <a:rPr lang="en-US" smtClean="0"/>
              <a:t>12/12/2015</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80D1211-810A-4418-817C-296833D17C75}" type="slidenum">
              <a:rPr lang="en-US" smtClean="0"/>
              <a:t>‹#›</a:t>
            </a:fld>
            <a:endParaRPr lang="en-US"/>
          </a:p>
        </p:txBody>
      </p:sp>
    </p:spTree>
    <p:extLst>
      <p:ext uri="{BB962C8B-B14F-4D97-AF65-F5344CB8AC3E}">
        <p14:creationId xmlns:p14="http://schemas.microsoft.com/office/powerpoint/2010/main" val="326018774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www.gotquestions.org/who-was-Asaph.html" TargetMode="External"/><Relationship Id="rId2" Type="http://schemas.openxmlformats.org/officeDocument/2006/relationships/hyperlink" Target="http://biblia.com/bible/esv/Psalm%2090" TargetMode="External"/><Relationship Id="rId1" Type="http://schemas.openxmlformats.org/officeDocument/2006/relationships/slideLayout" Target="../slideLayouts/slideLayout2.xml"/><Relationship Id="rId6" Type="http://schemas.openxmlformats.org/officeDocument/2006/relationships/hyperlink" Target="http://www.gotquestions.org/Book-of-Psalms.html#ixzz3b6zNhaGh" TargetMode="External"/><Relationship Id="rId5" Type="http://schemas.openxmlformats.org/officeDocument/2006/relationships/hyperlink" Target="http://biblia.com/bible/esv/Psalm%2088" TargetMode="External"/><Relationship Id="rId4" Type="http://schemas.openxmlformats.org/officeDocument/2006/relationships/hyperlink" Target="http://www.gotquestions.org/sons-of-Korah.html" TargetMode="Externa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3179618" cy="2387600"/>
          </a:xfrm>
        </p:spPr>
        <p:txBody>
          <a:bodyPr>
            <a:normAutofit fontScale="90000"/>
          </a:bodyPr>
          <a:lstStyle/>
          <a:p>
            <a:r>
              <a:rPr lang="en-US" dirty="0" smtClean="0"/>
              <a:t>A Survey of the Book of Psalms</a:t>
            </a:r>
            <a:endParaRPr lang="en-US" dirty="0"/>
          </a:p>
        </p:txBody>
      </p:sp>
      <p:sp>
        <p:nvSpPr>
          <p:cNvPr id="3" name="Subtitle 2"/>
          <p:cNvSpPr>
            <a:spLocks noGrp="1"/>
          </p:cNvSpPr>
          <p:nvPr>
            <p:ph type="subTitle" idx="1"/>
          </p:nvPr>
        </p:nvSpPr>
        <p:spPr>
          <a:xfrm>
            <a:off x="1149927" y="4447165"/>
            <a:ext cx="2251364" cy="1655762"/>
          </a:xfrm>
        </p:spPr>
        <p:txBody>
          <a:bodyPr/>
          <a:lstStyle/>
          <a:p>
            <a:r>
              <a:rPr lang="en-US" dirty="0" smtClean="0"/>
              <a:t>Tim Nolen</a:t>
            </a:r>
          </a:p>
          <a:p>
            <a:r>
              <a:rPr lang="en-US" dirty="0" smtClean="0"/>
              <a:t>May 2015</a:t>
            </a:r>
            <a:endParaRPr lang="en-US" dirty="0"/>
          </a:p>
        </p:txBody>
      </p:sp>
      <p:pic>
        <p:nvPicPr>
          <p:cNvPr id="4" name="Picture 3"/>
          <p:cNvPicPr>
            <a:picLocks noChangeAspect="1"/>
          </p:cNvPicPr>
          <p:nvPr/>
        </p:nvPicPr>
        <p:blipFill>
          <a:blip r:embed="rId2"/>
          <a:stretch>
            <a:fillRect/>
          </a:stretch>
        </p:blipFill>
        <p:spPr>
          <a:xfrm>
            <a:off x="4324350" y="0"/>
            <a:ext cx="4819650" cy="6381750"/>
          </a:xfrm>
          <a:prstGeom prst="rect">
            <a:avLst/>
          </a:prstGeom>
        </p:spPr>
      </p:pic>
    </p:spTree>
    <p:extLst>
      <p:ext uri="{BB962C8B-B14F-4D97-AF65-F5344CB8AC3E}">
        <p14:creationId xmlns:p14="http://schemas.microsoft.com/office/powerpoint/2010/main" val="347125354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685800" y="482282"/>
            <a:ext cx="7772400" cy="2387600"/>
          </a:xfrm>
        </p:spPr>
        <p:txBody>
          <a:bodyPr/>
          <a:lstStyle/>
          <a:p>
            <a:r>
              <a:rPr lang="en-US" dirty="0" smtClean="0"/>
              <a:t>The Anatomy of a Psalm</a:t>
            </a:r>
            <a:endParaRPr lang="en-US" dirty="0"/>
          </a:p>
        </p:txBody>
      </p:sp>
      <p:sp>
        <p:nvSpPr>
          <p:cNvPr id="6" name="TextBox 5"/>
          <p:cNvSpPr txBox="1"/>
          <p:nvPr/>
        </p:nvSpPr>
        <p:spPr>
          <a:xfrm>
            <a:off x="783770" y="3814354"/>
            <a:ext cx="7674429" cy="1938992"/>
          </a:xfrm>
          <a:prstGeom prst="rect">
            <a:avLst/>
          </a:prstGeom>
          <a:noFill/>
        </p:spPr>
        <p:txBody>
          <a:bodyPr wrap="square" rtlCol="0">
            <a:spAutoFit/>
          </a:bodyPr>
          <a:lstStyle/>
          <a:p>
            <a:r>
              <a:rPr lang="en-US" sz="2400" dirty="0" smtClean="0"/>
              <a:t>“The God one encounters in the Psalms is God as human beings have experienced him as both awake and asleep, gloriously present and lamentably absent, and above all, various.”</a:t>
            </a:r>
          </a:p>
          <a:p>
            <a:r>
              <a:rPr lang="en-US" sz="2400" dirty="0" smtClean="0"/>
              <a:t>-- Kathleen Norris, </a:t>
            </a:r>
            <a:r>
              <a:rPr lang="en-US" sz="2400" i="1" dirty="0" smtClean="0"/>
              <a:t>The Psalms</a:t>
            </a:r>
            <a:r>
              <a:rPr lang="en-US" sz="2400" dirty="0" smtClean="0"/>
              <a:t>, vii.</a:t>
            </a:r>
            <a:endParaRPr lang="en-US" sz="2400" dirty="0"/>
          </a:p>
        </p:txBody>
      </p:sp>
    </p:spTree>
    <p:extLst>
      <p:ext uri="{BB962C8B-B14F-4D97-AF65-F5344CB8AC3E}">
        <p14:creationId xmlns:p14="http://schemas.microsoft.com/office/powerpoint/2010/main" val="319929889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is a Psalm?</a:t>
            </a:r>
            <a:endParaRPr lang="en-US" dirty="0"/>
          </a:p>
        </p:txBody>
      </p:sp>
      <p:sp>
        <p:nvSpPr>
          <p:cNvPr id="3" name="Content Placeholder 2"/>
          <p:cNvSpPr>
            <a:spLocks noGrp="1"/>
          </p:cNvSpPr>
          <p:nvPr>
            <p:ph idx="1"/>
          </p:nvPr>
        </p:nvSpPr>
        <p:spPr/>
        <p:txBody>
          <a:bodyPr>
            <a:normAutofit lnSpcReduction="10000"/>
          </a:bodyPr>
          <a:lstStyle/>
          <a:p>
            <a:pPr marL="0" indent="0">
              <a:buNone/>
            </a:pPr>
            <a:r>
              <a:rPr lang="en-US" dirty="0" smtClean="0"/>
              <a:t>There are many poems outside Psalms in the Bible (e.g. Ex. 15; 1Sam. 2:1-10, Luke 1:39-56).</a:t>
            </a:r>
          </a:p>
          <a:p>
            <a:pPr marL="0" indent="0">
              <a:buNone/>
            </a:pPr>
            <a:r>
              <a:rPr lang="en-US" dirty="0" smtClean="0"/>
              <a:t>The Psalms are unique in their placement together and some common elements distinguish them.</a:t>
            </a:r>
          </a:p>
          <a:p>
            <a:pPr lvl="1"/>
            <a:r>
              <a:rPr lang="en-US" dirty="0" smtClean="0"/>
              <a:t>Headings</a:t>
            </a:r>
          </a:p>
          <a:p>
            <a:pPr lvl="1"/>
            <a:r>
              <a:rPr lang="en-US" dirty="0" smtClean="0"/>
              <a:t>Poetry</a:t>
            </a:r>
          </a:p>
          <a:p>
            <a:pPr lvl="1"/>
            <a:r>
              <a:rPr lang="en-US" dirty="0" smtClean="0"/>
              <a:t>Body</a:t>
            </a:r>
          </a:p>
          <a:p>
            <a:pPr lvl="1"/>
            <a:r>
              <a:rPr lang="en-US" dirty="0" smtClean="0"/>
              <a:t>Context in the Psalter</a:t>
            </a:r>
          </a:p>
          <a:p>
            <a:pPr lvl="1"/>
            <a:endParaRPr lang="en-US" dirty="0"/>
          </a:p>
          <a:p>
            <a:pPr marL="0" indent="0">
              <a:buNone/>
            </a:pPr>
            <a:r>
              <a:rPr lang="en-US" dirty="0" smtClean="0"/>
              <a:t>Psalm 3 provides a good example for highlighting the features that define and help interpret the psalms.</a:t>
            </a:r>
            <a:endParaRPr lang="en-US" dirty="0"/>
          </a:p>
        </p:txBody>
      </p:sp>
    </p:spTree>
    <p:extLst>
      <p:ext uri="{BB962C8B-B14F-4D97-AF65-F5344CB8AC3E}">
        <p14:creationId xmlns:p14="http://schemas.microsoft.com/office/powerpoint/2010/main" val="251630151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Heading of Psalm 3</a:t>
            </a:r>
            <a:endParaRPr lang="en-US" dirty="0"/>
          </a:p>
        </p:txBody>
      </p:sp>
      <p:sp>
        <p:nvSpPr>
          <p:cNvPr id="3" name="Content Placeholder 2"/>
          <p:cNvSpPr>
            <a:spLocks noGrp="1"/>
          </p:cNvSpPr>
          <p:nvPr>
            <p:ph idx="1"/>
          </p:nvPr>
        </p:nvSpPr>
        <p:spPr>
          <a:xfrm>
            <a:off x="628650" y="1825625"/>
            <a:ext cx="7886700" cy="4741430"/>
          </a:xfrm>
        </p:spPr>
        <p:txBody>
          <a:bodyPr>
            <a:normAutofit fontScale="77500" lnSpcReduction="20000"/>
          </a:bodyPr>
          <a:lstStyle/>
          <a:p>
            <a:r>
              <a:rPr lang="en-US" dirty="0" smtClean="0"/>
              <a:t>Two-thirds of psalms have a heading.</a:t>
            </a:r>
          </a:p>
          <a:p>
            <a:r>
              <a:rPr lang="en-US" dirty="0" smtClean="0"/>
              <a:t>It functions like a title separate from the body of the psalm.</a:t>
            </a:r>
          </a:p>
          <a:p>
            <a:r>
              <a:rPr lang="en-US" dirty="0" smtClean="0"/>
              <a:t>Headings are later additions to the book to direct how the psalm is to be used.</a:t>
            </a:r>
          </a:p>
          <a:p>
            <a:r>
              <a:rPr lang="en-US" dirty="0" smtClean="0"/>
              <a:t>Psalm 3 heading has three parts:</a:t>
            </a:r>
          </a:p>
          <a:p>
            <a:pPr marL="514350" indent="-514350">
              <a:buFont typeface="+mj-lt"/>
              <a:buAutoNum type="arabicPeriod"/>
            </a:pPr>
            <a:r>
              <a:rPr lang="en-US" dirty="0" smtClean="0"/>
              <a:t>Psalm (Heb. </a:t>
            </a:r>
            <a:r>
              <a:rPr lang="en-US" i="1" dirty="0" err="1"/>
              <a:t>m</a:t>
            </a:r>
            <a:r>
              <a:rPr lang="en-US" i="1" dirty="0" err="1" smtClean="0"/>
              <a:t>izmor</a:t>
            </a:r>
            <a:r>
              <a:rPr lang="en-US" dirty="0" smtClean="0"/>
              <a:t>) means “to praise God with music.”</a:t>
            </a:r>
          </a:p>
          <a:p>
            <a:pPr marL="514350" indent="-514350">
              <a:buFont typeface="+mj-lt"/>
              <a:buAutoNum type="arabicPeriod"/>
            </a:pPr>
            <a:r>
              <a:rPr lang="en-US" dirty="0" smtClean="0"/>
              <a:t>“of David” indicates the song was written to commemorate King David</a:t>
            </a:r>
          </a:p>
          <a:p>
            <a:pPr marL="514350" indent="-514350">
              <a:buFont typeface="+mj-lt"/>
              <a:buAutoNum type="arabicPeriod"/>
            </a:pPr>
            <a:r>
              <a:rPr lang="en-US" dirty="0" smtClean="0"/>
              <a:t>The biographical note explains that David spoke this psalm as he fled Absalom (2 Sam. 15).  This might not be a literal, historical reference, but instead might indicate how David was remembered, in much the same way Americans idealize our remembrance of Washington or Lincoln.  The best characteristics of our historical heroes inspired us toward being better citizens and be true to our nation’s values.</a:t>
            </a:r>
            <a:endParaRPr lang="en-US" dirty="0"/>
          </a:p>
        </p:txBody>
      </p:sp>
    </p:spTree>
    <p:extLst>
      <p:ext uri="{BB962C8B-B14F-4D97-AF65-F5344CB8AC3E}">
        <p14:creationId xmlns:p14="http://schemas.microsoft.com/office/powerpoint/2010/main" val="114723949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Other Heading Elements</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Many psalms contain directions for its use in worship.  Some are obscure to us today.</a:t>
            </a:r>
          </a:p>
          <a:p>
            <a:r>
              <a:rPr lang="en-US" dirty="0" smtClean="0"/>
              <a:t>Psalm 7 is a </a:t>
            </a:r>
            <a:r>
              <a:rPr lang="en-US" i="1" dirty="0" err="1" smtClean="0"/>
              <a:t>shiggaion</a:t>
            </a:r>
            <a:r>
              <a:rPr lang="en-US" dirty="0" smtClean="0"/>
              <a:t> of David.  No one is sure what this means.</a:t>
            </a:r>
          </a:p>
          <a:p>
            <a:r>
              <a:rPr lang="en-US" dirty="0" smtClean="0"/>
              <a:t>Some psalm titles have liturgical and performance directions—Some are clear (e.g. Ps. 30 “at the dedication of the temple”) and others are not (e.g. Ps. 22 “According to the Deer of the Dawn”).</a:t>
            </a:r>
          </a:p>
          <a:p>
            <a:r>
              <a:rPr lang="en-US" dirty="0" smtClean="0"/>
              <a:t>The term Selah appears frequently in the body of psalms.  It might mark then end of a verse, or a lost musical note, or perhaps just means “hit it” as in start the music now.</a:t>
            </a:r>
            <a:endParaRPr lang="en-US" dirty="0"/>
          </a:p>
        </p:txBody>
      </p:sp>
    </p:spTree>
    <p:extLst>
      <p:ext uri="{BB962C8B-B14F-4D97-AF65-F5344CB8AC3E}">
        <p14:creationId xmlns:p14="http://schemas.microsoft.com/office/powerpoint/2010/main" val="396315139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Body of the psalm</a:t>
            </a:r>
            <a:endParaRPr lang="en-US" dirty="0"/>
          </a:p>
        </p:txBody>
      </p:sp>
      <p:sp>
        <p:nvSpPr>
          <p:cNvPr id="3" name="Content Placeholder 2"/>
          <p:cNvSpPr>
            <a:spLocks noGrp="1"/>
          </p:cNvSpPr>
          <p:nvPr>
            <p:ph idx="1"/>
          </p:nvPr>
        </p:nvSpPr>
        <p:spPr/>
        <p:txBody>
          <a:bodyPr>
            <a:normAutofit fontScale="85000" lnSpcReduction="20000"/>
          </a:bodyPr>
          <a:lstStyle/>
          <a:p>
            <a:r>
              <a:rPr lang="en-US" dirty="0" smtClean="0"/>
              <a:t>Uncertain meanings of Hebrew words results in alternate words of translation.  Ps 3:2 “deliverance” in the NIV is rendered as “help” in the NRSV.  The Hebrew word is </a:t>
            </a:r>
            <a:r>
              <a:rPr lang="en-US" i="1" dirty="0" smtClean="0"/>
              <a:t>yeshu’ah</a:t>
            </a:r>
            <a:r>
              <a:rPr lang="en-US" dirty="0" smtClean="0"/>
              <a:t> and is the word from which the name of Jesus is derived!</a:t>
            </a:r>
          </a:p>
          <a:p>
            <a:r>
              <a:rPr lang="en-US" dirty="0" smtClean="0"/>
              <a:t>Two characteristics of Hebrew poetry—rhythm and parallelism—do not translate well to English.</a:t>
            </a:r>
          </a:p>
          <a:p>
            <a:r>
              <a:rPr lang="en-US" dirty="0" smtClean="0"/>
              <a:t>Rhythm:  Ps 3:1-2 have a distinct metrical pattern in Hebrew, but in English this can only be simulated by arranging the words in lines of equivalent lengths.</a:t>
            </a:r>
          </a:p>
          <a:p>
            <a:r>
              <a:rPr lang="en-US" dirty="0" smtClean="0"/>
              <a:t>Parallelism is the use of similar statements in multiple places as a way to complement, intensify, or advance an idea.  Examples:  Ps 3:1—increasingly intense portrayal of enemies.  Ps 3:4 shows cause and effect.</a:t>
            </a:r>
            <a:endParaRPr lang="en-US" dirty="0"/>
          </a:p>
        </p:txBody>
      </p:sp>
    </p:spTree>
    <p:extLst>
      <p:ext uri="{BB962C8B-B14F-4D97-AF65-F5344CB8AC3E}">
        <p14:creationId xmlns:p14="http://schemas.microsoft.com/office/powerpoint/2010/main" val="286872187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209849"/>
            <a:ext cx="7886700" cy="1325563"/>
          </a:xfrm>
        </p:spPr>
        <p:txBody>
          <a:bodyPr/>
          <a:lstStyle/>
          <a:p>
            <a:r>
              <a:rPr lang="en-US" dirty="0" smtClean="0"/>
              <a:t>Content of the psalm</a:t>
            </a:r>
            <a:endParaRPr lang="en-US" dirty="0"/>
          </a:p>
        </p:txBody>
      </p:sp>
      <p:sp>
        <p:nvSpPr>
          <p:cNvPr id="3" name="Content Placeholder 2"/>
          <p:cNvSpPr>
            <a:spLocks noGrp="1"/>
          </p:cNvSpPr>
          <p:nvPr>
            <p:ph idx="1"/>
          </p:nvPr>
        </p:nvSpPr>
        <p:spPr>
          <a:xfrm>
            <a:off x="628650" y="1690689"/>
            <a:ext cx="7886700" cy="2398232"/>
          </a:xfrm>
        </p:spPr>
        <p:txBody>
          <a:bodyPr>
            <a:normAutofit fontScale="92500" lnSpcReduction="10000"/>
          </a:bodyPr>
          <a:lstStyle/>
          <a:p>
            <a:r>
              <a:rPr lang="en-US" dirty="0" smtClean="0"/>
              <a:t>The interpretation of the psalm rests primarily on the main content and its movement, coherence, and overall message.</a:t>
            </a:r>
          </a:p>
          <a:p>
            <a:r>
              <a:rPr lang="en-US" dirty="0" smtClean="0"/>
              <a:t>Ps 3 is dominated by directly addressing God (1, 3, 7)</a:t>
            </a:r>
          </a:p>
          <a:p>
            <a:r>
              <a:rPr lang="en-US" dirty="0" smtClean="0"/>
              <a:t>It can be characterized as a “prayer for the help of an individual.”</a:t>
            </a:r>
          </a:p>
        </p:txBody>
      </p:sp>
      <p:graphicFrame>
        <p:nvGraphicFramePr>
          <p:cNvPr id="4" name="Table 3"/>
          <p:cNvGraphicFramePr>
            <a:graphicFrameLocks noGrp="1"/>
          </p:cNvGraphicFramePr>
          <p:nvPr>
            <p:extLst>
              <p:ext uri="{D42A27DB-BD31-4B8C-83A1-F6EECF244321}">
                <p14:modId xmlns:p14="http://schemas.microsoft.com/office/powerpoint/2010/main" val="2452508968"/>
              </p:ext>
            </p:extLst>
          </p:nvPr>
        </p:nvGraphicFramePr>
        <p:xfrm>
          <a:off x="862642" y="4223857"/>
          <a:ext cx="6918385" cy="1981200"/>
        </p:xfrm>
        <a:graphic>
          <a:graphicData uri="http://schemas.openxmlformats.org/drawingml/2006/table">
            <a:tbl>
              <a:tblPr firstRow="1" bandRow="1">
                <a:tableStyleId>{5C22544A-7EE6-4342-B048-85BDC9FD1C3A}</a:tableStyleId>
              </a:tblPr>
              <a:tblGrid>
                <a:gridCol w="992069"/>
                <a:gridCol w="5926316"/>
              </a:tblGrid>
              <a:tr h="370840">
                <a:tc>
                  <a:txBody>
                    <a:bodyPr/>
                    <a:lstStyle/>
                    <a:p>
                      <a:r>
                        <a:rPr lang="en-US" sz="2000" dirty="0" smtClean="0"/>
                        <a:t>Verses</a:t>
                      </a:r>
                      <a:endParaRPr lang="en-US" sz="2000" dirty="0"/>
                    </a:p>
                  </a:txBody>
                  <a:tcPr/>
                </a:tc>
                <a:tc>
                  <a:txBody>
                    <a:bodyPr/>
                    <a:lstStyle/>
                    <a:p>
                      <a:r>
                        <a:rPr lang="en-US" sz="2000" dirty="0" smtClean="0"/>
                        <a:t>Function</a:t>
                      </a:r>
                      <a:endParaRPr lang="en-US" sz="2000" dirty="0"/>
                    </a:p>
                  </a:txBody>
                  <a:tcPr/>
                </a:tc>
              </a:tr>
              <a:tr h="370840">
                <a:tc>
                  <a:txBody>
                    <a:bodyPr/>
                    <a:lstStyle/>
                    <a:p>
                      <a:r>
                        <a:rPr lang="en-US" sz="2000" dirty="0" smtClean="0"/>
                        <a:t>1-2</a:t>
                      </a:r>
                      <a:endParaRPr lang="en-US" sz="2000" dirty="0"/>
                    </a:p>
                  </a:txBody>
                  <a:tcPr/>
                </a:tc>
                <a:tc>
                  <a:txBody>
                    <a:bodyPr/>
                    <a:lstStyle/>
                    <a:p>
                      <a:r>
                        <a:rPr lang="en-US" sz="2000" dirty="0" smtClean="0"/>
                        <a:t>describe trouble that requires Yahweh’s action</a:t>
                      </a:r>
                    </a:p>
                  </a:txBody>
                  <a:tcPr/>
                </a:tc>
              </a:tr>
              <a:tr h="370840">
                <a:tc>
                  <a:txBody>
                    <a:bodyPr/>
                    <a:lstStyle/>
                    <a:p>
                      <a:r>
                        <a:rPr lang="en-US" sz="2000" dirty="0" smtClean="0"/>
                        <a:t>3-6</a:t>
                      </a:r>
                      <a:endParaRPr lang="en-US" sz="2000" dirty="0"/>
                    </a:p>
                  </a:txBody>
                  <a:tcPr/>
                </a:tc>
                <a:tc>
                  <a:txBody>
                    <a:bodyPr/>
                    <a:lstStyle/>
                    <a:p>
                      <a:r>
                        <a:rPr lang="en-US" sz="2000" dirty="0" smtClean="0"/>
                        <a:t>confess confidence in God’s delivery</a:t>
                      </a:r>
                    </a:p>
                  </a:txBody>
                  <a:tcPr/>
                </a:tc>
              </a:tr>
              <a:tr h="370840">
                <a:tc>
                  <a:txBody>
                    <a:bodyPr/>
                    <a:lstStyle/>
                    <a:p>
                      <a:r>
                        <a:rPr lang="en-US" sz="2000" dirty="0" smtClean="0"/>
                        <a:t>7</a:t>
                      </a:r>
                      <a:endParaRPr lang="en-US" sz="2000" dirty="0"/>
                    </a:p>
                  </a:txBody>
                  <a:tcPr/>
                </a:tc>
                <a:tc>
                  <a:txBody>
                    <a:bodyPr/>
                    <a:lstStyle/>
                    <a:p>
                      <a:r>
                        <a:rPr lang="en-US" sz="2000" dirty="0" smtClean="0"/>
                        <a:t>repeats the pattern of petition / confidence.</a:t>
                      </a:r>
                    </a:p>
                  </a:txBody>
                  <a:tcPr/>
                </a:tc>
              </a:tr>
              <a:tr h="370840">
                <a:tc>
                  <a:txBody>
                    <a:bodyPr/>
                    <a:lstStyle/>
                    <a:p>
                      <a:r>
                        <a:rPr lang="en-US" sz="2000" dirty="0" smtClean="0"/>
                        <a:t>8</a:t>
                      </a:r>
                      <a:endParaRPr lang="en-US" sz="2000" dirty="0"/>
                    </a:p>
                  </a:txBody>
                  <a:tcPr/>
                </a:tc>
                <a:tc>
                  <a:txBody>
                    <a:bodyPr/>
                    <a:lstStyle/>
                    <a:p>
                      <a:r>
                        <a:rPr lang="en-US" sz="2000" dirty="0" smtClean="0"/>
                        <a:t>praises the LORD and wishes for corporate blessing.</a:t>
                      </a:r>
                      <a:endParaRPr lang="en-US" sz="2000" dirty="0"/>
                    </a:p>
                  </a:txBody>
                  <a:tcPr/>
                </a:tc>
              </a:tr>
            </a:tbl>
          </a:graphicData>
        </a:graphic>
      </p:graphicFrame>
    </p:spTree>
    <p:extLst>
      <p:ext uri="{BB962C8B-B14F-4D97-AF65-F5344CB8AC3E}">
        <p14:creationId xmlns:p14="http://schemas.microsoft.com/office/powerpoint/2010/main" val="297644976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Interpretation of Psalm 3</a:t>
            </a:r>
            <a:endParaRPr lang="en-US" dirty="0"/>
          </a:p>
        </p:txBody>
      </p:sp>
      <p:sp>
        <p:nvSpPr>
          <p:cNvPr id="3" name="Content Placeholder 2"/>
          <p:cNvSpPr>
            <a:spLocks noGrp="1"/>
          </p:cNvSpPr>
          <p:nvPr>
            <p:ph idx="1"/>
          </p:nvPr>
        </p:nvSpPr>
        <p:spPr/>
        <p:txBody>
          <a:bodyPr/>
          <a:lstStyle/>
          <a:p>
            <a:r>
              <a:rPr lang="en-US" dirty="0" smtClean="0"/>
              <a:t>The identity of the speaker cannot be determined.  He refers to a multitude of foes may or may not be military in nature.</a:t>
            </a:r>
          </a:p>
          <a:p>
            <a:r>
              <a:rPr lang="en-US" dirty="0" smtClean="0"/>
              <a:t>Whether real or figurative, every person can relate to a threat and oppression.</a:t>
            </a:r>
          </a:p>
          <a:p>
            <a:r>
              <a:rPr lang="en-US" dirty="0" smtClean="0"/>
              <a:t>There is a temptation to believe what the enemy claims is true (v. 2 “there is no help for you in God”), but the psalmist defends against this in v. 8 “deliverance belong to the LORD.”</a:t>
            </a:r>
            <a:endParaRPr lang="en-US" dirty="0"/>
          </a:p>
        </p:txBody>
      </p:sp>
    </p:spTree>
    <p:extLst>
      <p:ext uri="{BB962C8B-B14F-4D97-AF65-F5344CB8AC3E}">
        <p14:creationId xmlns:p14="http://schemas.microsoft.com/office/powerpoint/2010/main" val="342336102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Context of placement in the Psalter</a:t>
            </a:r>
            <a:endParaRPr lang="en-US" dirty="0"/>
          </a:p>
        </p:txBody>
      </p:sp>
      <p:sp>
        <p:nvSpPr>
          <p:cNvPr id="3" name="Content Placeholder 2"/>
          <p:cNvSpPr>
            <a:spLocks noGrp="1"/>
          </p:cNvSpPr>
          <p:nvPr>
            <p:ph idx="1"/>
          </p:nvPr>
        </p:nvSpPr>
        <p:spPr/>
        <p:txBody>
          <a:bodyPr/>
          <a:lstStyle/>
          <a:p>
            <a:r>
              <a:rPr lang="en-US" dirty="0" smtClean="0"/>
              <a:t>The placement in the book does not always help interpretation, but it does in Psalm 3.</a:t>
            </a:r>
          </a:p>
          <a:p>
            <a:r>
              <a:rPr lang="en-US" dirty="0" smtClean="0"/>
              <a:t>Psalm 3 follows the first two introductory psalms.</a:t>
            </a:r>
          </a:p>
          <a:p>
            <a:r>
              <a:rPr lang="en-US" dirty="0" smtClean="0"/>
              <a:t>Psalm 1 and 2 share the same vocabulary and end with “Happy are all who take refuge in Him.”</a:t>
            </a:r>
          </a:p>
          <a:p>
            <a:r>
              <a:rPr lang="en-US" dirty="0" smtClean="0"/>
              <a:t>Psalm 3 follows this as an example of dependence on and faithfulness to God.</a:t>
            </a:r>
          </a:p>
          <a:p>
            <a:r>
              <a:rPr lang="en-US" dirty="0" smtClean="0"/>
              <a:t>The association with David gives the model of faithfulness that we are to follow.</a:t>
            </a:r>
            <a:endParaRPr lang="en-US" dirty="0"/>
          </a:p>
        </p:txBody>
      </p:sp>
    </p:spTree>
    <p:extLst>
      <p:ext uri="{BB962C8B-B14F-4D97-AF65-F5344CB8AC3E}">
        <p14:creationId xmlns:p14="http://schemas.microsoft.com/office/powerpoint/2010/main" val="178144068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685800" y="482282"/>
            <a:ext cx="7772400" cy="627100"/>
          </a:xfrm>
        </p:spPr>
        <p:txBody>
          <a:bodyPr>
            <a:normAutofit fontScale="90000"/>
          </a:bodyPr>
          <a:lstStyle/>
          <a:p>
            <a:r>
              <a:rPr lang="en-US" dirty="0" smtClean="0"/>
              <a:t>Types of Psalms</a:t>
            </a:r>
            <a:endParaRPr lang="en-US" dirty="0"/>
          </a:p>
        </p:txBody>
      </p:sp>
      <p:sp>
        <p:nvSpPr>
          <p:cNvPr id="6" name="TextBox 5"/>
          <p:cNvSpPr txBox="1"/>
          <p:nvPr/>
        </p:nvSpPr>
        <p:spPr>
          <a:xfrm>
            <a:off x="783771" y="1341440"/>
            <a:ext cx="7674429" cy="1323439"/>
          </a:xfrm>
          <a:prstGeom prst="rect">
            <a:avLst/>
          </a:prstGeom>
          <a:noFill/>
        </p:spPr>
        <p:txBody>
          <a:bodyPr wrap="square" rtlCol="0">
            <a:spAutoFit/>
          </a:bodyPr>
          <a:lstStyle/>
          <a:p>
            <a:r>
              <a:rPr lang="en-US" sz="2000" dirty="0" smtClean="0"/>
              <a:t>“Emotional immediacy, this ability to address people in all conditions of life, is what has made the Psalms the core of daily worship for both Jews and Christians for thousands of years”</a:t>
            </a:r>
          </a:p>
          <a:p>
            <a:r>
              <a:rPr lang="en-US" sz="2000" dirty="0" smtClean="0"/>
              <a:t>-- Kathleen Norris, </a:t>
            </a:r>
            <a:r>
              <a:rPr lang="en-US" sz="2000" i="1" dirty="0" smtClean="0"/>
              <a:t>The Psalms</a:t>
            </a:r>
            <a:r>
              <a:rPr lang="en-US" sz="2000" dirty="0" smtClean="0"/>
              <a:t>, vii.</a:t>
            </a:r>
            <a:endParaRPr lang="en-US" sz="2000" dirty="0"/>
          </a:p>
        </p:txBody>
      </p:sp>
      <p:sp>
        <p:nvSpPr>
          <p:cNvPr id="5" name="TextBox 4"/>
          <p:cNvSpPr txBox="1"/>
          <p:nvPr/>
        </p:nvSpPr>
        <p:spPr>
          <a:xfrm>
            <a:off x="783771" y="2948811"/>
            <a:ext cx="7674429" cy="1323439"/>
          </a:xfrm>
          <a:prstGeom prst="rect">
            <a:avLst/>
          </a:prstGeom>
          <a:noFill/>
        </p:spPr>
        <p:txBody>
          <a:bodyPr wrap="square" rtlCol="0">
            <a:spAutoFit/>
          </a:bodyPr>
          <a:lstStyle/>
          <a:p>
            <a:r>
              <a:rPr lang="en-US" sz="2000" dirty="0" smtClean="0"/>
              <a:t>“Christians have said them as their own prayers, as guides to learning to pray, and as texts through which they came to know themselves and God more surely.”</a:t>
            </a:r>
          </a:p>
          <a:p>
            <a:r>
              <a:rPr lang="en-US" sz="2000" dirty="0" smtClean="0"/>
              <a:t>--James L. Mays, </a:t>
            </a:r>
            <a:r>
              <a:rPr lang="en-US" sz="2000" i="1" dirty="0" smtClean="0"/>
              <a:t>Psalms</a:t>
            </a:r>
            <a:r>
              <a:rPr lang="en-US" sz="2000" dirty="0" smtClean="0"/>
              <a:t>, Interpretation, 2.</a:t>
            </a:r>
            <a:endParaRPr lang="en-US" sz="2000" dirty="0"/>
          </a:p>
        </p:txBody>
      </p:sp>
      <p:sp>
        <p:nvSpPr>
          <p:cNvPr id="7" name="TextBox 6"/>
          <p:cNvSpPr txBox="1"/>
          <p:nvPr/>
        </p:nvSpPr>
        <p:spPr>
          <a:xfrm>
            <a:off x="783771" y="4495223"/>
            <a:ext cx="7674429" cy="1015663"/>
          </a:xfrm>
          <a:prstGeom prst="rect">
            <a:avLst/>
          </a:prstGeom>
          <a:noFill/>
        </p:spPr>
        <p:txBody>
          <a:bodyPr wrap="square" rtlCol="0">
            <a:spAutoFit/>
          </a:bodyPr>
          <a:lstStyle/>
          <a:p>
            <a:r>
              <a:rPr lang="en-US" sz="2000" dirty="0" smtClean="0"/>
              <a:t>Without the Psalms and other liturgical expressions, worshipers will not know the words to use, and worship will not be relevant to God and His people.</a:t>
            </a:r>
            <a:endParaRPr lang="en-US" sz="2000" dirty="0"/>
          </a:p>
        </p:txBody>
      </p:sp>
    </p:spTree>
    <p:extLst>
      <p:ext uri="{BB962C8B-B14F-4D97-AF65-F5344CB8AC3E}">
        <p14:creationId xmlns:p14="http://schemas.microsoft.com/office/powerpoint/2010/main" val="1489646145"/>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Many Psalms fit into one of several themes</a:t>
            </a:r>
            <a:endParaRPr lang="en-US" dirty="0"/>
          </a:p>
        </p:txBody>
      </p:sp>
      <p:sp>
        <p:nvSpPr>
          <p:cNvPr id="3" name="Content Placeholder 2"/>
          <p:cNvSpPr>
            <a:spLocks noGrp="1"/>
          </p:cNvSpPr>
          <p:nvPr>
            <p:ph idx="1"/>
          </p:nvPr>
        </p:nvSpPr>
        <p:spPr/>
        <p:txBody>
          <a:bodyPr>
            <a:normAutofit lnSpcReduction="10000"/>
          </a:bodyPr>
          <a:lstStyle/>
          <a:p>
            <a:r>
              <a:rPr lang="en-US" dirty="0" smtClean="0"/>
              <a:t>The Prayer for the Help of an Individual</a:t>
            </a:r>
          </a:p>
          <a:p>
            <a:r>
              <a:rPr lang="en-US" dirty="0" smtClean="0"/>
              <a:t>The Thanksgiving Song of an Individual</a:t>
            </a:r>
          </a:p>
          <a:p>
            <a:r>
              <a:rPr lang="en-US" dirty="0" smtClean="0"/>
              <a:t>The Corporate Prayer for Help</a:t>
            </a:r>
          </a:p>
          <a:p>
            <a:r>
              <a:rPr lang="en-US" dirty="0" smtClean="0"/>
              <a:t>The Hymn</a:t>
            </a:r>
          </a:p>
          <a:p>
            <a:r>
              <a:rPr lang="en-US" dirty="0" smtClean="0"/>
              <a:t>The Psalms of Instruction</a:t>
            </a:r>
          </a:p>
          <a:p>
            <a:pPr marL="0" indent="0">
              <a:buNone/>
            </a:pPr>
            <a:r>
              <a:rPr lang="en-US" dirty="0" smtClean="0"/>
              <a:t>Spontaneous worship can be meaningful, but it is also helpful to have a common language of worship and prayer to unit a community and to provide appropriate words when people face particular situations.</a:t>
            </a:r>
            <a:endParaRPr lang="en-US" dirty="0"/>
          </a:p>
        </p:txBody>
      </p:sp>
    </p:spTree>
    <p:extLst>
      <p:ext uri="{BB962C8B-B14F-4D97-AF65-F5344CB8AC3E}">
        <p14:creationId xmlns:p14="http://schemas.microsoft.com/office/powerpoint/2010/main" val="15047207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Survey of the Psalms</a:t>
            </a:r>
            <a:endParaRPr lang="en-US" dirty="0"/>
          </a:p>
        </p:txBody>
      </p:sp>
      <p:sp>
        <p:nvSpPr>
          <p:cNvPr id="3" name="Content Placeholder 2"/>
          <p:cNvSpPr>
            <a:spLocks noGrp="1"/>
          </p:cNvSpPr>
          <p:nvPr>
            <p:ph idx="1"/>
          </p:nvPr>
        </p:nvSpPr>
        <p:spPr>
          <a:xfrm>
            <a:off x="628650" y="3357563"/>
            <a:ext cx="7886700" cy="2819400"/>
          </a:xfrm>
        </p:spPr>
        <p:txBody>
          <a:bodyPr>
            <a:normAutofit fontScale="77500" lnSpcReduction="20000"/>
          </a:bodyPr>
          <a:lstStyle/>
          <a:p>
            <a:pPr marL="0" indent="0">
              <a:buNone/>
            </a:pPr>
            <a:endParaRPr lang="en-US" dirty="0"/>
          </a:p>
          <a:p>
            <a:pPr marL="0" indent="0">
              <a:buNone/>
            </a:pPr>
            <a:r>
              <a:rPr lang="en-US" dirty="0" smtClean="0"/>
              <a:t>Jerome F. D. </a:t>
            </a:r>
            <a:r>
              <a:rPr lang="en-US" dirty="0" err="1" smtClean="0"/>
              <a:t>Creach</a:t>
            </a:r>
            <a:endParaRPr lang="en-US" dirty="0" smtClean="0"/>
          </a:p>
          <a:p>
            <a:r>
              <a:rPr lang="en-US" dirty="0" smtClean="0"/>
              <a:t>Ph.D. Union Presb. Seminary (Bible—OT), 1994</a:t>
            </a:r>
          </a:p>
          <a:p>
            <a:r>
              <a:rPr lang="en-US" dirty="0" smtClean="0"/>
              <a:t>Professor of Old Test. at Pittsburgh Seminary</a:t>
            </a:r>
          </a:p>
          <a:p>
            <a:r>
              <a:rPr lang="en-US" dirty="0" smtClean="0"/>
              <a:t>Ordained as Minister of Word and Sacrament in PC USA in 1987.</a:t>
            </a:r>
          </a:p>
          <a:p>
            <a:r>
              <a:rPr lang="en-US" dirty="0" smtClean="0"/>
              <a:t>Author of seven books on the Old Testament</a:t>
            </a:r>
          </a:p>
          <a:p>
            <a:r>
              <a:rPr lang="en-US" dirty="0" smtClean="0"/>
              <a:t>Married to Page L. D. </a:t>
            </a:r>
            <a:r>
              <a:rPr lang="en-US" dirty="0" err="1" smtClean="0"/>
              <a:t>Creach</a:t>
            </a:r>
            <a:r>
              <a:rPr lang="en-US" dirty="0" smtClean="0"/>
              <a:t>, also a minister in PC USA.</a:t>
            </a:r>
          </a:p>
          <a:p>
            <a:endParaRPr lang="en-US" dirty="0" smtClean="0"/>
          </a:p>
          <a:p>
            <a:pPr marL="0" indent="0">
              <a:buNone/>
            </a:pPr>
            <a:endParaRPr lang="en-US" dirty="0" smtClean="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627972" y="1027907"/>
            <a:ext cx="1428750" cy="2143125"/>
          </a:xfrm>
          <a:prstGeom prst="rect">
            <a:avLst/>
          </a:prstGeom>
        </p:spPr>
      </p:pic>
      <p:sp>
        <p:nvSpPr>
          <p:cNvPr id="5" name="TextBox 4"/>
          <p:cNvSpPr txBox="1"/>
          <p:nvPr/>
        </p:nvSpPr>
        <p:spPr>
          <a:xfrm flipH="1">
            <a:off x="628650" y="1690689"/>
            <a:ext cx="5540694" cy="1477328"/>
          </a:xfrm>
          <a:prstGeom prst="rect">
            <a:avLst/>
          </a:prstGeom>
          <a:noFill/>
        </p:spPr>
        <p:txBody>
          <a:bodyPr wrap="square" rtlCol="0">
            <a:spAutoFit/>
          </a:bodyPr>
          <a:lstStyle/>
          <a:p>
            <a:r>
              <a:rPr lang="en-US" sz="2400" dirty="0" smtClean="0"/>
              <a:t>The lessons are based on “Psalms—Interpretation Series” by Jerome F. D. </a:t>
            </a:r>
            <a:r>
              <a:rPr lang="en-US" sz="2400" dirty="0" err="1" smtClean="0"/>
              <a:t>Creach</a:t>
            </a:r>
            <a:endParaRPr lang="en-US" sz="2400" dirty="0" smtClean="0"/>
          </a:p>
          <a:p>
            <a:endParaRPr lang="en-US" dirty="0"/>
          </a:p>
        </p:txBody>
      </p:sp>
    </p:spTree>
    <p:extLst>
      <p:ext uri="{BB962C8B-B14F-4D97-AF65-F5344CB8AC3E}">
        <p14:creationId xmlns:p14="http://schemas.microsoft.com/office/powerpoint/2010/main" val="1414297379"/>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Prayer for the Help of an Individual</a:t>
            </a:r>
            <a:endParaRPr lang="en-US" dirty="0"/>
          </a:p>
        </p:txBody>
      </p:sp>
      <p:sp>
        <p:nvSpPr>
          <p:cNvPr id="3" name="Content Placeholder 2"/>
          <p:cNvSpPr>
            <a:spLocks noGrp="1"/>
          </p:cNvSpPr>
          <p:nvPr>
            <p:ph idx="1"/>
          </p:nvPr>
        </p:nvSpPr>
        <p:spPr/>
        <p:txBody>
          <a:bodyPr/>
          <a:lstStyle/>
          <a:p>
            <a:r>
              <a:rPr lang="en-US" dirty="0" smtClean="0"/>
              <a:t>This is the most common type, and are written in the first person, and are characterized by a petition to God for help.  (Ps. 7:1)</a:t>
            </a:r>
          </a:p>
          <a:p>
            <a:r>
              <a:rPr lang="en-US" dirty="0" smtClean="0"/>
              <a:t>The pleas for help are grounded in the trust and faith that God will answer.  Ps. 12</a:t>
            </a:r>
          </a:p>
          <a:p>
            <a:r>
              <a:rPr lang="en-US" dirty="0" smtClean="0"/>
              <a:t>Some themes of types of individual trouble are:</a:t>
            </a:r>
          </a:p>
          <a:p>
            <a:pPr marL="514350" indent="-514350">
              <a:buFont typeface="+mj-lt"/>
              <a:buAutoNum type="arabicPeriod"/>
            </a:pPr>
            <a:r>
              <a:rPr lang="en-US" dirty="0" smtClean="0"/>
              <a:t>Sickness (38)</a:t>
            </a:r>
          </a:p>
          <a:p>
            <a:pPr marL="514350" indent="-514350">
              <a:buFont typeface="+mj-lt"/>
              <a:buAutoNum type="arabicPeriod"/>
            </a:pPr>
            <a:r>
              <a:rPr lang="en-US" dirty="0" smtClean="0"/>
              <a:t>Falsely accused of a crime (26)</a:t>
            </a:r>
          </a:p>
          <a:p>
            <a:pPr marL="514350" indent="-514350">
              <a:buFont typeface="+mj-lt"/>
              <a:buAutoNum type="arabicPeriod"/>
            </a:pPr>
            <a:r>
              <a:rPr lang="en-US" smtClean="0"/>
              <a:t>Armed conflict (3)</a:t>
            </a:r>
            <a:endParaRPr lang="en-US" dirty="0"/>
          </a:p>
        </p:txBody>
      </p:sp>
    </p:spTree>
    <p:extLst>
      <p:ext uri="{BB962C8B-B14F-4D97-AF65-F5344CB8AC3E}">
        <p14:creationId xmlns:p14="http://schemas.microsoft.com/office/powerpoint/2010/main" val="70403906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Thanksgiving Song of an Individual</a:t>
            </a:r>
            <a:endParaRPr lang="en-US" dirty="0"/>
          </a:p>
        </p:txBody>
      </p:sp>
      <p:sp>
        <p:nvSpPr>
          <p:cNvPr id="3" name="Content Placeholder 2"/>
          <p:cNvSpPr>
            <a:spLocks noGrp="1"/>
          </p:cNvSpPr>
          <p:nvPr>
            <p:ph idx="1"/>
          </p:nvPr>
        </p:nvSpPr>
        <p:spPr/>
        <p:txBody>
          <a:bodyPr/>
          <a:lstStyle/>
          <a:p>
            <a:r>
              <a:rPr lang="en-US" dirty="0" smtClean="0"/>
              <a:t>These psalms show how prayers are answered.</a:t>
            </a:r>
          </a:p>
          <a:p>
            <a:r>
              <a:rPr lang="en-US" dirty="0" smtClean="0"/>
              <a:t>They have an individual voice, and were spoken much like a “testimony” in modern worship.</a:t>
            </a:r>
          </a:p>
          <a:p>
            <a:r>
              <a:rPr lang="en-US" dirty="0" smtClean="0"/>
              <a:t>Thanksgiving psalms often accompanied a thanksgiving offering (Ps. 116:17).</a:t>
            </a:r>
          </a:p>
          <a:p>
            <a:r>
              <a:rPr lang="en-US" dirty="0" smtClean="0"/>
              <a:t>They show the communal nature of worship in ancient Israel.</a:t>
            </a:r>
          </a:p>
          <a:p>
            <a:r>
              <a:rPr lang="en-US" dirty="0" smtClean="0"/>
              <a:t>Read Ps. </a:t>
            </a:r>
            <a:r>
              <a:rPr lang="en-US" smtClean="0"/>
              <a:t>30 and 116.</a:t>
            </a:r>
            <a:endParaRPr lang="en-US"/>
          </a:p>
        </p:txBody>
      </p:sp>
    </p:spTree>
    <p:extLst>
      <p:ext uri="{BB962C8B-B14F-4D97-AF65-F5344CB8AC3E}">
        <p14:creationId xmlns:p14="http://schemas.microsoft.com/office/powerpoint/2010/main" val="66761890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Corporate Prayer for Help</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Instead of personal needs, these prayers address disasters which struck Israel.  (Ps. 80)</a:t>
            </a:r>
          </a:p>
          <a:p>
            <a:r>
              <a:rPr lang="en-US" dirty="0" smtClean="0"/>
              <a:t>“The prayers are the voice of a community that knows that its last and best hope lies in the sovereignty of God.”  -- James Mays (Psalms, Interpretation, 25.)</a:t>
            </a:r>
          </a:p>
          <a:p>
            <a:r>
              <a:rPr lang="en-US" dirty="0" smtClean="0"/>
              <a:t>They typically contain three elements:</a:t>
            </a:r>
          </a:p>
          <a:p>
            <a:pPr marL="514350" indent="-514350">
              <a:buFont typeface="+mj-lt"/>
              <a:buAutoNum type="arabicPeriod"/>
            </a:pPr>
            <a:r>
              <a:rPr lang="en-US" dirty="0" smtClean="0"/>
              <a:t>Description of the trouble (79:1)</a:t>
            </a:r>
          </a:p>
          <a:p>
            <a:pPr marL="514350" indent="-514350">
              <a:buFont typeface="+mj-lt"/>
              <a:buAutoNum type="arabicPeriod"/>
            </a:pPr>
            <a:r>
              <a:rPr lang="en-US" dirty="0" smtClean="0"/>
              <a:t>Assertion of trust in the Lord (74:12-17)</a:t>
            </a:r>
          </a:p>
          <a:p>
            <a:pPr marL="514350" indent="-514350">
              <a:buFont typeface="+mj-lt"/>
              <a:buAutoNum type="arabicPeriod"/>
            </a:pPr>
            <a:r>
              <a:rPr lang="en-US" dirty="0" smtClean="0"/>
              <a:t>Recollection of God’s saving  deeds in the past (74:23)</a:t>
            </a:r>
          </a:p>
          <a:p>
            <a:r>
              <a:rPr lang="en-US" dirty="0" smtClean="0"/>
              <a:t>Other examples:  44, 74, 83.</a:t>
            </a:r>
            <a:endParaRPr lang="en-US" dirty="0"/>
          </a:p>
        </p:txBody>
      </p:sp>
    </p:spTree>
    <p:extLst>
      <p:ext uri="{BB962C8B-B14F-4D97-AF65-F5344CB8AC3E}">
        <p14:creationId xmlns:p14="http://schemas.microsoft.com/office/powerpoint/2010/main" val="214744529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Hymn</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The function of the hymn is to praise God and complements the corporate prayer for help.</a:t>
            </a:r>
          </a:p>
          <a:p>
            <a:r>
              <a:rPr lang="en-US" dirty="0" smtClean="0"/>
              <a:t>Typical Structure:</a:t>
            </a:r>
          </a:p>
          <a:p>
            <a:pPr marL="514350" indent="-514350">
              <a:buFont typeface="+mj-lt"/>
              <a:buAutoNum type="arabicPeriod"/>
            </a:pPr>
            <a:r>
              <a:rPr lang="en-US" dirty="0" smtClean="0"/>
              <a:t>Invitation to praise God.</a:t>
            </a:r>
          </a:p>
          <a:p>
            <a:pPr marL="514350" indent="-514350">
              <a:buFont typeface="+mj-lt"/>
              <a:buAutoNum type="arabicPeriod"/>
            </a:pPr>
            <a:r>
              <a:rPr lang="en-US" dirty="0" smtClean="0"/>
              <a:t>Statement of motivation for praise.</a:t>
            </a:r>
          </a:p>
          <a:p>
            <a:r>
              <a:rPr lang="en-US" dirty="0" smtClean="0"/>
              <a:t>Common phrases in the hymns:  Hallelujah (Ps. 146-150, from </a:t>
            </a:r>
            <a:r>
              <a:rPr lang="en-US" dirty="0" err="1" smtClean="0"/>
              <a:t>hellelu</a:t>
            </a:r>
            <a:r>
              <a:rPr lang="en-US" dirty="0" smtClean="0"/>
              <a:t> “praise” and yah “Yahweh”).  “Give thanks to the Lord.”  Ps. 107:1, 118:1).  “O come, let us sing to the Lord (95:1).  Make a joyful noise to the Lord, all the earth (100:1).</a:t>
            </a:r>
          </a:p>
          <a:p>
            <a:r>
              <a:rPr lang="en-US" dirty="0" smtClean="0"/>
              <a:t>These hymns were performed in Israel’s yearly festivals (Deut. 16:16-17).</a:t>
            </a:r>
            <a:endParaRPr lang="en-US" dirty="0"/>
          </a:p>
        </p:txBody>
      </p:sp>
    </p:spTree>
    <p:extLst>
      <p:ext uri="{BB962C8B-B14F-4D97-AF65-F5344CB8AC3E}">
        <p14:creationId xmlns:p14="http://schemas.microsoft.com/office/powerpoint/2010/main" val="285429227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Psalms of Instruction</a:t>
            </a:r>
            <a:endParaRPr lang="en-US" dirty="0"/>
          </a:p>
        </p:txBody>
      </p:sp>
      <p:sp>
        <p:nvSpPr>
          <p:cNvPr id="3" name="Content Placeholder 2"/>
          <p:cNvSpPr>
            <a:spLocks noGrp="1"/>
          </p:cNvSpPr>
          <p:nvPr>
            <p:ph idx="1"/>
          </p:nvPr>
        </p:nvSpPr>
        <p:spPr/>
        <p:txBody>
          <a:bodyPr/>
          <a:lstStyle/>
          <a:p>
            <a:r>
              <a:rPr lang="en-US" dirty="0" smtClean="0"/>
              <a:t>These encourage a right way of life and a right way of worship.</a:t>
            </a:r>
          </a:p>
          <a:p>
            <a:r>
              <a:rPr lang="en-US" dirty="0" smtClean="0"/>
              <a:t>Many of these are acrostics—each line begins with the next letter of the Hebrew alphabet.</a:t>
            </a:r>
          </a:p>
          <a:p>
            <a:r>
              <a:rPr lang="en-US" dirty="0" smtClean="0"/>
              <a:t>They teach by appealing to themes already known from scripture.  Compare 103:15-16 with Isaiah 40:6-8</a:t>
            </a:r>
          </a:p>
          <a:p>
            <a:r>
              <a:rPr lang="en-US" dirty="0" smtClean="0"/>
              <a:t>Psalm 37, 9-10, 25, 33, 111-12, 119, 145.</a:t>
            </a:r>
            <a:endParaRPr lang="en-US" dirty="0"/>
          </a:p>
        </p:txBody>
      </p:sp>
    </p:spTree>
    <p:extLst>
      <p:ext uri="{BB962C8B-B14F-4D97-AF65-F5344CB8AC3E}">
        <p14:creationId xmlns:p14="http://schemas.microsoft.com/office/powerpoint/2010/main" val="72550142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Psalm 51– A penitential theme as a special case of a prayer for help.</a:t>
            </a:r>
            <a:endParaRPr lang="en-US" dirty="0"/>
          </a:p>
        </p:txBody>
      </p:sp>
      <p:sp>
        <p:nvSpPr>
          <p:cNvPr id="3" name="Text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287517003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Psalm 51 is the strongest psalm of repentance</a:t>
            </a:r>
            <a:endParaRPr lang="en-US" dirty="0"/>
          </a:p>
        </p:txBody>
      </p:sp>
      <p:sp>
        <p:nvSpPr>
          <p:cNvPr id="5" name="Content Placeholder 4"/>
          <p:cNvSpPr>
            <a:spLocks noGrp="1"/>
          </p:cNvSpPr>
          <p:nvPr>
            <p:ph idx="1"/>
          </p:nvPr>
        </p:nvSpPr>
        <p:spPr/>
        <p:txBody>
          <a:bodyPr>
            <a:normAutofit fontScale="85000" lnSpcReduction="20000"/>
          </a:bodyPr>
          <a:lstStyle/>
          <a:p>
            <a:r>
              <a:rPr lang="en-US" dirty="0" smtClean="0"/>
              <a:t>Only seven psalms are considered penitential:  6, 32, 38, 51, and 102.</a:t>
            </a:r>
          </a:p>
          <a:p>
            <a:r>
              <a:rPr lang="en-US" dirty="0" smtClean="0"/>
              <a:t>Psalm 51 is the most complete expression of the recognition of individual sin, repentance, and plea for forgiveness.</a:t>
            </a:r>
          </a:p>
          <a:p>
            <a:r>
              <a:rPr lang="en-US" dirty="0" smtClean="0"/>
              <a:t>Psalm 51 has often been used for Lent.</a:t>
            </a:r>
          </a:p>
          <a:p>
            <a:r>
              <a:rPr lang="en-US" dirty="0" smtClean="0"/>
              <a:t>It shows how important confession of sins is to a right relationship with God, even before Jesus.</a:t>
            </a:r>
          </a:p>
          <a:p>
            <a:r>
              <a:rPr lang="en-US" dirty="0" smtClean="0"/>
              <a:t>The superscription recalls the sins and confessions of David over his affair with Bathsheba, but is clearly applicable more generally to individuals.</a:t>
            </a:r>
          </a:p>
          <a:p>
            <a:r>
              <a:rPr lang="en-US" dirty="0" smtClean="0"/>
              <a:t>The psalm was probably composed after the fall of the first temple in Jerusalem by the Babylonians in 587 B.C. as evidenced by verses 18-19.</a:t>
            </a:r>
            <a:endParaRPr lang="en-US" dirty="0"/>
          </a:p>
        </p:txBody>
      </p:sp>
    </p:spTree>
    <p:extLst>
      <p:ext uri="{BB962C8B-B14F-4D97-AF65-F5344CB8AC3E}">
        <p14:creationId xmlns:p14="http://schemas.microsoft.com/office/powerpoint/2010/main" val="383241107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Why is Confession so Important?</a:t>
            </a:r>
            <a:endParaRPr lang="en-US" dirty="0"/>
          </a:p>
        </p:txBody>
      </p:sp>
      <p:sp>
        <p:nvSpPr>
          <p:cNvPr id="3" name="Content Placeholder 2"/>
          <p:cNvSpPr>
            <a:spLocks noGrp="1"/>
          </p:cNvSpPr>
          <p:nvPr>
            <p:ph idx="1"/>
          </p:nvPr>
        </p:nvSpPr>
        <p:spPr/>
        <p:txBody>
          <a:bodyPr/>
          <a:lstStyle/>
          <a:p>
            <a:pPr marL="0" indent="0">
              <a:buNone/>
            </a:pPr>
            <a:r>
              <a:rPr lang="en-US" dirty="0" smtClean="0"/>
              <a:t>“Confessing your sins doesn’t tell God anything new.  In the words of Frederick </a:t>
            </a:r>
            <a:r>
              <a:rPr lang="en-US" dirty="0" err="1" smtClean="0"/>
              <a:t>Buechner</a:t>
            </a:r>
            <a:r>
              <a:rPr lang="en-US" dirty="0" smtClean="0"/>
              <a:t>, ‘Until you confess them, however, they are the abyss between you.  When you confess them, they become the bridge.”</a:t>
            </a:r>
          </a:p>
          <a:p>
            <a:pPr marL="0" indent="0">
              <a:buNone/>
            </a:pPr>
            <a:endParaRPr lang="en-US" dirty="0"/>
          </a:p>
          <a:p>
            <a:pPr marL="0" indent="0">
              <a:buNone/>
            </a:pPr>
            <a:r>
              <a:rPr lang="en-US" dirty="0" smtClean="0"/>
              <a:t>The connection between Psalm 51 and David’s treachery suggests that we should behave like David when confessing, repenting, and pleading to God for mercy.</a:t>
            </a:r>
            <a:endParaRPr lang="en-US" dirty="0"/>
          </a:p>
        </p:txBody>
      </p:sp>
    </p:spTree>
    <p:extLst>
      <p:ext uri="{BB962C8B-B14F-4D97-AF65-F5344CB8AC3E}">
        <p14:creationId xmlns:p14="http://schemas.microsoft.com/office/powerpoint/2010/main" val="376903071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How was / is Psalm 51 used?</a:t>
            </a:r>
            <a:endParaRPr lang="en-US" dirty="0"/>
          </a:p>
        </p:txBody>
      </p:sp>
      <p:sp>
        <p:nvSpPr>
          <p:cNvPr id="3" name="Content Placeholder 2"/>
          <p:cNvSpPr>
            <a:spLocks noGrp="1"/>
          </p:cNvSpPr>
          <p:nvPr>
            <p:ph idx="1"/>
          </p:nvPr>
        </p:nvSpPr>
        <p:spPr/>
        <p:txBody>
          <a:bodyPr/>
          <a:lstStyle/>
          <a:p>
            <a:r>
              <a:rPr lang="en-US" dirty="0" smtClean="0"/>
              <a:t>As a prayer for the help of an individual, it was nevertheless used in corporate (congregational) worship.  (as suggested by vs. 18-19 and by the superscription)</a:t>
            </a:r>
          </a:p>
          <a:p>
            <a:r>
              <a:rPr lang="en-US" dirty="0" smtClean="0"/>
              <a:t>It is a reminder that, even in the Old Testament, a true contrition and repentance (changing behavior) is required – not just empty ceremony or words.</a:t>
            </a:r>
          </a:p>
          <a:p>
            <a:r>
              <a:rPr lang="en-US" dirty="0" smtClean="0"/>
              <a:t>There are only two places in the OT that contain the phrase “Holy Spirit:”  Psalm 51:11, and Isaiah 63:10-11!</a:t>
            </a:r>
          </a:p>
        </p:txBody>
      </p:sp>
    </p:spTree>
    <p:extLst>
      <p:ext uri="{BB962C8B-B14F-4D97-AF65-F5344CB8AC3E}">
        <p14:creationId xmlns:p14="http://schemas.microsoft.com/office/powerpoint/2010/main" val="2128945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51:1-2  Pleas for Mercy</a:t>
            </a:r>
            <a:endParaRPr lang="en-US" dirty="0"/>
          </a:p>
        </p:txBody>
      </p:sp>
      <p:sp>
        <p:nvSpPr>
          <p:cNvPr id="3" name="Content Placeholder 2"/>
          <p:cNvSpPr>
            <a:spLocks noGrp="1"/>
          </p:cNvSpPr>
          <p:nvPr>
            <p:ph idx="1"/>
          </p:nvPr>
        </p:nvSpPr>
        <p:spPr/>
        <p:txBody>
          <a:bodyPr/>
          <a:lstStyle/>
          <a:p>
            <a:r>
              <a:rPr lang="en-US" dirty="0" smtClean="0"/>
              <a:t>Four requests:</a:t>
            </a:r>
          </a:p>
          <a:p>
            <a:pPr lvl="1"/>
            <a:r>
              <a:rPr lang="en-US" dirty="0" smtClean="0"/>
              <a:t>Have mercy</a:t>
            </a:r>
          </a:p>
          <a:p>
            <a:pPr lvl="1"/>
            <a:r>
              <a:rPr lang="en-US" dirty="0" smtClean="0"/>
              <a:t>Blot out my transgressions (like outwardly wiping a dish)</a:t>
            </a:r>
          </a:p>
          <a:p>
            <a:pPr lvl="1"/>
            <a:r>
              <a:rPr lang="en-US" dirty="0" smtClean="0"/>
              <a:t>Wash me (as in laundering clothes)</a:t>
            </a:r>
          </a:p>
          <a:p>
            <a:pPr lvl="1"/>
            <a:r>
              <a:rPr lang="en-US" dirty="0" smtClean="0"/>
              <a:t>Cleanse me (purifying the inner self) – also means to “un-sin me.”</a:t>
            </a:r>
            <a:endParaRPr lang="en-US" dirty="0"/>
          </a:p>
        </p:txBody>
      </p:sp>
    </p:spTree>
    <p:extLst>
      <p:ext uri="{BB962C8B-B14F-4D97-AF65-F5344CB8AC3E}">
        <p14:creationId xmlns:p14="http://schemas.microsoft.com/office/powerpoint/2010/main" val="370106441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Introduction / Overview of Psalms</a:t>
            </a:r>
            <a:endParaRPr lang="en-US" dirty="0"/>
          </a:p>
        </p:txBody>
      </p:sp>
    </p:spTree>
    <p:extLst>
      <p:ext uri="{BB962C8B-B14F-4D97-AF65-F5344CB8AC3E}">
        <p14:creationId xmlns:p14="http://schemas.microsoft.com/office/powerpoint/2010/main" val="2645091943"/>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51:3-6  Confession</a:t>
            </a:r>
            <a:endParaRPr lang="en-US" dirty="0"/>
          </a:p>
        </p:txBody>
      </p:sp>
      <p:sp>
        <p:nvSpPr>
          <p:cNvPr id="3" name="Content Placeholder 2"/>
          <p:cNvSpPr>
            <a:spLocks noGrp="1"/>
          </p:cNvSpPr>
          <p:nvPr>
            <p:ph idx="1"/>
          </p:nvPr>
        </p:nvSpPr>
        <p:spPr/>
        <p:txBody>
          <a:bodyPr/>
          <a:lstStyle/>
          <a:p>
            <a:r>
              <a:rPr lang="en-US" dirty="0" smtClean="0"/>
              <a:t>Shows recognition of sins, but also how very serious they are.</a:t>
            </a:r>
          </a:p>
          <a:p>
            <a:r>
              <a:rPr lang="en-US" dirty="0" smtClean="0"/>
              <a:t>5-6 are not necessarily theological in saying that sin begins at conception, but instead demonstrates the deep regret, remorse, and shame the sinner feels in approaching God.</a:t>
            </a:r>
            <a:endParaRPr lang="en-US" dirty="0"/>
          </a:p>
        </p:txBody>
      </p:sp>
    </p:spTree>
    <p:extLst>
      <p:ext uri="{BB962C8B-B14F-4D97-AF65-F5344CB8AC3E}">
        <p14:creationId xmlns:p14="http://schemas.microsoft.com/office/powerpoint/2010/main" val="249135404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51:7-12  Specific petitions for costly grace</a:t>
            </a:r>
            <a:endParaRPr lang="en-US" dirty="0"/>
          </a:p>
        </p:txBody>
      </p:sp>
      <p:sp>
        <p:nvSpPr>
          <p:cNvPr id="3" name="Content Placeholder 2"/>
          <p:cNvSpPr>
            <a:spLocks noGrp="1"/>
          </p:cNvSpPr>
          <p:nvPr>
            <p:ph idx="1"/>
          </p:nvPr>
        </p:nvSpPr>
        <p:spPr/>
        <p:txBody>
          <a:bodyPr>
            <a:normAutofit lnSpcReduction="10000"/>
          </a:bodyPr>
          <a:lstStyle/>
          <a:p>
            <a:r>
              <a:rPr lang="en-US" dirty="0" smtClean="0"/>
              <a:t>Hyssop is used for ritual cleansing, but clearly only God can cleanse the inner person.</a:t>
            </a:r>
          </a:p>
          <a:p>
            <a:r>
              <a:rPr lang="en-US" dirty="0" smtClean="0"/>
              <a:t>Create in me a pure (or clean) heart.   The Hebrew word for heart in this case does not refer to a seat of the emotions (as in English), but instead refers to the mind and the will, that is, the center of the self from which action and loyalty spring.”</a:t>
            </a:r>
          </a:p>
          <a:p>
            <a:r>
              <a:rPr lang="en-US" dirty="0" smtClean="0"/>
              <a:t>The Hebrew word for create is “bara” which is usually reserved for God in the OT and is used in Genesis 1:1.  In other words, this is not self-help.  Only God can create the purity of the human being.</a:t>
            </a:r>
            <a:endParaRPr lang="en-US" dirty="0"/>
          </a:p>
        </p:txBody>
      </p:sp>
    </p:spTree>
    <p:extLst>
      <p:ext uri="{BB962C8B-B14F-4D97-AF65-F5344CB8AC3E}">
        <p14:creationId xmlns:p14="http://schemas.microsoft.com/office/powerpoint/2010/main" val="161784615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28650" y="625288"/>
            <a:ext cx="7886700" cy="6152029"/>
          </a:xfrm>
        </p:spPr>
        <p:txBody>
          <a:bodyPr>
            <a:normAutofit fontScale="62500" lnSpcReduction="20000"/>
          </a:bodyPr>
          <a:lstStyle/>
          <a:p>
            <a:r>
              <a:rPr lang="en-US" b="1" dirty="0"/>
              <a:t>Author: </a:t>
            </a:r>
            <a:r>
              <a:rPr lang="en-US" dirty="0"/>
              <a:t>The brief descriptions that introduce the psalms have David listed as author in 73 instances. David's personality and identity are clearly stamped on many of these psalms. While it is clear that David wrote many of the individual psalms, he is definitely not the author of the entire collection. Two of the psalms (72) and (127) are attributed to Solomon, David's son and successor. </a:t>
            </a:r>
            <a:r>
              <a:rPr lang="en-US" dirty="0">
                <a:hlinkClick r:id="rId2"/>
              </a:rPr>
              <a:t>Psalm 90</a:t>
            </a:r>
            <a:r>
              <a:rPr lang="en-US" dirty="0"/>
              <a:t> is a prayer assigned to Moses. Another group of 12 psalms (50) and (73—83) is ascribed to the family of </a:t>
            </a:r>
            <a:r>
              <a:rPr lang="en-US" dirty="0" err="1">
                <a:hlinkClick r:id="rId3"/>
              </a:rPr>
              <a:t>Asaph</a:t>
            </a:r>
            <a:r>
              <a:rPr lang="en-US" dirty="0"/>
              <a:t>. The </a:t>
            </a:r>
            <a:r>
              <a:rPr lang="en-US" dirty="0">
                <a:hlinkClick r:id="rId4"/>
              </a:rPr>
              <a:t>sons of </a:t>
            </a:r>
            <a:r>
              <a:rPr lang="en-US" dirty="0" err="1">
                <a:hlinkClick r:id="rId4"/>
              </a:rPr>
              <a:t>Korah</a:t>
            </a:r>
            <a:r>
              <a:rPr lang="en-US" dirty="0"/>
              <a:t> wrote 11 psalms (42, 44-49, 84-85,87-88). </a:t>
            </a:r>
            <a:r>
              <a:rPr lang="en-US" dirty="0">
                <a:hlinkClick r:id="rId5"/>
              </a:rPr>
              <a:t>Psalm 88</a:t>
            </a:r>
            <a:r>
              <a:rPr lang="en-US" dirty="0"/>
              <a:t> is attributed to </a:t>
            </a:r>
            <a:r>
              <a:rPr lang="en-US" dirty="0" err="1"/>
              <a:t>Heman</a:t>
            </a:r>
            <a:r>
              <a:rPr lang="en-US" dirty="0"/>
              <a:t>, while (89) is assigned to Ethan the </a:t>
            </a:r>
            <a:r>
              <a:rPr lang="en-US" dirty="0" err="1"/>
              <a:t>Ezrahite</a:t>
            </a:r>
            <a:r>
              <a:rPr lang="en-US" dirty="0"/>
              <a:t>. With the exception of Solomon and Moses, all these additional authors were priests or Levites who were responsible for providing music for sanctuary worship during David's reign. Fifty of the psalms designate no specific person as author.</a:t>
            </a:r>
            <a:br>
              <a:rPr lang="en-US" dirty="0"/>
            </a:br>
            <a:r>
              <a:rPr lang="en-US" dirty="0"/>
              <a:t/>
            </a:r>
            <a:br>
              <a:rPr lang="en-US" dirty="0"/>
            </a:br>
            <a:r>
              <a:rPr lang="en-US" b="1" dirty="0"/>
              <a:t>Date of Writing: </a:t>
            </a:r>
            <a:r>
              <a:rPr lang="en-US" dirty="0"/>
              <a:t>A careful examination of the authorship question, as well as the subject matter covered by the psalms themselves, reveals that they span a period of many centuries. The oldest psalm in the collection is probably the prayer of Moses (90), a reflection on the frailty of man as compared to the eternity of God. The latest psalm is probably (137), a song of lament clearly written during the days when the Hebrews were being held captive by the Babylonians, from about 586 to 538 B.C.</a:t>
            </a:r>
            <a:br>
              <a:rPr lang="en-US" dirty="0"/>
            </a:br>
            <a:r>
              <a:rPr lang="en-US" dirty="0"/>
              <a:t/>
            </a:r>
            <a:br>
              <a:rPr lang="en-US" dirty="0"/>
            </a:br>
            <a:r>
              <a:rPr lang="en-US" dirty="0"/>
              <a:t>It is clear that the 150 individual psalms were written by many different people across a period of a thousand years in Israel's history. They must have been compiled and put together in their present form by some unknown editor shortly after the captivity ended about 537 B.C.</a:t>
            </a:r>
            <a:br>
              <a:rPr lang="en-US" dirty="0"/>
            </a:br>
            <a:r>
              <a:rPr lang="en-US" dirty="0"/>
              <a:t/>
            </a:r>
            <a:br>
              <a:rPr lang="en-US" dirty="0"/>
            </a:br>
            <a:r>
              <a:rPr lang="en-US" dirty="0"/>
              <a:t>Read more: </a:t>
            </a:r>
            <a:r>
              <a:rPr lang="en-US" dirty="0">
                <a:hlinkClick r:id="rId6"/>
              </a:rPr>
              <a:t>http://www.gotquestions.org/Book-of-Psalms.html#ixzz3b6zNhaGh</a:t>
            </a:r>
            <a:r>
              <a:rPr lang="en-US" dirty="0"/>
              <a:t/>
            </a:r>
            <a:br>
              <a:rPr lang="en-US" dirty="0"/>
            </a:br>
            <a:endParaRPr lang="en-US" dirty="0"/>
          </a:p>
        </p:txBody>
      </p:sp>
    </p:spTree>
    <p:extLst>
      <p:ext uri="{BB962C8B-B14F-4D97-AF65-F5344CB8AC3E}">
        <p14:creationId xmlns:p14="http://schemas.microsoft.com/office/powerpoint/2010/main" val="414680868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71488" y="1"/>
            <a:ext cx="7886700" cy="914400"/>
          </a:xfrm>
        </p:spPr>
        <p:txBody>
          <a:bodyPr/>
          <a:lstStyle/>
          <a:p>
            <a:r>
              <a:rPr lang="en-US" dirty="0" smtClean="0"/>
              <a:t>The Title of the Book</a:t>
            </a:r>
            <a:endParaRPr lang="en-US" dirty="0"/>
          </a:p>
        </p:txBody>
      </p:sp>
      <p:sp>
        <p:nvSpPr>
          <p:cNvPr id="3" name="Content Placeholder 2"/>
          <p:cNvSpPr>
            <a:spLocks noGrp="1"/>
          </p:cNvSpPr>
          <p:nvPr>
            <p:ph idx="1"/>
          </p:nvPr>
        </p:nvSpPr>
        <p:spPr>
          <a:xfrm>
            <a:off x="671513" y="4118551"/>
            <a:ext cx="7886700" cy="2475130"/>
          </a:xfrm>
        </p:spPr>
        <p:txBody>
          <a:bodyPr>
            <a:normAutofit/>
          </a:bodyPr>
          <a:lstStyle/>
          <a:p>
            <a:pPr marL="0" indent="0">
              <a:buNone/>
            </a:pPr>
            <a:r>
              <a:rPr lang="en-US" sz="2400" dirty="0" smtClean="0"/>
              <a:t>The ancient writings show that music and corporate worship are central to a life devoted to God.  1 Samuel 16:14-23.</a:t>
            </a:r>
          </a:p>
          <a:p>
            <a:pPr marL="0" indent="0">
              <a:buNone/>
            </a:pPr>
            <a:endParaRPr lang="en-US" sz="2400" dirty="0"/>
          </a:p>
          <a:p>
            <a:pPr marL="0" indent="0">
              <a:buNone/>
            </a:pPr>
            <a:r>
              <a:rPr lang="en-US" sz="2400" dirty="0" smtClean="0"/>
              <a:t>The actual Psalms are dominated by prayers that complain to God about human suffering.  All the human reality reflected in the Psalms are considered to be instruments of praise.</a:t>
            </a:r>
            <a:endParaRPr lang="en-US" sz="2400" dirty="0"/>
          </a:p>
        </p:txBody>
      </p:sp>
      <p:pic>
        <p:nvPicPr>
          <p:cNvPr id="4" name="Picture 3"/>
          <p:cNvPicPr>
            <a:picLocks noChangeAspect="1"/>
          </p:cNvPicPr>
          <p:nvPr/>
        </p:nvPicPr>
        <p:blipFill>
          <a:blip r:embed="rId2"/>
          <a:stretch>
            <a:fillRect/>
          </a:stretch>
        </p:blipFill>
        <p:spPr>
          <a:xfrm>
            <a:off x="6556880" y="614363"/>
            <a:ext cx="2001333" cy="3071813"/>
          </a:xfrm>
          <a:prstGeom prst="rect">
            <a:avLst/>
          </a:prstGeom>
        </p:spPr>
      </p:pic>
      <p:sp>
        <p:nvSpPr>
          <p:cNvPr id="5" name="TextBox 4"/>
          <p:cNvSpPr txBox="1"/>
          <p:nvPr/>
        </p:nvSpPr>
        <p:spPr>
          <a:xfrm>
            <a:off x="471488" y="1071563"/>
            <a:ext cx="6015037" cy="3046988"/>
          </a:xfrm>
          <a:prstGeom prst="rect">
            <a:avLst/>
          </a:prstGeom>
          <a:noFill/>
        </p:spPr>
        <p:txBody>
          <a:bodyPr wrap="square" rtlCol="0">
            <a:spAutoFit/>
          </a:bodyPr>
          <a:lstStyle/>
          <a:p>
            <a:r>
              <a:rPr lang="en-US" sz="2400" dirty="0" smtClean="0"/>
              <a:t>There are two well-known titles for the book of Psalms:</a:t>
            </a:r>
          </a:p>
          <a:p>
            <a:pPr marL="514350" indent="-514350">
              <a:buFont typeface="+mj-lt"/>
              <a:buAutoNum type="arabicPeriod"/>
            </a:pPr>
            <a:r>
              <a:rPr lang="en-US" sz="2400" dirty="0" smtClean="0"/>
              <a:t>“Psalms” is the English title derived from a Greek word that means songs accompanied by stringed instruments</a:t>
            </a:r>
          </a:p>
          <a:p>
            <a:pPr marL="514350" indent="-514350">
              <a:buFont typeface="+mj-lt"/>
              <a:buAutoNum type="arabicPeriod"/>
            </a:pPr>
            <a:r>
              <a:rPr lang="en-US" sz="2400" dirty="0" smtClean="0"/>
              <a:t>“Psalter” derives from another Greek term denoting the stringed instrument itself (probably the lyre).</a:t>
            </a:r>
          </a:p>
        </p:txBody>
      </p:sp>
    </p:spTree>
    <p:extLst>
      <p:ext uri="{BB962C8B-B14F-4D97-AF65-F5344CB8AC3E}">
        <p14:creationId xmlns:p14="http://schemas.microsoft.com/office/powerpoint/2010/main" val="372306501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2"/>
            <a:ext cx="7772400" cy="2949575"/>
          </a:xfrm>
        </p:spPr>
        <p:txBody>
          <a:bodyPr>
            <a:normAutofit/>
          </a:bodyPr>
          <a:lstStyle/>
          <a:p>
            <a:r>
              <a:rPr lang="en-US" sz="2800" dirty="0" smtClean="0"/>
              <a:t>“The wide range of expressions in the Psalter—the anger and pain of lament, the anguished self-probing of confession, the grateful fervor of thanksgiving, the ecstatic joy of praise—allows us to bring our whole lives before God.”</a:t>
            </a:r>
            <a:br>
              <a:rPr lang="en-US" sz="2800" dirty="0" smtClean="0"/>
            </a:br>
            <a:r>
              <a:rPr lang="en-US" sz="2800" dirty="0"/>
              <a:t/>
            </a:r>
            <a:br>
              <a:rPr lang="en-US" sz="2800" dirty="0"/>
            </a:br>
            <a:r>
              <a:rPr lang="en-US" sz="2800" dirty="0" smtClean="0"/>
              <a:t> –Kathleen Norris, </a:t>
            </a:r>
            <a:r>
              <a:rPr lang="en-US" sz="2800" i="1" dirty="0" smtClean="0"/>
              <a:t>The Psalms</a:t>
            </a:r>
            <a:r>
              <a:rPr lang="en-US" sz="2800" dirty="0" smtClean="0"/>
              <a:t>, viii.</a:t>
            </a:r>
            <a:endParaRPr lang="en-US" sz="2800" dirty="0"/>
          </a:p>
        </p:txBody>
      </p:sp>
    </p:spTree>
    <p:extLst>
      <p:ext uri="{BB962C8B-B14F-4D97-AF65-F5344CB8AC3E}">
        <p14:creationId xmlns:p14="http://schemas.microsoft.com/office/powerpoint/2010/main" val="110779476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Nature of Prayer in the Psalms</a:t>
            </a:r>
            <a:endParaRPr lang="en-US" dirty="0"/>
          </a:p>
        </p:txBody>
      </p:sp>
      <p:sp>
        <p:nvSpPr>
          <p:cNvPr id="3" name="Content Placeholder 2"/>
          <p:cNvSpPr>
            <a:spLocks noGrp="1"/>
          </p:cNvSpPr>
          <p:nvPr>
            <p:ph idx="1"/>
          </p:nvPr>
        </p:nvSpPr>
        <p:spPr/>
        <p:txBody>
          <a:bodyPr>
            <a:normAutofit fontScale="77500" lnSpcReduction="20000"/>
          </a:bodyPr>
          <a:lstStyle/>
          <a:p>
            <a:pPr marL="0" indent="0">
              <a:buNone/>
            </a:pPr>
            <a:r>
              <a:rPr lang="en-US" dirty="0" smtClean="0"/>
              <a:t>“When one sits alone with a Psalm, one is sitting with and for the countless others who are praying them now, who have prayed them for thousands of years.”  --Kathleen Norris, </a:t>
            </a:r>
            <a:r>
              <a:rPr lang="en-US" i="1" dirty="0" smtClean="0"/>
              <a:t>The Psalms</a:t>
            </a:r>
            <a:r>
              <a:rPr lang="en-US" dirty="0" smtClean="0"/>
              <a:t>, x.</a:t>
            </a:r>
          </a:p>
          <a:p>
            <a:pPr marL="0" indent="0">
              <a:buNone/>
            </a:pPr>
            <a:endParaRPr lang="en-US" dirty="0"/>
          </a:p>
          <a:p>
            <a:pPr marL="0" indent="0">
              <a:buNone/>
            </a:pPr>
            <a:r>
              <a:rPr lang="en-US" dirty="0" smtClean="0"/>
              <a:t>Beyond liturgy and song, the Psalms provide model prayers for Christians.  But, there are two important facts to remember:</a:t>
            </a:r>
          </a:p>
          <a:p>
            <a:pPr marL="514350" indent="-514350">
              <a:buFont typeface="+mj-lt"/>
              <a:buAutoNum type="arabicPeriod"/>
            </a:pPr>
            <a:r>
              <a:rPr lang="en-US" dirty="0" smtClean="0"/>
              <a:t>The Psalms are prayers in a congregation or assembly</a:t>
            </a:r>
          </a:p>
          <a:p>
            <a:pPr marL="514350" indent="-514350">
              <a:buFont typeface="+mj-lt"/>
              <a:buAutoNum type="arabicPeriod"/>
            </a:pPr>
            <a:r>
              <a:rPr lang="en-US" dirty="0" smtClean="0"/>
              <a:t>The Psalms speak from great suffering. </a:t>
            </a:r>
            <a:r>
              <a:rPr lang="en-US" dirty="0"/>
              <a:t> </a:t>
            </a:r>
            <a:r>
              <a:rPr lang="en-US" dirty="0" smtClean="0"/>
              <a:t>American Christians may not be in this situation, but we should pray for those on behalf of others in the world who are suffering.</a:t>
            </a:r>
          </a:p>
          <a:p>
            <a:pPr marL="0" indent="0">
              <a:buNone/>
            </a:pPr>
            <a:r>
              <a:rPr lang="en-US" dirty="0" smtClean="0"/>
              <a:t>Important:  The Psalms are about community, not the individualistic Christianity of many Americans.  </a:t>
            </a:r>
          </a:p>
          <a:p>
            <a:pPr marL="0" indent="0">
              <a:buNone/>
            </a:pPr>
            <a:r>
              <a:rPr lang="en-US" dirty="0" smtClean="0"/>
              <a:t>TOY = Think Outside Yourself!  (Bill Gaither’s Homecoming Radio)</a:t>
            </a:r>
            <a:endParaRPr lang="en-US" dirty="0"/>
          </a:p>
        </p:txBody>
      </p:sp>
    </p:spTree>
    <p:extLst>
      <p:ext uri="{BB962C8B-B14F-4D97-AF65-F5344CB8AC3E}">
        <p14:creationId xmlns:p14="http://schemas.microsoft.com/office/powerpoint/2010/main" val="260376950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Structure of the Psalms</a:t>
            </a:r>
            <a:endParaRPr lang="en-US" dirty="0"/>
          </a:p>
        </p:txBody>
      </p:sp>
      <p:sp>
        <p:nvSpPr>
          <p:cNvPr id="3" name="Content Placeholder 2"/>
          <p:cNvSpPr>
            <a:spLocks noGrp="1"/>
          </p:cNvSpPr>
          <p:nvPr>
            <p:ph idx="1"/>
          </p:nvPr>
        </p:nvSpPr>
        <p:spPr/>
        <p:txBody>
          <a:bodyPr>
            <a:normAutofit fontScale="85000" lnSpcReduction="20000"/>
          </a:bodyPr>
          <a:lstStyle/>
          <a:p>
            <a:pPr marL="0" indent="0">
              <a:buNone/>
            </a:pPr>
            <a:r>
              <a:rPr lang="en-US" dirty="0"/>
              <a:t>Psalms is 150 individual poems organized by association with David, </a:t>
            </a:r>
            <a:r>
              <a:rPr lang="en-US" dirty="0" err="1"/>
              <a:t>Korah</a:t>
            </a:r>
            <a:r>
              <a:rPr lang="en-US" dirty="0"/>
              <a:t>, or </a:t>
            </a:r>
            <a:r>
              <a:rPr lang="en-US" dirty="0" err="1" smtClean="0"/>
              <a:t>Asaph</a:t>
            </a:r>
            <a:endParaRPr lang="en-US" dirty="0" smtClean="0"/>
          </a:p>
          <a:p>
            <a:pPr marL="0" indent="0">
              <a:buNone/>
            </a:pPr>
            <a:r>
              <a:rPr lang="en-US" dirty="0" err="1" smtClean="0"/>
              <a:t>Korah</a:t>
            </a:r>
            <a:r>
              <a:rPr lang="en-US" dirty="0" smtClean="0"/>
              <a:t> – Leader of a Levite clan (Ex. 6:21) of Temple gatekeepers (1 Chron. 9:19) and singers (2 Chron. 20:19)</a:t>
            </a:r>
          </a:p>
          <a:p>
            <a:pPr marL="0" indent="0">
              <a:buNone/>
            </a:pPr>
            <a:r>
              <a:rPr lang="en-US" dirty="0" err="1" smtClean="0"/>
              <a:t>Asaph</a:t>
            </a:r>
            <a:r>
              <a:rPr lang="en-US" dirty="0" smtClean="0"/>
              <a:t> – A music leader appointed by David (1 Chron. 6:39) and a Levite responsible for the bread offering.</a:t>
            </a:r>
          </a:p>
          <a:p>
            <a:pPr marL="0" indent="0">
              <a:buNone/>
            </a:pPr>
            <a:r>
              <a:rPr lang="en-US" dirty="0" smtClean="0"/>
              <a:t>Psalms 41; 72; 89; and 106 end with doxological formulas including “amen.”  This divides the book into five sections, imitating the five books of the Torah (Genesis – Deuteronomy).</a:t>
            </a:r>
          </a:p>
          <a:p>
            <a:pPr marL="0" indent="0">
              <a:buNone/>
            </a:pPr>
            <a:endParaRPr lang="en-US" dirty="0"/>
          </a:p>
          <a:p>
            <a:pPr marL="0" indent="0">
              <a:buNone/>
            </a:pPr>
            <a:r>
              <a:rPr lang="en-US" dirty="0" smtClean="0"/>
              <a:t>Psalms 1 and 2 introduce and model how the book should be read.  They offer a portrait of the righteous person, and invite all to live in happiness in obedience to the Lord.</a:t>
            </a:r>
          </a:p>
          <a:p>
            <a:pPr marL="0" indent="0">
              <a:buNone/>
            </a:pPr>
            <a:endParaRPr lang="en-US" dirty="0"/>
          </a:p>
        </p:txBody>
      </p:sp>
    </p:spTree>
    <p:extLst>
      <p:ext uri="{BB962C8B-B14F-4D97-AF65-F5344CB8AC3E}">
        <p14:creationId xmlns:p14="http://schemas.microsoft.com/office/powerpoint/2010/main" val="267740628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156687"/>
            <a:ext cx="7886700" cy="1325563"/>
          </a:xfrm>
        </p:spPr>
        <p:txBody>
          <a:bodyPr/>
          <a:lstStyle/>
          <a:p>
            <a:r>
              <a:rPr lang="en-US" dirty="0" smtClean="0"/>
              <a:t>Theology of the Psalms</a:t>
            </a:r>
            <a:endParaRPr lang="en-US" dirty="0"/>
          </a:p>
        </p:txBody>
      </p:sp>
      <p:sp>
        <p:nvSpPr>
          <p:cNvPr id="3" name="Content Placeholder 2"/>
          <p:cNvSpPr>
            <a:spLocks noGrp="1"/>
          </p:cNvSpPr>
          <p:nvPr>
            <p:ph idx="1"/>
          </p:nvPr>
        </p:nvSpPr>
        <p:spPr>
          <a:xfrm>
            <a:off x="628650" y="1301186"/>
            <a:ext cx="7886700" cy="4351338"/>
          </a:xfrm>
        </p:spPr>
        <p:txBody>
          <a:bodyPr>
            <a:noAutofit/>
          </a:bodyPr>
          <a:lstStyle/>
          <a:p>
            <a:pPr marL="0" indent="0">
              <a:buNone/>
            </a:pPr>
            <a:r>
              <a:rPr lang="en-US" sz="1600" dirty="0" smtClean="0"/>
              <a:t>“The Psalms are the poetry of the reign of the LORD.“ – James L. Mays</a:t>
            </a:r>
          </a:p>
          <a:p>
            <a:pPr marL="0" indent="0">
              <a:buNone/>
            </a:pPr>
            <a:r>
              <a:rPr lang="en-US" sz="1600" dirty="0" smtClean="0"/>
              <a:t>“The Psalter is a little Bible.” – Martin Luther</a:t>
            </a:r>
          </a:p>
          <a:p>
            <a:pPr marL="0" indent="0">
              <a:buNone/>
            </a:pPr>
            <a:endParaRPr lang="en-US" sz="1600" dirty="0"/>
          </a:p>
          <a:p>
            <a:pPr marL="0" indent="0">
              <a:buNone/>
            </a:pPr>
            <a:r>
              <a:rPr lang="en-US" sz="1600" dirty="0" smtClean="0"/>
              <a:t>The heart of theology of the Bible is contained in Psalms, and it provides the fertile soil for Christianity.</a:t>
            </a:r>
          </a:p>
          <a:p>
            <a:pPr>
              <a:lnSpc>
                <a:spcPct val="100000"/>
              </a:lnSpc>
            </a:pPr>
            <a:r>
              <a:rPr lang="en-US" sz="1600" dirty="0" smtClean="0"/>
              <a:t>The Lord reigns from Mount Zion (46:4-7, 48:1-3, 76:1-3, 122:3-5)</a:t>
            </a:r>
          </a:p>
          <a:p>
            <a:pPr>
              <a:lnSpc>
                <a:spcPct val="100000"/>
              </a:lnSpc>
            </a:pPr>
            <a:r>
              <a:rPr lang="en-US" sz="1600" dirty="0" smtClean="0"/>
              <a:t>From Zion, the King issues instructions (</a:t>
            </a:r>
            <a:r>
              <a:rPr lang="en-US" sz="1600" dirty="0" err="1" smtClean="0"/>
              <a:t>torah</a:t>
            </a:r>
            <a:r>
              <a:rPr lang="en-US" sz="1600" dirty="0" smtClean="0"/>
              <a:t>) Is. 2:3</a:t>
            </a:r>
          </a:p>
          <a:p>
            <a:pPr>
              <a:lnSpc>
                <a:spcPct val="100000"/>
              </a:lnSpc>
            </a:pPr>
            <a:r>
              <a:rPr lang="en-US" sz="1600" dirty="0" smtClean="0"/>
              <a:t>God establishes the Davidic King on Zion 2:6</a:t>
            </a:r>
          </a:p>
          <a:p>
            <a:pPr>
              <a:lnSpc>
                <a:spcPct val="100000"/>
              </a:lnSpc>
            </a:pPr>
            <a:r>
              <a:rPr lang="en-US" sz="1600" dirty="0" smtClean="0"/>
              <a:t>The primary duty of humanity is to submit to God’s rule (5:2)</a:t>
            </a:r>
          </a:p>
          <a:p>
            <a:pPr>
              <a:lnSpc>
                <a:spcPct val="100000"/>
              </a:lnSpc>
            </a:pPr>
            <a:r>
              <a:rPr lang="en-US" sz="1600" dirty="0" smtClean="0"/>
              <a:t>Depend on divine protection (118:8-9)</a:t>
            </a:r>
          </a:p>
          <a:p>
            <a:pPr>
              <a:lnSpc>
                <a:spcPct val="100000"/>
              </a:lnSpc>
            </a:pPr>
            <a:r>
              <a:rPr lang="en-US" sz="1600" dirty="0" smtClean="0"/>
              <a:t>Meditate on the </a:t>
            </a:r>
            <a:r>
              <a:rPr lang="en-US" sz="1600" dirty="0" err="1" smtClean="0"/>
              <a:t>torah</a:t>
            </a:r>
            <a:r>
              <a:rPr lang="en-US" sz="1600" dirty="0" smtClean="0"/>
              <a:t> (1:1-2)</a:t>
            </a:r>
          </a:p>
          <a:p>
            <a:pPr>
              <a:lnSpc>
                <a:spcPct val="100000"/>
              </a:lnSpc>
            </a:pPr>
            <a:r>
              <a:rPr lang="en-US" sz="1600" dirty="0" smtClean="0"/>
              <a:t>Follow the leadership of the LORD’s anointed (2:1-2)</a:t>
            </a:r>
          </a:p>
          <a:p>
            <a:pPr>
              <a:lnSpc>
                <a:spcPct val="100000"/>
              </a:lnSpc>
            </a:pPr>
            <a:r>
              <a:rPr lang="en-US" sz="1600" dirty="0" smtClean="0"/>
              <a:t>The righteous follow these, but the wicked do not. (37:39-40)</a:t>
            </a:r>
          </a:p>
          <a:p>
            <a:pPr>
              <a:lnSpc>
                <a:spcPct val="100000"/>
              </a:lnSpc>
            </a:pPr>
            <a:r>
              <a:rPr lang="en-US" sz="1600" dirty="0" smtClean="0"/>
              <a:t>The Psalms complain that the wicked prosper, but affirm a faith that God will assure the fall of the wicked (73)</a:t>
            </a:r>
          </a:p>
        </p:txBody>
      </p:sp>
    </p:spTree>
    <p:extLst>
      <p:ext uri="{BB962C8B-B14F-4D97-AF65-F5344CB8AC3E}">
        <p14:creationId xmlns:p14="http://schemas.microsoft.com/office/powerpoint/2010/main" val="3675289899"/>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2320</TotalTime>
  <Words>2787</Words>
  <Application>Microsoft Office PowerPoint</Application>
  <PresentationFormat>On-screen Show (4:3)</PresentationFormat>
  <Paragraphs>180</Paragraphs>
  <Slides>31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31</vt:i4>
      </vt:variant>
    </vt:vector>
  </HeadingPairs>
  <TitlesOfParts>
    <vt:vector size="35" baseType="lpstr">
      <vt:lpstr>Arial</vt:lpstr>
      <vt:lpstr>Calibri</vt:lpstr>
      <vt:lpstr>Calibri Light</vt:lpstr>
      <vt:lpstr>Office Theme</vt:lpstr>
      <vt:lpstr>A Survey of the Book of Psalms</vt:lpstr>
      <vt:lpstr>Survey of the Psalms</vt:lpstr>
      <vt:lpstr>Introduction / Overview of Psalms</vt:lpstr>
      <vt:lpstr>PowerPoint Presentation</vt:lpstr>
      <vt:lpstr>The Title of the Book</vt:lpstr>
      <vt:lpstr>“The wide range of expressions in the Psalter—the anger and pain of lament, the anguished self-probing of confession, the grateful fervor of thanksgiving, the ecstatic joy of praise—allows us to bring our whole lives before God.”   –Kathleen Norris, The Psalms, viii.</vt:lpstr>
      <vt:lpstr>Nature of Prayer in the Psalms</vt:lpstr>
      <vt:lpstr>The Structure of the Psalms</vt:lpstr>
      <vt:lpstr>Theology of the Psalms</vt:lpstr>
      <vt:lpstr>The Anatomy of a Psalm</vt:lpstr>
      <vt:lpstr>What is a Psalm?</vt:lpstr>
      <vt:lpstr>The Heading of Psalm 3</vt:lpstr>
      <vt:lpstr>Other Heading Elements</vt:lpstr>
      <vt:lpstr>Body of the psalm</vt:lpstr>
      <vt:lpstr>Content of the psalm</vt:lpstr>
      <vt:lpstr>Interpretation of Psalm 3</vt:lpstr>
      <vt:lpstr>Context of placement in the Psalter</vt:lpstr>
      <vt:lpstr>Types of Psalms</vt:lpstr>
      <vt:lpstr>Many Psalms fit into one of several themes</vt:lpstr>
      <vt:lpstr>The Prayer for the Help of an Individual</vt:lpstr>
      <vt:lpstr>Thanksgiving Song of an Individual</vt:lpstr>
      <vt:lpstr>The Corporate Prayer for Help</vt:lpstr>
      <vt:lpstr>The Hymn</vt:lpstr>
      <vt:lpstr>The Psalms of Instruction</vt:lpstr>
      <vt:lpstr>Psalm 51– A penitential theme as a special case of a prayer for help.</vt:lpstr>
      <vt:lpstr>Psalm 51 is the strongest psalm of repentance</vt:lpstr>
      <vt:lpstr>Why is Confession so Important?</vt:lpstr>
      <vt:lpstr>How was / is Psalm 51 used?</vt:lpstr>
      <vt:lpstr>51:1-2  Pleas for Mercy</vt:lpstr>
      <vt:lpstr>51:3-6  Confession</vt:lpstr>
      <vt:lpstr>51:7-12  Specific petitions for costly grace</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 Survey of the Book of Pslams</dc:title>
  <dc:creator>Tim Nolen</dc:creator>
  <cp:lastModifiedBy>Tim Nolen</cp:lastModifiedBy>
  <cp:revision>47</cp:revision>
  <dcterms:created xsi:type="dcterms:W3CDTF">2015-05-16T21:05:51Z</dcterms:created>
  <dcterms:modified xsi:type="dcterms:W3CDTF">2015-12-12T22:10:30Z</dcterms:modified>
</cp:coreProperties>
</file>