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60"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91" r:id="rId32"/>
    <p:sldId id="287" r:id="rId33"/>
    <p:sldId id="288" r:id="rId34"/>
    <p:sldId id="297" r:id="rId35"/>
    <p:sldId id="289" r:id="rId36"/>
    <p:sldId id="290"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5" d="100"/>
          <a:sy n="95"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345309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108862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75033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140710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165016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302877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310740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182832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24843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94140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4AF8D-FA30-480E-86CE-8E5B649C4A28}" type="datetimeFigureOut">
              <a:rPr lang="en-US" smtClean="0"/>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4D448-E4A8-426A-8F44-4D98F2B8BC82}" type="slidenum">
              <a:rPr lang="en-US" smtClean="0"/>
              <a:t>‹#›</a:t>
            </a:fld>
            <a:endParaRPr lang="en-US" dirty="0"/>
          </a:p>
        </p:txBody>
      </p:sp>
    </p:spTree>
    <p:extLst>
      <p:ext uri="{BB962C8B-B14F-4D97-AF65-F5344CB8AC3E}">
        <p14:creationId xmlns:p14="http://schemas.microsoft.com/office/powerpoint/2010/main" val="301014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4AF8D-FA30-480E-86CE-8E5B649C4A28}" type="datetimeFigureOut">
              <a:rPr lang="en-US" smtClean="0"/>
              <a:t>2/21/2015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4D448-E4A8-426A-8F44-4D98F2B8BC82}" type="slidenum">
              <a:rPr lang="en-US" smtClean="0"/>
              <a:t>‹#›</a:t>
            </a:fld>
            <a:endParaRPr lang="en-US" dirty="0"/>
          </a:p>
        </p:txBody>
      </p:sp>
    </p:spTree>
    <p:extLst>
      <p:ext uri="{BB962C8B-B14F-4D97-AF65-F5344CB8AC3E}">
        <p14:creationId xmlns:p14="http://schemas.microsoft.com/office/powerpoint/2010/main" val="2513794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a:t>Part Two:</a:t>
            </a:r>
            <a:br>
              <a:rPr lang="en-US" sz="2800" dirty="0"/>
            </a:br>
            <a:r>
              <a:rPr lang="en-US" sz="2800" dirty="0"/>
              <a:t>The Rise of a New Generation on the Edge of the Promised Land</a:t>
            </a:r>
            <a:br>
              <a:rPr lang="en-US" sz="2800" dirty="0"/>
            </a:br>
            <a:r>
              <a:rPr lang="en-US" sz="2800" dirty="0"/>
              <a:t>Numbers 26-36</a:t>
            </a:r>
            <a:br>
              <a:rPr lang="en-US" sz="2800" dirty="0"/>
            </a:br>
            <a:r>
              <a:rPr lang="en-US" sz="2800" dirty="0"/>
              <a:t/>
            </a:r>
            <a:br>
              <a:rPr lang="en-US" sz="2800" dirty="0"/>
            </a:br>
            <a:r>
              <a:rPr lang="en-US" sz="2800" dirty="0"/>
              <a:t/>
            </a:r>
            <a:br>
              <a:rPr lang="en-US" sz="2800" dirty="0"/>
            </a:br>
            <a:r>
              <a:rPr lang="en-US" sz="2800" dirty="0"/>
              <a:t>Introduction and Overview</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2" y="304800"/>
            <a:ext cx="4391025" cy="6110262"/>
          </a:xfrm>
          <a:prstGeom prst="rect">
            <a:avLst/>
          </a:prstGeom>
        </p:spPr>
      </p:pic>
    </p:spTree>
    <p:extLst>
      <p:ext uri="{BB962C8B-B14F-4D97-AF65-F5344CB8AC3E}">
        <p14:creationId xmlns:p14="http://schemas.microsoft.com/office/powerpoint/2010/main" val="196143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the dispute by daughters of </a:t>
            </a:r>
            <a:r>
              <a:rPr lang="en-US" dirty="0" err="1" smtClean="0"/>
              <a:t>Zelophehad</a:t>
            </a:r>
            <a:endParaRPr lang="en-US" dirty="0"/>
          </a:p>
        </p:txBody>
      </p:sp>
      <p:sp>
        <p:nvSpPr>
          <p:cNvPr id="3" name="Content Placeholder 2"/>
          <p:cNvSpPr>
            <a:spLocks noGrp="1"/>
          </p:cNvSpPr>
          <p:nvPr>
            <p:ph idx="1"/>
          </p:nvPr>
        </p:nvSpPr>
        <p:spPr/>
        <p:txBody>
          <a:bodyPr>
            <a:normAutofit lnSpcReduction="10000"/>
          </a:bodyPr>
          <a:lstStyle/>
          <a:p>
            <a:r>
              <a:rPr lang="en-US" dirty="0" smtClean="0"/>
              <a:t>God is reaffirming His promise of Canaan.</a:t>
            </a:r>
          </a:p>
          <a:p>
            <a:r>
              <a:rPr lang="en-US" dirty="0" smtClean="0"/>
              <a:t>All tribes MUST be included in the promised land.</a:t>
            </a:r>
          </a:p>
          <a:p>
            <a:r>
              <a:rPr lang="en-US" dirty="0" smtClean="0"/>
              <a:t>It is a model of critical and creative affirmation of tradition</a:t>
            </a:r>
          </a:p>
          <a:p>
            <a:pPr lvl="1"/>
            <a:r>
              <a:rPr lang="en-US" dirty="0" smtClean="0"/>
              <a:t>No precedent was available</a:t>
            </a:r>
          </a:p>
          <a:p>
            <a:pPr lvl="1"/>
            <a:r>
              <a:rPr lang="en-US" dirty="0" smtClean="0"/>
              <a:t>God’s word is a robust and living tradition leaning toward the future.</a:t>
            </a:r>
          </a:p>
          <a:p>
            <a:pPr lvl="1"/>
            <a:r>
              <a:rPr lang="en-US" dirty="0" smtClean="0"/>
              <a:t>It is a small step toward the dignity and rights of women, although the patrilineal system remains.</a:t>
            </a:r>
          </a:p>
          <a:p>
            <a:pPr lvl="1"/>
            <a:r>
              <a:rPr lang="en-US" dirty="0" smtClean="0"/>
              <a:t>However, this, like the ministry of Jesus, represents a progress toward a better world with the march of God imposing His more excellent will on a sinful mankind.</a:t>
            </a:r>
            <a:endParaRPr lang="en-US" dirty="0"/>
          </a:p>
        </p:txBody>
      </p:sp>
    </p:spTree>
    <p:extLst>
      <p:ext uri="{BB962C8B-B14F-4D97-AF65-F5344CB8AC3E}">
        <p14:creationId xmlns:p14="http://schemas.microsoft.com/office/powerpoint/2010/main" val="289894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Camp is approaching Jericho</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57060" y="1690689"/>
            <a:ext cx="3540284" cy="5164096"/>
          </a:xfrm>
          <a:prstGeom prst="rect">
            <a:avLst/>
          </a:prstGeom>
        </p:spPr>
      </p:pic>
      <p:sp>
        <p:nvSpPr>
          <p:cNvPr id="5" name="TextBox 4"/>
          <p:cNvSpPr txBox="1"/>
          <p:nvPr/>
        </p:nvSpPr>
        <p:spPr>
          <a:xfrm>
            <a:off x="628650" y="1991833"/>
            <a:ext cx="3773229" cy="923330"/>
          </a:xfrm>
          <a:prstGeom prst="rect">
            <a:avLst/>
          </a:prstGeom>
          <a:noFill/>
        </p:spPr>
        <p:txBody>
          <a:bodyPr wrap="square" rtlCol="0">
            <a:spAutoFit/>
          </a:bodyPr>
          <a:lstStyle/>
          <a:p>
            <a:r>
              <a:rPr lang="en-US" dirty="0" smtClean="0"/>
              <a:t>It’s time for new leadership as the new generation approaches the day they will see Canaan.</a:t>
            </a:r>
            <a:endParaRPr lang="en-US" dirty="0"/>
          </a:p>
        </p:txBody>
      </p:sp>
    </p:spTree>
    <p:extLst>
      <p:ext uri="{BB962C8B-B14F-4D97-AF65-F5344CB8AC3E}">
        <p14:creationId xmlns:p14="http://schemas.microsoft.com/office/powerpoint/2010/main" val="173002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418"/>
            <a:ext cx="7886700" cy="977030"/>
          </a:xfrm>
        </p:spPr>
        <p:txBody>
          <a:bodyPr>
            <a:normAutofit/>
          </a:bodyPr>
          <a:lstStyle/>
          <a:p>
            <a:r>
              <a:rPr lang="en-US" sz="3200" dirty="0" smtClean="0"/>
              <a:t>A succession from Moses to Joshua:  The new generation of leadership</a:t>
            </a:r>
            <a:endParaRPr lang="en-US" sz="3200" dirty="0"/>
          </a:p>
        </p:txBody>
      </p:sp>
      <p:sp>
        <p:nvSpPr>
          <p:cNvPr id="3" name="Content Placeholder 2"/>
          <p:cNvSpPr>
            <a:spLocks noGrp="1"/>
          </p:cNvSpPr>
          <p:nvPr>
            <p:ph idx="1"/>
          </p:nvPr>
        </p:nvSpPr>
        <p:spPr>
          <a:xfrm>
            <a:off x="375781" y="1550194"/>
            <a:ext cx="8404964" cy="5151231"/>
          </a:xfrm>
        </p:spPr>
        <p:txBody>
          <a:bodyPr>
            <a:normAutofit fontScale="92500" lnSpcReduction="20000"/>
          </a:bodyPr>
          <a:lstStyle/>
          <a:p>
            <a:r>
              <a:rPr lang="en-US" dirty="0" smtClean="0"/>
              <a:t>27:12-23:  Why is this section on succession placed after the case of </a:t>
            </a:r>
            <a:r>
              <a:rPr lang="en-US" dirty="0" err="1" smtClean="0"/>
              <a:t>Zelophehad’s</a:t>
            </a:r>
            <a:r>
              <a:rPr lang="en-US" dirty="0" smtClean="0"/>
              <a:t> daughters?</a:t>
            </a:r>
          </a:p>
          <a:p>
            <a:pPr lvl="1"/>
            <a:r>
              <a:rPr lang="en-US" dirty="0" smtClean="0"/>
              <a:t>Medieval Jewish commentator </a:t>
            </a:r>
            <a:r>
              <a:rPr lang="en-US" dirty="0" err="1" smtClean="0"/>
              <a:t>Rashi</a:t>
            </a:r>
            <a:r>
              <a:rPr lang="en-US" dirty="0" smtClean="0"/>
              <a:t>:  Moses may have begun to believe that God would relent and allow him to enter Canaan since God commanded Moses to give them their portion of the land.</a:t>
            </a:r>
            <a:endParaRPr lang="en-US" dirty="0"/>
          </a:p>
          <a:p>
            <a:r>
              <a:rPr lang="en-US" dirty="0" smtClean="0"/>
              <a:t>Joshua is not a carbon copy of Moses.  He will not speak directly to God.</a:t>
            </a:r>
          </a:p>
          <a:p>
            <a:r>
              <a:rPr lang="en-US" dirty="0" smtClean="0"/>
              <a:t>At this point, Joshua only receives a portion of Moses’ authority (v. 20).</a:t>
            </a:r>
          </a:p>
          <a:p>
            <a:r>
              <a:rPr lang="en-US" dirty="0" smtClean="0"/>
              <a:t>Laying on of hands to transfer power and commission leaders is a tradition thousands of years old:</a:t>
            </a:r>
          </a:p>
          <a:p>
            <a:pPr lvl="1"/>
            <a:r>
              <a:rPr lang="en-US" dirty="0" smtClean="0"/>
              <a:t>Jacob laid on hands to bless grandsons (Gen. 48:14)</a:t>
            </a:r>
          </a:p>
          <a:p>
            <a:pPr lvl="1"/>
            <a:r>
              <a:rPr lang="en-US" dirty="0" smtClean="0"/>
              <a:t>Ritual transfer of guilt or sin (Lev. 1:4, 24:14)</a:t>
            </a:r>
          </a:p>
          <a:p>
            <a:pPr lvl="1"/>
            <a:r>
              <a:rPr lang="en-US" dirty="0" smtClean="0"/>
              <a:t>Levites commissioned as substitutes for firstborn of Israel (Num. 8:10-12)</a:t>
            </a:r>
          </a:p>
        </p:txBody>
      </p:sp>
    </p:spTree>
    <p:extLst>
      <p:ext uri="{BB962C8B-B14F-4D97-AF65-F5344CB8AC3E}">
        <p14:creationId xmlns:p14="http://schemas.microsoft.com/office/powerpoint/2010/main" val="34324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smtClean="0"/>
              <a:t>Numbers 28-30</a:t>
            </a:r>
            <a:r>
              <a:rPr lang="en-US" sz="2800" dirty="0"/>
              <a:t/>
            </a:r>
            <a:br>
              <a:rPr lang="en-US" sz="2800" dirty="0"/>
            </a:br>
            <a:r>
              <a:rPr lang="en-US" sz="2800" dirty="0"/>
              <a:t/>
            </a:r>
            <a:br>
              <a:rPr lang="en-US" sz="2800" dirty="0"/>
            </a:br>
            <a:r>
              <a:rPr lang="en-US" sz="2800" dirty="0"/>
              <a:t/>
            </a:r>
            <a:br>
              <a:rPr lang="en-US" sz="2800" dirty="0"/>
            </a:br>
            <a:r>
              <a:rPr lang="en-US" sz="2800" dirty="0" smtClean="0"/>
              <a:t>Appointed Offerings and Voluntary Vows:</a:t>
            </a:r>
            <a:br>
              <a:rPr lang="en-US" sz="2800" dirty="0" smtClean="0"/>
            </a:br>
            <a:r>
              <a:rPr lang="en-US" sz="2800" dirty="0" smtClean="0"/>
              <a:t>Preserving Order and Holiness in the Promised Land for a New Generation</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2" y="304800"/>
            <a:ext cx="4391025" cy="6110262"/>
          </a:xfrm>
          <a:prstGeom prst="rect">
            <a:avLst/>
          </a:prstGeom>
        </p:spPr>
      </p:pic>
    </p:spTree>
    <p:extLst>
      <p:ext uri="{BB962C8B-B14F-4D97-AF65-F5344CB8AC3E}">
        <p14:creationId xmlns:p14="http://schemas.microsoft.com/office/powerpoint/2010/main" val="166229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replaces structure in space with a structure in time</a:t>
            </a:r>
            <a:endParaRPr lang="en-US" dirty="0"/>
          </a:p>
        </p:txBody>
      </p:sp>
      <p:sp>
        <p:nvSpPr>
          <p:cNvPr id="5" name="Content Placeholder 4"/>
          <p:cNvSpPr>
            <a:spLocks noGrp="1"/>
          </p:cNvSpPr>
          <p:nvPr>
            <p:ph idx="1"/>
          </p:nvPr>
        </p:nvSpPr>
        <p:spPr/>
        <p:txBody>
          <a:bodyPr/>
          <a:lstStyle/>
          <a:p>
            <a:r>
              <a:rPr lang="en-US" dirty="0" smtClean="0"/>
              <a:t>In Numbers 2-4, God told Moses to structure the camp in space as a  way of protecting the Israelites from God’s overwhelming power at the center.</a:t>
            </a:r>
          </a:p>
          <a:p>
            <a:r>
              <a:rPr lang="en-US" dirty="0" smtClean="0"/>
              <a:t>Order also helps protect the people from sin, chaos and disintegration.</a:t>
            </a:r>
          </a:p>
          <a:p>
            <a:r>
              <a:rPr lang="en-US" dirty="0" smtClean="0"/>
              <a:t>Now that settlement in Canaan is at hand, a new structure based in time is needed to help protect the community.</a:t>
            </a:r>
          </a:p>
          <a:p>
            <a:r>
              <a:rPr lang="en-US" dirty="0" smtClean="0"/>
              <a:t>These notions of time actually follow the creation story in Genesis 1.</a:t>
            </a:r>
            <a:endParaRPr lang="en-US" dirty="0"/>
          </a:p>
        </p:txBody>
      </p:sp>
    </p:spTree>
    <p:extLst>
      <p:ext uri="{BB962C8B-B14F-4D97-AF65-F5344CB8AC3E}">
        <p14:creationId xmlns:p14="http://schemas.microsoft.com/office/powerpoint/2010/main" val="390248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story (Gen 1) vs. Offering times (Num. 28-29)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2357502"/>
              </p:ext>
            </p:extLst>
          </p:nvPr>
        </p:nvGraphicFramePr>
        <p:xfrm>
          <a:off x="628650" y="1825625"/>
          <a:ext cx="7886700" cy="311404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smtClean="0"/>
                        <a:t>Genesis 1</a:t>
                      </a:r>
                      <a:endParaRPr lang="en-US" dirty="0"/>
                    </a:p>
                  </a:txBody>
                  <a:tcPr/>
                </a:tc>
                <a:tc>
                  <a:txBody>
                    <a:bodyPr/>
                    <a:lstStyle/>
                    <a:p>
                      <a:r>
                        <a:rPr lang="en-US" dirty="0" smtClean="0"/>
                        <a:t>Numbers 28 Parallel</a:t>
                      </a:r>
                      <a:endParaRPr lang="en-US" dirty="0"/>
                    </a:p>
                  </a:txBody>
                  <a:tcPr/>
                </a:tc>
              </a:tr>
              <a:tr h="370840">
                <a:tc>
                  <a:txBody>
                    <a:bodyPr/>
                    <a:lstStyle/>
                    <a:p>
                      <a:r>
                        <a:rPr lang="en-US" dirty="0" smtClean="0"/>
                        <a:t>God separated the light and the darkness into the day and the night (Gen. 1:4-5)</a:t>
                      </a:r>
                      <a:endParaRPr lang="en-US" dirty="0"/>
                    </a:p>
                  </a:txBody>
                  <a:tcPr/>
                </a:tc>
                <a:tc>
                  <a:txBody>
                    <a:bodyPr/>
                    <a:lstStyle/>
                    <a:p>
                      <a:r>
                        <a:rPr lang="en-US" dirty="0" smtClean="0"/>
                        <a:t>Daily sacrifices – one in the morning and one in the evening to mark Day/Night transition (Num. 28:3-8)</a:t>
                      </a:r>
                      <a:endParaRPr lang="en-US" dirty="0"/>
                    </a:p>
                  </a:txBody>
                  <a:tcPr/>
                </a:tc>
              </a:tr>
              <a:tr h="370840">
                <a:tc>
                  <a:txBody>
                    <a:bodyPr/>
                    <a:lstStyle/>
                    <a:p>
                      <a:r>
                        <a:rPr lang="en-US" dirty="0" smtClean="0"/>
                        <a:t>God blessed the seventh day for</a:t>
                      </a:r>
                      <a:r>
                        <a:rPr lang="en-US" baseline="0" dirty="0" smtClean="0"/>
                        <a:t> rest after the work of creation was completed (Gen. 2:3)</a:t>
                      </a:r>
                      <a:endParaRPr lang="en-US" dirty="0"/>
                    </a:p>
                  </a:txBody>
                  <a:tcPr/>
                </a:tc>
                <a:tc>
                  <a:txBody>
                    <a:bodyPr/>
                    <a:lstStyle/>
                    <a:p>
                      <a:r>
                        <a:rPr lang="en-US" dirty="0" smtClean="0"/>
                        <a:t>Special offerings</a:t>
                      </a:r>
                      <a:r>
                        <a:rPr lang="en-US" baseline="0" dirty="0" smtClean="0"/>
                        <a:t> mark each Sabbath day as set apart and holy (Num. 28:9-10)</a:t>
                      </a:r>
                      <a:endParaRPr lang="en-US" dirty="0"/>
                    </a:p>
                  </a:txBody>
                  <a:tcPr/>
                </a:tc>
              </a:tr>
              <a:tr h="370840">
                <a:tc>
                  <a:txBody>
                    <a:bodyPr/>
                    <a:lstStyle/>
                    <a:p>
                      <a:r>
                        <a:rPr lang="en-US" dirty="0" smtClean="0"/>
                        <a:t>God made the sun, moon,</a:t>
                      </a:r>
                      <a:r>
                        <a:rPr lang="en-US" baseline="0" dirty="0" smtClean="0"/>
                        <a:t> and stars to mark the seasons and years (Gen. 1:14-16)</a:t>
                      </a:r>
                      <a:endParaRPr lang="en-US" dirty="0"/>
                    </a:p>
                  </a:txBody>
                  <a:tcPr/>
                </a:tc>
                <a:tc>
                  <a:txBody>
                    <a:bodyPr/>
                    <a:lstStyle/>
                    <a:p>
                      <a:r>
                        <a:rPr lang="en-US" dirty="0" smtClean="0"/>
                        <a:t>Festivals</a:t>
                      </a:r>
                      <a:r>
                        <a:rPr lang="en-US" baseline="0" dirty="0" smtClean="0"/>
                        <a:t> were timed by either the lunar phases or by the seasons of the year.</a:t>
                      </a:r>
                      <a:endParaRPr lang="en-US" dirty="0"/>
                    </a:p>
                  </a:txBody>
                  <a:tcPr/>
                </a:tc>
              </a:tr>
            </a:tbl>
          </a:graphicData>
        </a:graphic>
      </p:graphicFrame>
    </p:spTree>
    <p:extLst>
      <p:ext uri="{BB962C8B-B14F-4D97-AF65-F5344CB8AC3E}">
        <p14:creationId xmlns:p14="http://schemas.microsoft.com/office/powerpoint/2010/main" val="25450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
            </a:r>
            <a:r>
              <a:rPr lang="en-US" dirty="0" smtClean="0"/>
              <a:t>estivals for the first and seventh months of the year divide the year in halves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094060"/>
              </p:ext>
            </p:extLst>
          </p:nvPr>
        </p:nvGraphicFramePr>
        <p:xfrm>
          <a:off x="759279" y="2282825"/>
          <a:ext cx="7886700" cy="265684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smtClean="0"/>
                        <a:t>First</a:t>
                      </a:r>
                      <a:r>
                        <a:rPr lang="en-US" baseline="0" dirty="0" smtClean="0"/>
                        <a:t> Half of Year (1</a:t>
                      </a:r>
                      <a:r>
                        <a:rPr lang="en-US" baseline="30000" dirty="0" smtClean="0"/>
                        <a:t>st</a:t>
                      </a:r>
                      <a:r>
                        <a:rPr lang="en-US" baseline="0" dirty="0" smtClean="0"/>
                        <a:t> Month)</a:t>
                      </a:r>
                      <a:endParaRPr lang="en-US" dirty="0"/>
                    </a:p>
                  </a:txBody>
                  <a:tcPr/>
                </a:tc>
                <a:tc>
                  <a:txBody>
                    <a:bodyPr/>
                    <a:lstStyle/>
                    <a:p>
                      <a:r>
                        <a:rPr lang="en-US" dirty="0" smtClean="0"/>
                        <a:t>Second Half of the Year (7</a:t>
                      </a:r>
                      <a:r>
                        <a:rPr lang="en-US" baseline="30000" dirty="0" smtClean="0"/>
                        <a:t>th</a:t>
                      </a:r>
                      <a:r>
                        <a:rPr lang="en-US" dirty="0" smtClean="0"/>
                        <a:t> Month)</a:t>
                      </a:r>
                      <a:endParaRPr lang="en-US" dirty="0"/>
                    </a:p>
                  </a:txBody>
                  <a:tcPr/>
                </a:tc>
              </a:tr>
              <a:tr h="370840">
                <a:tc>
                  <a:txBody>
                    <a:bodyPr/>
                    <a:lstStyle/>
                    <a:p>
                      <a:pPr marL="285750" indent="-285750">
                        <a:buFont typeface="Arial" panose="020B0604020202020204" pitchFamily="34" charset="0"/>
                        <a:buChar char="•"/>
                      </a:pPr>
                      <a:r>
                        <a:rPr lang="en-US" dirty="0" smtClean="0"/>
                        <a:t>1</a:t>
                      </a:r>
                      <a:r>
                        <a:rPr lang="en-US" baseline="30000" dirty="0" smtClean="0"/>
                        <a:t>st</a:t>
                      </a:r>
                      <a:r>
                        <a:rPr lang="en-US" dirty="0" smtClean="0"/>
                        <a:t> Day:  monthly offerings (28:11-15)</a:t>
                      </a:r>
                    </a:p>
                    <a:p>
                      <a:pPr marL="285750" indent="-285750">
                        <a:buFont typeface="Arial" panose="020B0604020202020204" pitchFamily="34" charset="0"/>
                        <a:buChar char="•"/>
                      </a:pPr>
                      <a:r>
                        <a:rPr lang="en-US" dirty="0" smtClean="0"/>
                        <a:t>14</a:t>
                      </a:r>
                      <a:r>
                        <a:rPr lang="en-US" baseline="30000" dirty="0" smtClean="0"/>
                        <a:t>th</a:t>
                      </a:r>
                      <a:r>
                        <a:rPr lang="en-US" dirty="0" smtClean="0"/>
                        <a:t> Day:  Passover</a:t>
                      </a:r>
                      <a:r>
                        <a:rPr lang="en-US" baseline="0" dirty="0" smtClean="0"/>
                        <a:t> offerings (28:16)</a:t>
                      </a:r>
                    </a:p>
                    <a:p>
                      <a:pPr marL="285750" indent="-285750">
                        <a:buFont typeface="Arial" panose="020B0604020202020204" pitchFamily="34" charset="0"/>
                        <a:buChar char="•"/>
                      </a:pPr>
                      <a:r>
                        <a:rPr lang="en-US" dirty="0" smtClean="0"/>
                        <a:t>15</a:t>
                      </a:r>
                      <a:r>
                        <a:rPr lang="en-US" baseline="30000" dirty="0" smtClean="0"/>
                        <a:t>th</a:t>
                      </a:r>
                      <a:r>
                        <a:rPr lang="en-US" dirty="0" smtClean="0"/>
                        <a:t>-21</a:t>
                      </a:r>
                      <a:r>
                        <a:rPr lang="en-US" baseline="30000" dirty="0" smtClean="0"/>
                        <a:t>st</a:t>
                      </a:r>
                      <a:r>
                        <a:rPr lang="en-US" dirty="0" smtClean="0"/>
                        <a:t> Days:  Offerings</a:t>
                      </a:r>
                      <a:r>
                        <a:rPr lang="en-US" baseline="0" dirty="0" smtClean="0"/>
                        <a:t> for Festival of Unleavened Bread (28:17-25) which is a seven day festival</a:t>
                      </a:r>
                      <a:endParaRPr lang="en-US" dirty="0"/>
                    </a:p>
                  </a:txBody>
                  <a:tcPr/>
                </a:tc>
                <a:tc>
                  <a:txBody>
                    <a:bodyPr/>
                    <a:lstStyle/>
                    <a:p>
                      <a:pPr marL="285750" indent="-285750">
                        <a:buFont typeface="Arial" panose="020B0604020202020204" pitchFamily="34" charset="0"/>
                        <a:buChar char="•"/>
                      </a:pPr>
                      <a:r>
                        <a:rPr lang="en-US" dirty="0" smtClean="0"/>
                        <a:t>1</a:t>
                      </a:r>
                      <a:r>
                        <a:rPr lang="en-US" baseline="30000" dirty="0" smtClean="0"/>
                        <a:t>st</a:t>
                      </a:r>
                      <a:r>
                        <a:rPr lang="en-US" dirty="0" smtClean="0"/>
                        <a:t> Day:  Offerings for Festival</a:t>
                      </a:r>
                      <a:r>
                        <a:rPr lang="en-US" baseline="0" dirty="0" smtClean="0"/>
                        <a:t> of Trumpets (29:1-6)</a:t>
                      </a:r>
                    </a:p>
                    <a:p>
                      <a:pPr marL="285750" indent="-285750">
                        <a:buFont typeface="Arial" panose="020B0604020202020204" pitchFamily="34" charset="0"/>
                        <a:buChar char="•"/>
                      </a:pPr>
                      <a:r>
                        <a:rPr lang="en-US" baseline="0" dirty="0" smtClean="0"/>
                        <a:t>10</a:t>
                      </a:r>
                      <a:r>
                        <a:rPr lang="en-US" baseline="30000" dirty="0" smtClean="0"/>
                        <a:t>th</a:t>
                      </a:r>
                      <a:r>
                        <a:rPr lang="en-US" baseline="0" dirty="0" smtClean="0"/>
                        <a:t> Day:  Offerings for Day of Atonement</a:t>
                      </a:r>
                    </a:p>
                    <a:p>
                      <a:pPr marL="285750" indent="-285750">
                        <a:buFont typeface="Arial" panose="020B0604020202020204" pitchFamily="34" charset="0"/>
                        <a:buChar char="•"/>
                      </a:pPr>
                      <a:r>
                        <a:rPr lang="en-US" baseline="0" dirty="0" smtClean="0"/>
                        <a:t>15-21</a:t>
                      </a:r>
                      <a:r>
                        <a:rPr lang="en-US" baseline="30000" dirty="0" smtClean="0"/>
                        <a:t>st</a:t>
                      </a:r>
                      <a:r>
                        <a:rPr lang="en-US" baseline="0" dirty="0" smtClean="0"/>
                        <a:t> Days:  Offerings for Festival of Booths (29:12-34)</a:t>
                      </a:r>
                    </a:p>
                    <a:p>
                      <a:pPr marL="285750" indent="-285750">
                        <a:buFont typeface="Arial" panose="020B0604020202020204" pitchFamily="34" charset="0"/>
                        <a:buChar char="•"/>
                      </a:pPr>
                      <a:r>
                        <a:rPr lang="en-US" baseline="0" dirty="0" smtClean="0"/>
                        <a:t>22</a:t>
                      </a:r>
                      <a:r>
                        <a:rPr lang="en-US" baseline="30000" dirty="0" smtClean="0"/>
                        <a:t>nd</a:t>
                      </a:r>
                      <a:r>
                        <a:rPr lang="en-US" baseline="0" dirty="0" smtClean="0"/>
                        <a:t> Day – Offerings for “solemn assembly (29:35-38)</a:t>
                      </a:r>
                      <a:endParaRPr lang="en-US" dirty="0"/>
                    </a:p>
                  </a:txBody>
                  <a:tcPr/>
                </a:tc>
              </a:tr>
            </a:tbl>
          </a:graphicData>
        </a:graphic>
      </p:graphicFrame>
    </p:spTree>
    <p:extLst>
      <p:ext uri="{BB962C8B-B14F-4D97-AF65-F5344CB8AC3E}">
        <p14:creationId xmlns:p14="http://schemas.microsoft.com/office/powerpoint/2010/main" val="207556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3"/>
            <a:ext cx="7886700" cy="1325563"/>
          </a:xfrm>
        </p:spPr>
        <p:txBody>
          <a:bodyPr/>
          <a:lstStyle/>
          <a:p>
            <a:r>
              <a:rPr lang="en-US" dirty="0" smtClean="0"/>
              <a:t>Meaning of offerings and festivals</a:t>
            </a:r>
            <a:endParaRPr lang="en-US" dirty="0"/>
          </a:p>
        </p:txBody>
      </p:sp>
      <p:sp>
        <p:nvSpPr>
          <p:cNvPr id="3" name="Content Placeholder 2"/>
          <p:cNvSpPr>
            <a:spLocks noGrp="1"/>
          </p:cNvSpPr>
          <p:nvPr>
            <p:ph idx="1"/>
          </p:nvPr>
        </p:nvSpPr>
        <p:spPr>
          <a:xfrm>
            <a:off x="628650" y="1494746"/>
            <a:ext cx="7886700" cy="5049745"/>
          </a:xfrm>
        </p:spPr>
        <p:txBody>
          <a:bodyPr>
            <a:normAutofit fontScale="92500" lnSpcReduction="10000"/>
          </a:bodyPr>
          <a:lstStyle/>
          <a:p>
            <a:r>
              <a:rPr lang="en-US" dirty="0" smtClean="0"/>
              <a:t>In Numbers, the offerings anticipate a settled society in a land of fertility and agricultural seasons.</a:t>
            </a:r>
          </a:p>
          <a:p>
            <a:r>
              <a:rPr lang="en-US" smtClean="0"/>
              <a:t>Provide </a:t>
            </a:r>
            <a:r>
              <a:rPr lang="en-US" dirty="0" smtClean="0"/>
              <a:t>continual recommitment to God in accordance with time as created in Genesis.</a:t>
            </a:r>
          </a:p>
          <a:p>
            <a:r>
              <a:rPr lang="en-US" dirty="0" smtClean="0"/>
              <a:t>Sets the community apart as a holy people.</a:t>
            </a:r>
          </a:p>
          <a:p>
            <a:r>
              <a:rPr lang="en-US" dirty="0" smtClean="0"/>
              <a:t>Even when the Jerusalem Temple was destroyed by Babylonians in 587 B.C. and again by the Romans in 70 A.D., the Jewish community continued to observe these rhythms of time through offerings, thanksgiving, prayer, worship, and festivals.</a:t>
            </a:r>
          </a:p>
          <a:p>
            <a:r>
              <a:rPr lang="en-US" dirty="0" smtClean="0"/>
              <a:t>Christians adopted a similar structure in time for morning and evening prayers, day of worship, structure of the liturgical year (Advent, Lent, etc.), and special festivals such as Christmas and Easter.</a:t>
            </a:r>
            <a:endParaRPr lang="en-US" dirty="0"/>
          </a:p>
        </p:txBody>
      </p:sp>
    </p:spTree>
    <p:extLst>
      <p:ext uri="{BB962C8B-B14F-4D97-AF65-F5344CB8AC3E}">
        <p14:creationId xmlns:p14="http://schemas.microsoft.com/office/powerpoint/2010/main" val="235651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30:  Laws Concerning Vows</a:t>
            </a:r>
            <a:endParaRPr lang="en-US" dirty="0"/>
          </a:p>
        </p:txBody>
      </p:sp>
      <p:sp>
        <p:nvSpPr>
          <p:cNvPr id="3" name="Content Placeholder 2"/>
          <p:cNvSpPr>
            <a:spLocks noGrp="1"/>
          </p:cNvSpPr>
          <p:nvPr>
            <p:ph idx="1"/>
          </p:nvPr>
        </p:nvSpPr>
        <p:spPr/>
        <p:txBody>
          <a:bodyPr/>
          <a:lstStyle/>
          <a:p>
            <a:r>
              <a:rPr lang="en-US" dirty="0" smtClean="0"/>
              <a:t>Vows are voluntary commitments to God:</a:t>
            </a:r>
          </a:p>
          <a:p>
            <a:pPr lvl="1"/>
            <a:r>
              <a:rPr lang="en-US" dirty="0" smtClean="0"/>
              <a:t>Abstention from certain activities </a:t>
            </a:r>
            <a:r>
              <a:rPr lang="en-US" dirty="0" err="1" smtClean="0"/>
              <a:t>Nazirite</a:t>
            </a:r>
            <a:r>
              <a:rPr lang="en-US" dirty="0" smtClean="0"/>
              <a:t> vows (Num. 6)</a:t>
            </a:r>
          </a:p>
          <a:p>
            <a:pPr lvl="1"/>
            <a:r>
              <a:rPr lang="en-US" dirty="0" smtClean="0"/>
              <a:t>Dedication of booty from military victory over Canaanites (21:2)</a:t>
            </a:r>
          </a:p>
          <a:p>
            <a:pPr lvl="1"/>
            <a:r>
              <a:rPr lang="en-US" dirty="0" smtClean="0"/>
              <a:t>Many other examples throughout the Bible</a:t>
            </a:r>
          </a:p>
          <a:p>
            <a:r>
              <a:rPr lang="en-US" dirty="0" smtClean="0"/>
              <a:t>The bulk of the chapter deals with the power of fathers and husbands to nullify vows of daughters and wives, but also to confirm and share responsibility for them.</a:t>
            </a:r>
          </a:p>
          <a:p>
            <a:pPr lvl="1"/>
            <a:endParaRPr lang="en-US" dirty="0"/>
          </a:p>
        </p:txBody>
      </p:sp>
    </p:spTree>
    <p:extLst>
      <p:ext uri="{BB962C8B-B14F-4D97-AF65-F5344CB8AC3E}">
        <p14:creationId xmlns:p14="http://schemas.microsoft.com/office/powerpoint/2010/main" val="326409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Num. 30</a:t>
            </a:r>
            <a:endParaRPr lang="en-US" dirty="0"/>
          </a:p>
        </p:txBody>
      </p:sp>
      <p:sp>
        <p:nvSpPr>
          <p:cNvPr id="3" name="Content Placeholder 2"/>
          <p:cNvSpPr>
            <a:spLocks noGrp="1"/>
          </p:cNvSpPr>
          <p:nvPr>
            <p:ph idx="1"/>
          </p:nvPr>
        </p:nvSpPr>
        <p:spPr>
          <a:xfrm>
            <a:off x="628650" y="1593668"/>
            <a:ext cx="7886700" cy="4898571"/>
          </a:xfrm>
        </p:spPr>
        <p:txBody>
          <a:bodyPr>
            <a:normAutofit fontScale="92500" lnSpcReduction="20000"/>
          </a:bodyPr>
          <a:lstStyle/>
          <a:p>
            <a:r>
              <a:rPr lang="en-US" dirty="0" smtClean="0"/>
              <a:t>At first reading, it may appear that man’s primacy over women is a major directive.</a:t>
            </a:r>
          </a:p>
          <a:p>
            <a:r>
              <a:rPr lang="en-US" dirty="0" smtClean="0"/>
              <a:t>Actually, the major point is that promises (vows) made to God must be kept.</a:t>
            </a:r>
          </a:p>
          <a:p>
            <a:r>
              <a:rPr lang="en-US" dirty="0" smtClean="0"/>
              <a:t>Ancient Israel was a patriarchal society in which women were economically dependent on men.</a:t>
            </a:r>
          </a:p>
          <a:p>
            <a:r>
              <a:rPr lang="en-US" dirty="0" smtClean="0"/>
              <a:t>For women to keep their vows, fathers and husbands had to support their promises.  If they failed to do so, they shared in the guilt of the broken promises.</a:t>
            </a:r>
          </a:p>
          <a:p>
            <a:r>
              <a:rPr lang="en-US" dirty="0" smtClean="0"/>
              <a:t>Therefore, these laws could be seen as giving a measure of protection to women making vows to God.</a:t>
            </a:r>
          </a:p>
          <a:p>
            <a:r>
              <a:rPr lang="en-US" dirty="0" smtClean="0"/>
              <a:t>Jesus liberated people from excessively complicated rules (Matt. 5:33-7), but reaffirmed the necessity of keeping promises made to God.</a:t>
            </a:r>
          </a:p>
        </p:txBody>
      </p:sp>
    </p:spTree>
    <p:extLst>
      <p:ext uri="{BB962C8B-B14F-4D97-AF65-F5344CB8AC3E}">
        <p14:creationId xmlns:p14="http://schemas.microsoft.com/office/powerpoint/2010/main" val="110282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first half…</a:t>
            </a:r>
            <a:endParaRPr lang="en-US" dirty="0"/>
          </a:p>
        </p:txBody>
      </p:sp>
      <p:sp>
        <p:nvSpPr>
          <p:cNvPr id="5" name="Content Placeholder 4"/>
          <p:cNvSpPr>
            <a:spLocks noGrp="1"/>
          </p:cNvSpPr>
          <p:nvPr>
            <p:ph idx="1"/>
          </p:nvPr>
        </p:nvSpPr>
        <p:spPr/>
        <p:txBody>
          <a:bodyPr/>
          <a:lstStyle/>
          <a:p>
            <a:r>
              <a:rPr lang="en-US" dirty="0" smtClean="0"/>
              <a:t>The question was:  How can the holy, powerful God dwell in the midst of a sinful people?</a:t>
            </a:r>
          </a:p>
          <a:p>
            <a:r>
              <a:rPr lang="en-US" dirty="0" smtClean="0"/>
              <a:t>The structure of the camp and concentric circles of holiness surrounding the tabernacle would protect the Israelites.</a:t>
            </a:r>
          </a:p>
          <a:p>
            <a:r>
              <a:rPr lang="en-US" dirty="0" smtClean="0"/>
              <a:t>However, the constant rebellions (even including Aaron and Moses) led to God denying them entry to Canaan and caused them to perish in the desert.</a:t>
            </a:r>
            <a:endParaRPr lang="en-US" dirty="0"/>
          </a:p>
        </p:txBody>
      </p:sp>
    </p:spTree>
    <p:extLst>
      <p:ext uri="{BB962C8B-B14F-4D97-AF65-F5344CB8AC3E}">
        <p14:creationId xmlns:p14="http://schemas.microsoft.com/office/powerpoint/2010/main" val="2408258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smtClean="0"/>
              <a:t>Numbers 31</a:t>
            </a:r>
            <a:r>
              <a:rPr lang="en-US" sz="2800" dirty="0"/>
              <a:t/>
            </a:r>
            <a:br>
              <a:rPr lang="en-US" sz="2800" dirty="0"/>
            </a:br>
            <a:r>
              <a:rPr lang="en-US" sz="2800" dirty="0"/>
              <a:t/>
            </a:r>
            <a:br>
              <a:rPr lang="en-US" sz="2800" dirty="0"/>
            </a:br>
            <a:r>
              <a:rPr lang="en-US" sz="2800" dirty="0"/>
              <a:t/>
            </a:r>
            <a:br>
              <a:rPr lang="en-US" sz="2800" dirty="0"/>
            </a:br>
            <a:r>
              <a:rPr lang="en-US" sz="2800" dirty="0" smtClean="0"/>
              <a:t>War against the Midianites:  Judgment for Past Sin, Foretaste of a Future Conquest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2" y="304800"/>
            <a:ext cx="4391025" cy="6110262"/>
          </a:xfrm>
          <a:prstGeom prst="rect">
            <a:avLst/>
          </a:prstGeom>
        </p:spPr>
      </p:pic>
    </p:spTree>
    <p:extLst>
      <p:ext uri="{BB962C8B-B14F-4D97-AF65-F5344CB8AC3E}">
        <p14:creationId xmlns:p14="http://schemas.microsoft.com/office/powerpoint/2010/main" val="3014530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Holy war to punish Midianites</a:t>
            </a:r>
            <a:endParaRPr lang="en-US" dirty="0"/>
          </a:p>
        </p:txBody>
      </p:sp>
      <p:sp>
        <p:nvSpPr>
          <p:cNvPr id="3" name="Content Placeholder 2"/>
          <p:cNvSpPr>
            <a:spLocks noGrp="1"/>
          </p:cNvSpPr>
          <p:nvPr>
            <p:ph idx="1"/>
          </p:nvPr>
        </p:nvSpPr>
        <p:spPr>
          <a:xfrm>
            <a:off x="628650" y="1690689"/>
            <a:ext cx="7886700" cy="4870677"/>
          </a:xfrm>
        </p:spPr>
        <p:txBody>
          <a:bodyPr>
            <a:normAutofit fontScale="85000" lnSpcReduction="20000"/>
          </a:bodyPr>
          <a:lstStyle/>
          <a:p>
            <a:r>
              <a:rPr lang="en-US" dirty="0" smtClean="0"/>
              <a:t>God orders the Israelites to defeat the Midianites as punishment for leading the older generation into sin in worship of Baal </a:t>
            </a:r>
            <a:r>
              <a:rPr lang="en-US" dirty="0" err="1" smtClean="0"/>
              <a:t>Peor</a:t>
            </a:r>
            <a:r>
              <a:rPr lang="en-US" dirty="0" smtClean="0"/>
              <a:t>.</a:t>
            </a:r>
          </a:p>
          <a:p>
            <a:r>
              <a:rPr lang="en-US" dirty="0" smtClean="0"/>
              <a:t>Also, a Midianite woman named </a:t>
            </a:r>
            <a:r>
              <a:rPr lang="en-US" dirty="0" err="1" smtClean="0"/>
              <a:t>Cozbi</a:t>
            </a:r>
            <a:r>
              <a:rPr lang="en-US" dirty="0" smtClean="0"/>
              <a:t> was involved in the seduction.  The three consonants of </a:t>
            </a:r>
            <a:r>
              <a:rPr lang="en-US" dirty="0" err="1" smtClean="0"/>
              <a:t>Cozbi’s</a:t>
            </a:r>
            <a:r>
              <a:rPr lang="en-US" dirty="0" smtClean="0"/>
              <a:t> name in Hebrew, </a:t>
            </a:r>
            <a:r>
              <a:rPr lang="en-US" b="1" i="1" dirty="0" err="1" smtClean="0"/>
              <a:t>kzb</a:t>
            </a:r>
            <a:r>
              <a:rPr lang="en-US" dirty="0" smtClean="0"/>
              <a:t>, form the verb “to lie, deceive.”</a:t>
            </a:r>
          </a:p>
          <a:p>
            <a:r>
              <a:rPr lang="en-US" dirty="0" smtClean="0"/>
              <a:t>The prophet Balaam is also killed for his part in leading the old generation astray.</a:t>
            </a:r>
          </a:p>
          <a:p>
            <a:r>
              <a:rPr lang="en-US" dirty="0" smtClean="0"/>
              <a:t>This is a holy war, as indicated by the participation of Phineas, son of the high priest, and by the sounding of the trumpets (31:6).</a:t>
            </a:r>
          </a:p>
          <a:p>
            <a:r>
              <a:rPr lang="en-US" dirty="0" smtClean="0"/>
              <a:t>The fighting force consists of each numbers of soldiers from each tribe.</a:t>
            </a:r>
          </a:p>
          <a:p>
            <a:r>
              <a:rPr lang="en-US" dirty="0" smtClean="0"/>
              <a:t>The battle results in total victory, and an enormous amount of plunder.</a:t>
            </a:r>
          </a:p>
          <a:p>
            <a:endParaRPr lang="en-US" dirty="0"/>
          </a:p>
        </p:txBody>
      </p:sp>
    </p:spTree>
    <p:extLst>
      <p:ext uri="{BB962C8B-B14F-4D97-AF65-F5344CB8AC3E}">
        <p14:creationId xmlns:p14="http://schemas.microsoft.com/office/powerpoint/2010/main" val="201209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Moses gets angry at the leaders who returned with the guilty Midianite women.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part of the plunder, all the Midianite women and children return to the Israeli camp.</a:t>
            </a:r>
          </a:p>
          <a:p>
            <a:r>
              <a:rPr lang="en-US" dirty="0" smtClean="0"/>
              <a:t>Moses gets angry at the presence of the Midianites and orders all of them except the young girls to be killed.</a:t>
            </a:r>
          </a:p>
          <a:p>
            <a:r>
              <a:rPr lang="en-US" dirty="0" smtClean="0"/>
              <a:t>Moses therefore assures that the new generation will not be tempted into sin as was the older generation.</a:t>
            </a:r>
          </a:p>
          <a:p>
            <a:r>
              <a:rPr lang="en-US" dirty="0" smtClean="0"/>
              <a:t>The purity ritual is given for the army since they had been in the presence of dead bodies.</a:t>
            </a:r>
          </a:p>
          <a:p>
            <a:r>
              <a:rPr lang="en-US" dirty="0" smtClean="0"/>
              <a:t>Tremendous spoils of war are gained and divided among the Israelites, signifying God’s faithfulness.</a:t>
            </a:r>
          </a:p>
          <a:p>
            <a:r>
              <a:rPr lang="en-US" dirty="0" smtClean="0"/>
              <a:t>No Israelite soldier dies in the battle!  31:49</a:t>
            </a:r>
            <a:endParaRPr lang="en-US" dirty="0"/>
          </a:p>
        </p:txBody>
      </p:sp>
    </p:spTree>
    <p:extLst>
      <p:ext uri="{BB962C8B-B14F-4D97-AF65-F5344CB8AC3E}">
        <p14:creationId xmlns:p14="http://schemas.microsoft.com/office/powerpoint/2010/main" val="251912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951"/>
            <a:ext cx="7886700" cy="1325563"/>
          </a:xfrm>
        </p:spPr>
        <p:txBody>
          <a:bodyPr/>
          <a:lstStyle/>
          <a:p>
            <a:r>
              <a:rPr lang="en-US" dirty="0" smtClean="0"/>
              <a:t>Comments on Holy War</a:t>
            </a:r>
            <a:endParaRPr lang="en-US" dirty="0"/>
          </a:p>
        </p:txBody>
      </p:sp>
      <p:sp>
        <p:nvSpPr>
          <p:cNvPr id="3" name="Content Placeholder 2"/>
          <p:cNvSpPr>
            <a:spLocks noGrp="1"/>
          </p:cNvSpPr>
          <p:nvPr>
            <p:ph idx="1"/>
          </p:nvPr>
        </p:nvSpPr>
        <p:spPr>
          <a:xfrm>
            <a:off x="628650" y="1538514"/>
            <a:ext cx="7886700" cy="4638449"/>
          </a:xfrm>
        </p:spPr>
        <p:txBody>
          <a:bodyPr>
            <a:normAutofit fontScale="77500" lnSpcReduction="20000"/>
          </a:bodyPr>
          <a:lstStyle/>
          <a:p>
            <a:r>
              <a:rPr lang="en-US" dirty="0" smtClean="0"/>
              <a:t>We find the slaughter of so many people in the name of God to be very disturbing.</a:t>
            </a:r>
          </a:p>
          <a:p>
            <a:r>
              <a:rPr lang="en-US" dirty="0" smtClean="0"/>
              <a:t>While foreigners are welcomed into Israel, they only do so while accepting God’s commands faithfully.  All others are enemies.</a:t>
            </a:r>
          </a:p>
          <a:p>
            <a:r>
              <a:rPr lang="en-US" dirty="0" smtClean="0"/>
              <a:t>The only Holy Wars fought in the Bible are connected with the conquest of Canaan.  There is no paradigm for using Holy War in the future, and they do not happen again after the conquest.</a:t>
            </a:r>
          </a:p>
          <a:p>
            <a:r>
              <a:rPr lang="en-US" dirty="0" smtClean="0"/>
              <a:t>Therefore, we interpret these wars as unique to the time of the initial establishment of Israel, and not an excuse or imperative for other times.</a:t>
            </a:r>
          </a:p>
          <a:p>
            <a:r>
              <a:rPr lang="en-US" dirty="0" smtClean="0"/>
              <a:t>Note that the spoils are divided equally, including a share to God.</a:t>
            </a:r>
          </a:p>
          <a:p>
            <a:r>
              <a:rPr lang="en-US" dirty="0" smtClean="0"/>
              <a:t>Also, the soldiers must undergo purification (31:19) and they make a special offering of atonement to the Lord for killing.  (31:50).</a:t>
            </a:r>
          </a:p>
          <a:p>
            <a:r>
              <a:rPr lang="en-US" dirty="0" smtClean="0"/>
              <a:t>God’s commands and rules change over time and Jesus later establishes an era of grace for the whole world.</a:t>
            </a:r>
            <a:endParaRPr lang="en-US" dirty="0"/>
          </a:p>
        </p:txBody>
      </p:sp>
    </p:spTree>
    <p:extLst>
      <p:ext uri="{BB962C8B-B14F-4D97-AF65-F5344CB8AC3E}">
        <p14:creationId xmlns:p14="http://schemas.microsoft.com/office/powerpoint/2010/main" val="191900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A crisis is averted by compromise with Reuben and Gad</a:t>
            </a:r>
            <a:endParaRPr lang="en-US" dirty="0"/>
          </a:p>
        </p:txBody>
      </p:sp>
      <p:sp>
        <p:nvSpPr>
          <p:cNvPr id="3" name="Content Placeholder 2"/>
          <p:cNvSpPr>
            <a:spLocks noGrp="1"/>
          </p:cNvSpPr>
          <p:nvPr>
            <p:ph idx="1"/>
          </p:nvPr>
        </p:nvSpPr>
        <p:spPr/>
        <p:txBody>
          <a:bodyPr>
            <a:normAutofit fontScale="92500"/>
          </a:bodyPr>
          <a:lstStyle/>
          <a:p>
            <a:r>
              <a:rPr lang="en-US" dirty="0" smtClean="0"/>
              <a:t>Because Reuben and Gad tribes had lots of cattle, they found the pastoral Transjordan region (east of the Jordan, not in Canaan) to be attractive.</a:t>
            </a:r>
          </a:p>
          <a:p>
            <a:r>
              <a:rPr lang="en-US" dirty="0" smtClean="0"/>
              <a:t>When Reuben and Gad requested to settle there, Moses became angry because he remembered the consequences of not entering Canaan in Ch. 13-14:  The Old Generation was then doomed to die in the desert.</a:t>
            </a:r>
          </a:p>
          <a:p>
            <a:r>
              <a:rPr lang="en-US" dirty="0" smtClean="0"/>
              <a:t>Surprise!  God accepts a compromise!  Gad and Reuben (and half the Manasseh tribe) will be allowed to settle east of the Jordan if they fully participate in the war for Canaan.</a:t>
            </a:r>
          </a:p>
          <a:p>
            <a:endParaRPr lang="en-US" dirty="0"/>
          </a:p>
        </p:txBody>
      </p:sp>
    </p:spTree>
    <p:extLst>
      <p:ext uri="{BB962C8B-B14F-4D97-AF65-F5344CB8AC3E}">
        <p14:creationId xmlns:p14="http://schemas.microsoft.com/office/powerpoint/2010/main" val="19265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77" y="415636"/>
            <a:ext cx="4655870" cy="1162237"/>
          </a:xfrm>
        </p:spPr>
        <p:txBody>
          <a:bodyPr>
            <a:normAutofit fontScale="90000"/>
          </a:bodyPr>
          <a:lstStyle/>
          <a:p>
            <a:r>
              <a:rPr lang="en-US" dirty="0" smtClean="0"/>
              <a:t>Where the tribes are headed</a:t>
            </a:r>
            <a:endParaRPr lang="en-US" dirty="0"/>
          </a:p>
        </p:txBody>
      </p:sp>
      <p:pic>
        <p:nvPicPr>
          <p:cNvPr id="4" name="Content Placeholder 3" descr="IMG_0318 - Windows Photo Viewe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851071" y="415636"/>
            <a:ext cx="4114800" cy="6453378"/>
          </a:xfrm>
        </p:spPr>
      </p:pic>
      <p:sp>
        <p:nvSpPr>
          <p:cNvPr id="5" name="TextBox 4"/>
          <p:cNvSpPr txBox="1"/>
          <p:nvPr/>
        </p:nvSpPr>
        <p:spPr>
          <a:xfrm>
            <a:off x="415636" y="1888177"/>
            <a:ext cx="4138551" cy="2585323"/>
          </a:xfrm>
          <a:prstGeom prst="rect">
            <a:avLst/>
          </a:prstGeom>
          <a:noFill/>
        </p:spPr>
        <p:txBody>
          <a:bodyPr wrap="square" rtlCol="0">
            <a:spAutoFit/>
          </a:bodyPr>
          <a:lstStyle/>
          <a:p>
            <a:r>
              <a:rPr lang="en-US" dirty="0" smtClean="0"/>
              <a:t>The story of the compromise in Ch. 32 explains how the Reuben and Gad tribes came to settle east of the Jordan River.</a:t>
            </a:r>
          </a:p>
          <a:p>
            <a:endParaRPr lang="en-US" dirty="0"/>
          </a:p>
          <a:p>
            <a:r>
              <a:rPr lang="en-US" dirty="0" smtClean="0"/>
              <a:t>32:33 mentions that half the Manasseh tribe settled in the Transjordan also.  This appears to scholars to be a later addition to square the story with the tradition of the Manasseh.</a:t>
            </a:r>
            <a:endParaRPr lang="en-US" dirty="0"/>
          </a:p>
        </p:txBody>
      </p:sp>
    </p:spTree>
    <p:extLst>
      <p:ext uri="{BB962C8B-B14F-4D97-AF65-F5344CB8AC3E}">
        <p14:creationId xmlns:p14="http://schemas.microsoft.com/office/powerpoint/2010/main" val="114392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from Chapter 32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Once again, God adapts His commands to the needs of the people in allowing the compromise for Reuben, Gad, and half the Manasseh tribes to settle in the Transjordan (ultimately) instead of Canaan.</a:t>
            </a:r>
          </a:p>
          <a:p>
            <a:r>
              <a:rPr lang="en-US" dirty="0" smtClean="0"/>
              <a:t>The new generation has good intentions and is not afraid.  While they have learned from the mistakes of the old generation, they are obedient, but resourceful.</a:t>
            </a:r>
          </a:p>
          <a:p>
            <a:r>
              <a:rPr lang="en-US" dirty="0" smtClean="0"/>
              <a:t>The conquest of the Transjordan by Gad and Reuben over King </a:t>
            </a:r>
            <a:r>
              <a:rPr lang="en-US" dirty="0" err="1" smtClean="0"/>
              <a:t>Sihon</a:t>
            </a:r>
            <a:r>
              <a:rPr lang="en-US" dirty="0" smtClean="0"/>
              <a:t> and King </a:t>
            </a:r>
            <a:r>
              <a:rPr lang="en-US" dirty="0" err="1" smtClean="0"/>
              <a:t>Og</a:t>
            </a:r>
            <a:r>
              <a:rPr lang="en-US" dirty="0" smtClean="0"/>
              <a:t> (21:21-35) and by Manasseh over the Amorites in Gilead (32:34-42) serves as a dress rehearsal for the successful conquest of Canaan itself.</a:t>
            </a:r>
          </a:p>
          <a:p>
            <a:endParaRPr lang="en-US" dirty="0"/>
          </a:p>
        </p:txBody>
      </p:sp>
    </p:spTree>
    <p:extLst>
      <p:ext uri="{BB962C8B-B14F-4D97-AF65-F5344CB8AC3E}">
        <p14:creationId xmlns:p14="http://schemas.microsoft.com/office/powerpoint/2010/main" val="2057437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Area of Numbers 26-36 Today</a:t>
            </a:r>
            <a:endParaRPr lang="en-US"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2062081"/>
            <a:ext cx="9176763" cy="3974115"/>
          </a:xfrm>
        </p:spPr>
      </p:pic>
      <p:sp>
        <p:nvSpPr>
          <p:cNvPr id="6" name="TextBox 5"/>
          <p:cNvSpPr txBox="1"/>
          <p:nvPr/>
        </p:nvSpPr>
        <p:spPr>
          <a:xfrm rot="16563686">
            <a:off x="4589362" y="3252486"/>
            <a:ext cx="143526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Jordan River</a:t>
            </a:r>
            <a:endParaRPr lang="en-US" sz="1400" dirty="0">
              <a:solidFill>
                <a:schemeClr val="bg1"/>
              </a:solidFill>
              <a:effectLst>
                <a:outerShdw blurRad="38100" dist="38100" dir="2700000" algn="tl">
                  <a:srgbClr val="000000">
                    <a:alpha val="43137"/>
                  </a:srgbClr>
                </a:outerShdw>
              </a:effectLst>
            </a:endParaRPr>
          </a:p>
        </p:txBody>
      </p:sp>
      <p:cxnSp>
        <p:nvCxnSpPr>
          <p:cNvPr id="8" name="Straight Arrow Connector 7"/>
          <p:cNvCxnSpPr/>
          <p:nvPr/>
        </p:nvCxnSpPr>
        <p:spPr>
          <a:xfrm flipH="1">
            <a:off x="6957391" y="5775767"/>
            <a:ext cx="1364807" cy="8807"/>
          </a:xfrm>
          <a:prstGeom prst="straightConnector1">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4219" y="5476797"/>
            <a:ext cx="143526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5 miles</a:t>
            </a:r>
            <a:endParaRPr lang="en-US" sz="14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035384" y="3252485"/>
            <a:ext cx="1435261" cy="523220"/>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Plains of</a:t>
            </a:r>
          </a:p>
          <a:p>
            <a:r>
              <a:rPr lang="en-US" sz="1400" dirty="0" smtClean="0">
                <a:solidFill>
                  <a:schemeClr val="bg1"/>
                </a:solidFill>
                <a:effectLst>
                  <a:outerShdw blurRad="38100" dist="38100" dir="2700000" algn="tl">
                    <a:srgbClr val="000000">
                      <a:alpha val="43137"/>
                    </a:srgbClr>
                  </a:outerShdw>
                </a:effectLst>
              </a:rPr>
              <a:t>Moab</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621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33:  The Travel Itinerary of the Old Generation</a:t>
            </a:r>
            <a:endParaRPr lang="en-US" dirty="0"/>
          </a:p>
        </p:txBody>
      </p:sp>
      <p:sp>
        <p:nvSpPr>
          <p:cNvPr id="3" name="Content Placeholder 2"/>
          <p:cNvSpPr>
            <a:spLocks noGrp="1"/>
          </p:cNvSpPr>
          <p:nvPr>
            <p:ph idx="1"/>
          </p:nvPr>
        </p:nvSpPr>
        <p:spPr/>
        <p:txBody>
          <a:bodyPr/>
          <a:lstStyle/>
          <a:p>
            <a:r>
              <a:rPr lang="en-US" dirty="0" smtClean="0"/>
              <a:t>The list is written by Moses himself according to God’s instruction.</a:t>
            </a:r>
          </a:p>
          <a:p>
            <a:r>
              <a:rPr lang="en-US" dirty="0" smtClean="0"/>
              <a:t>Many of the places are not mentioned anywhere else in the Bible:  33:13, 19-29.</a:t>
            </a:r>
          </a:p>
          <a:p>
            <a:r>
              <a:rPr lang="en-US" dirty="0" smtClean="0"/>
              <a:t>Most of the actual locations are unknown today.</a:t>
            </a:r>
          </a:p>
          <a:p>
            <a:r>
              <a:rPr lang="en-US" dirty="0" smtClean="0"/>
              <a:t>Several of the place names have appeared earlier in Exodus and Numbers</a:t>
            </a:r>
          </a:p>
          <a:p>
            <a:pPr lvl="1"/>
            <a:r>
              <a:rPr lang="en-US" dirty="0" smtClean="0"/>
              <a:t>33:6-15 correspond to travels in Exodus 13:17-19:1</a:t>
            </a:r>
          </a:p>
          <a:p>
            <a:pPr lvl="1"/>
            <a:r>
              <a:rPr lang="en-US" dirty="0" smtClean="0"/>
              <a:t>33:16-49 from Sinai to Moab  is recap of </a:t>
            </a:r>
            <a:r>
              <a:rPr lang="en-US" dirty="0" err="1" smtClean="0"/>
              <a:t>Num</a:t>
            </a:r>
            <a:r>
              <a:rPr lang="en-US" dirty="0" smtClean="0"/>
              <a:t> 10:11-22:1</a:t>
            </a:r>
            <a:endParaRPr lang="en-US" dirty="0"/>
          </a:p>
        </p:txBody>
      </p:sp>
    </p:spTree>
    <p:extLst>
      <p:ext uri="{BB962C8B-B14F-4D97-AF65-F5344CB8AC3E}">
        <p14:creationId xmlns:p14="http://schemas.microsoft.com/office/powerpoint/2010/main" val="411876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7326"/>
            <a:ext cx="7886700" cy="1325563"/>
          </a:xfrm>
        </p:spPr>
        <p:txBody>
          <a:bodyPr/>
          <a:lstStyle/>
          <a:p>
            <a:r>
              <a:rPr lang="en-US" dirty="0" smtClean="0"/>
              <a:t>Meanings in Numbers 33</a:t>
            </a:r>
            <a:endParaRPr lang="en-US" dirty="0"/>
          </a:p>
        </p:txBody>
      </p:sp>
      <p:sp>
        <p:nvSpPr>
          <p:cNvPr id="3" name="Content Placeholder 2"/>
          <p:cNvSpPr>
            <a:spLocks noGrp="1"/>
          </p:cNvSpPr>
          <p:nvPr>
            <p:ph idx="1"/>
          </p:nvPr>
        </p:nvSpPr>
        <p:spPr>
          <a:xfrm>
            <a:off x="628650" y="1512888"/>
            <a:ext cx="7886700" cy="4976811"/>
          </a:xfrm>
        </p:spPr>
        <p:txBody>
          <a:bodyPr>
            <a:normAutofit/>
          </a:bodyPr>
          <a:lstStyle/>
          <a:p>
            <a:r>
              <a:rPr lang="en-US" dirty="0" smtClean="0"/>
              <a:t>Reminders of God’s power</a:t>
            </a:r>
            <a:r>
              <a:rPr lang="en-US" dirty="0"/>
              <a:t> </a:t>
            </a:r>
            <a:r>
              <a:rPr lang="en-US" dirty="0" smtClean="0"/>
              <a:t>in victories over Egypt  (33:3-4) and over Canaanite king Arad (33:40) to inspire confidence.</a:t>
            </a:r>
          </a:p>
          <a:p>
            <a:r>
              <a:rPr lang="en-US" dirty="0" smtClean="0"/>
              <a:t>Remember the mistakes of the old generation:  God’s judgment of foreign gods (33:4) and the death of Aaron for his sin (33:38-39).</a:t>
            </a:r>
          </a:p>
          <a:p>
            <a:r>
              <a:rPr lang="en-US" dirty="0" smtClean="0"/>
              <a:t>A final instruction: 33:50-53:  The Israelites should drive out all the inhabitants of Canaan and destroy all their images and holy places to prevent future trouble and temptation.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9621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in the second half…</a:t>
            </a:r>
            <a:endParaRPr lang="en-US" dirty="0"/>
          </a:p>
        </p:txBody>
      </p:sp>
      <p:sp>
        <p:nvSpPr>
          <p:cNvPr id="3" name="Content Placeholder 2"/>
          <p:cNvSpPr>
            <a:spLocks noGrp="1"/>
          </p:cNvSpPr>
          <p:nvPr>
            <p:ph idx="1"/>
          </p:nvPr>
        </p:nvSpPr>
        <p:spPr/>
        <p:txBody>
          <a:bodyPr>
            <a:normAutofit fontScale="92500"/>
          </a:bodyPr>
          <a:lstStyle/>
          <a:p>
            <a:r>
              <a:rPr lang="en-US" dirty="0" smtClean="0"/>
              <a:t>The question is:  Will this second generation find a way to be faithful and enter the promised land, or will they rebel and fail as the first generation had done?</a:t>
            </a:r>
          </a:p>
          <a:p>
            <a:r>
              <a:rPr lang="en-US" dirty="0" smtClean="0"/>
              <a:t>That God will be faithful to his promises has been indicated by the oracles of Balaam (22-24), God’s promise in 14:31 to bring the “little ones” to Canaan, and by the preliminary military victories in 21.</a:t>
            </a:r>
          </a:p>
          <a:p>
            <a:r>
              <a:rPr lang="en-US" dirty="0" smtClean="0"/>
              <a:t>Parallels between first and second halves imply that the new generation will face similar challenges as the old one, but, unlike the old generation, the second generation will overcome them.</a:t>
            </a:r>
            <a:endParaRPr lang="en-US" dirty="0"/>
          </a:p>
        </p:txBody>
      </p:sp>
    </p:spTree>
    <p:extLst>
      <p:ext uri="{BB962C8B-B14F-4D97-AF65-F5344CB8AC3E}">
        <p14:creationId xmlns:p14="http://schemas.microsoft.com/office/powerpoint/2010/main" val="400122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Israel never achieved the removal of all Canaanites from the promised land.</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Joshua </a:t>
            </a:r>
            <a:r>
              <a:rPr lang="en-US" dirty="0"/>
              <a:t>2; 6:22-25, 9 – Israel is compelled to allow Canaanite prostitute Rahab and the </a:t>
            </a:r>
            <a:r>
              <a:rPr lang="en-US" dirty="0" err="1"/>
              <a:t>Gibeonites</a:t>
            </a:r>
            <a:r>
              <a:rPr lang="en-US" dirty="0"/>
              <a:t> to remain in Canaan</a:t>
            </a:r>
            <a:r>
              <a:rPr lang="en-US" dirty="0" smtClean="0"/>
              <a:t>.</a:t>
            </a:r>
          </a:p>
          <a:p>
            <a:r>
              <a:rPr lang="en-US" dirty="0" smtClean="0"/>
              <a:t>The tribes of Israelites did not conquer all the land of Canaan, and so some of the original peoples continued to live among the Israelites (Judge 1:1-2:5; 2:11-3:6).</a:t>
            </a:r>
          </a:p>
          <a:p>
            <a:r>
              <a:rPr lang="en-US" dirty="0" smtClean="0"/>
              <a:t>The situation at the end of the conquest of Canaan is summarized in Judges 3:5-6:</a:t>
            </a:r>
          </a:p>
          <a:p>
            <a:pPr marL="0" indent="0">
              <a:buNone/>
            </a:pPr>
            <a:r>
              <a:rPr lang="en-US" dirty="0" smtClean="0"/>
              <a:t>“So the Israelites lived among the Canaanites, the Hittites, the Amorites, the </a:t>
            </a:r>
            <a:r>
              <a:rPr lang="en-US" dirty="0" err="1" smtClean="0"/>
              <a:t>Perizzites</a:t>
            </a:r>
            <a:r>
              <a:rPr lang="en-US" dirty="0" smtClean="0"/>
              <a:t>, </a:t>
            </a:r>
            <a:r>
              <a:rPr lang="en-US" dirty="0" err="1" smtClean="0"/>
              <a:t>Hivites</a:t>
            </a:r>
            <a:r>
              <a:rPr lang="en-US" dirty="0" smtClean="0"/>
              <a:t>, and </a:t>
            </a:r>
            <a:r>
              <a:rPr lang="en-US" dirty="0" err="1" smtClean="0"/>
              <a:t>Juebusites</a:t>
            </a:r>
            <a:r>
              <a:rPr lang="en-US" dirty="0" smtClean="0"/>
              <a:t>;  and they took their daughters as wives for themselves, and their own daughters they gave to their sons; and </a:t>
            </a:r>
            <a:r>
              <a:rPr lang="en-US" smtClean="0"/>
              <a:t>they worshiped their gods.”</a:t>
            </a:r>
            <a:endParaRPr lang="en-US" dirty="0"/>
          </a:p>
        </p:txBody>
      </p:sp>
    </p:spTree>
    <p:extLst>
      <p:ext uri="{BB962C8B-B14F-4D97-AF65-F5344CB8AC3E}">
        <p14:creationId xmlns:p14="http://schemas.microsoft.com/office/powerpoint/2010/main" val="234977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of the Land:  Num. 34:13-29</a:t>
            </a:r>
            <a:endParaRPr lang="en-US" dirty="0"/>
          </a:p>
        </p:txBody>
      </p:sp>
      <p:sp>
        <p:nvSpPr>
          <p:cNvPr id="3" name="Content Placeholder 2"/>
          <p:cNvSpPr>
            <a:spLocks noGrp="1"/>
          </p:cNvSpPr>
          <p:nvPr>
            <p:ph idx="1"/>
          </p:nvPr>
        </p:nvSpPr>
        <p:spPr/>
        <p:txBody>
          <a:bodyPr/>
          <a:lstStyle/>
          <a:p>
            <a:r>
              <a:rPr lang="en-US" dirty="0" smtClean="0"/>
              <a:t>The 9 ½ tribes not settling in the Transjordan are to be assigned land in Canaan by lot.</a:t>
            </a:r>
          </a:p>
          <a:p>
            <a:r>
              <a:rPr lang="en-US" dirty="0" err="1" smtClean="0"/>
              <a:t>Eleazar</a:t>
            </a:r>
            <a:r>
              <a:rPr lang="en-US" dirty="0" smtClean="0"/>
              <a:t> and Joshua head a committee composed of representatives from each of the ten tribes to inhabit Canaan.</a:t>
            </a:r>
            <a:endParaRPr lang="en-US" dirty="0"/>
          </a:p>
        </p:txBody>
      </p:sp>
    </p:spTree>
    <p:extLst>
      <p:ext uri="{BB962C8B-B14F-4D97-AF65-F5344CB8AC3E}">
        <p14:creationId xmlns:p14="http://schemas.microsoft.com/office/powerpoint/2010/main" val="3413816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132" y="548042"/>
            <a:ext cx="9569349" cy="5760161"/>
          </a:xfrm>
          <a:prstGeom prst="rect">
            <a:avLst/>
          </a:prstGeom>
        </p:spPr>
      </p:pic>
    </p:spTree>
    <p:extLst>
      <p:ext uri="{BB962C8B-B14F-4D97-AF65-F5344CB8AC3E}">
        <p14:creationId xmlns:p14="http://schemas.microsoft.com/office/powerpoint/2010/main" val="4163336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1805" y="0"/>
            <a:ext cx="5260390" cy="6858000"/>
          </a:xfrm>
          <a:prstGeom prst="rect">
            <a:avLst/>
          </a:prstGeom>
        </p:spPr>
      </p:pic>
    </p:spTree>
    <p:extLst>
      <p:ext uri="{BB962C8B-B14F-4D97-AF65-F5344CB8AC3E}">
        <p14:creationId xmlns:p14="http://schemas.microsoft.com/office/powerpoint/2010/main" val="1754973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9438"/>
            <a:ext cx="9144000" cy="6559124"/>
          </a:xfrm>
          <a:prstGeom prst="rect">
            <a:avLst/>
          </a:prstGeom>
        </p:spPr>
      </p:pic>
    </p:spTree>
    <p:extLst>
      <p:ext uri="{BB962C8B-B14F-4D97-AF65-F5344CB8AC3E}">
        <p14:creationId xmlns:p14="http://schemas.microsoft.com/office/powerpoint/2010/main" val="420463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2807" y="0"/>
            <a:ext cx="4278385" cy="6858000"/>
          </a:xfrm>
          <a:prstGeom prst="rect">
            <a:avLst/>
          </a:prstGeom>
        </p:spPr>
      </p:pic>
    </p:spTree>
    <p:extLst>
      <p:ext uri="{BB962C8B-B14F-4D97-AF65-F5344CB8AC3E}">
        <p14:creationId xmlns:p14="http://schemas.microsoft.com/office/powerpoint/2010/main" val="254092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8780" y="0"/>
            <a:ext cx="4246440" cy="6858000"/>
          </a:xfrm>
          <a:prstGeom prst="rect">
            <a:avLst/>
          </a:prstGeom>
        </p:spPr>
      </p:pic>
    </p:spTree>
    <p:extLst>
      <p:ext uri="{BB962C8B-B14F-4D97-AF65-F5344CB8AC3E}">
        <p14:creationId xmlns:p14="http://schemas.microsoft.com/office/powerpoint/2010/main" val="423001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 for the Levites:  </a:t>
            </a:r>
            <a:r>
              <a:rPr lang="en-US" dirty="0" err="1" smtClean="0"/>
              <a:t>Num</a:t>
            </a:r>
            <a:r>
              <a:rPr lang="en-US" dirty="0" smtClean="0"/>
              <a:t> 35</a:t>
            </a:r>
            <a:endParaRPr lang="en-US" dirty="0"/>
          </a:p>
        </p:txBody>
      </p:sp>
      <p:sp>
        <p:nvSpPr>
          <p:cNvPr id="3" name="Content Placeholder 2"/>
          <p:cNvSpPr>
            <a:spLocks noGrp="1"/>
          </p:cNvSpPr>
          <p:nvPr>
            <p:ph idx="1"/>
          </p:nvPr>
        </p:nvSpPr>
        <p:spPr/>
        <p:txBody>
          <a:bodyPr/>
          <a:lstStyle/>
          <a:p>
            <a:r>
              <a:rPr lang="en-US" dirty="0" smtClean="0"/>
              <a:t>The Levites are set apart as clergy, and are not one of the twelve tribes given land.</a:t>
            </a:r>
          </a:p>
          <a:p>
            <a:r>
              <a:rPr lang="en-US" dirty="0" smtClean="0"/>
              <a:t>Therefore, God commands the Israelites to provide 48 cities for the Levites including pasture land, each 3000 feet square.</a:t>
            </a:r>
          </a:p>
          <a:p>
            <a:r>
              <a:rPr lang="en-US" dirty="0" smtClean="0"/>
              <a:t>The actual history of the Levites in the ancient social and religious life is  debate by scholars.  Example:  Ezek. 48:13 provides them with a single plot of land rather than cities distributed through Israel.</a:t>
            </a:r>
          </a:p>
          <a:p>
            <a:endParaRPr lang="en-US" dirty="0"/>
          </a:p>
        </p:txBody>
      </p:sp>
    </p:spTree>
    <p:extLst>
      <p:ext uri="{BB962C8B-B14F-4D97-AF65-F5344CB8AC3E}">
        <p14:creationId xmlns:p14="http://schemas.microsoft.com/office/powerpoint/2010/main" val="1718105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Levites are special.</a:t>
            </a:r>
            <a:endParaRPr lang="en-US" dirty="0"/>
          </a:p>
        </p:txBody>
      </p:sp>
      <p:sp>
        <p:nvSpPr>
          <p:cNvPr id="3" name="Content Placeholder 2"/>
          <p:cNvSpPr>
            <a:spLocks noGrp="1"/>
          </p:cNvSpPr>
          <p:nvPr>
            <p:ph idx="1"/>
          </p:nvPr>
        </p:nvSpPr>
        <p:spPr>
          <a:xfrm>
            <a:off x="628650" y="1690689"/>
            <a:ext cx="7886700" cy="4763120"/>
          </a:xfrm>
        </p:spPr>
        <p:txBody>
          <a:bodyPr>
            <a:normAutofit lnSpcReduction="10000"/>
          </a:bodyPr>
          <a:lstStyle/>
          <a:p>
            <a:r>
              <a:rPr lang="en-US" dirty="0" smtClean="0"/>
              <a:t>They cross boundaries, and are unique among the tribes</a:t>
            </a:r>
          </a:p>
          <a:p>
            <a:r>
              <a:rPr lang="en-US" dirty="0" smtClean="0"/>
              <a:t>They are a tribe, but not one of the twelve.</a:t>
            </a:r>
          </a:p>
          <a:p>
            <a:r>
              <a:rPr lang="en-US" dirty="0" smtClean="0"/>
              <a:t>The live in designated cities with surrounding pasture, but they have no allotted tribal land.</a:t>
            </a:r>
          </a:p>
          <a:p>
            <a:r>
              <a:rPr lang="en-US" dirty="0" smtClean="0"/>
              <a:t>They are a boundary between God at the center and the twelve tribes outside.</a:t>
            </a:r>
          </a:p>
          <a:p>
            <a:r>
              <a:rPr lang="en-US" dirty="0" smtClean="0"/>
              <a:t>They protect and cross the boundary between the divine and the human.</a:t>
            </a:r>
          </a:p>
          <a:p>
            <a:r>
              <a:rPr lang="en-US" dirty="0" err="1" smtClean="0"/>
              <a:t>Levitical</a:t>
            </a:r>
            <a:r>
              <a:rPr lang="en-US" dirty="0" smtClean="0"/>
              <a:t> cities are scattered throughout Israel just as the presence of God is.</a:t>
            </a:r>
            <a:endParaRPr lang="en-US" dirty="0"/>
          </a:p>
        </p:txBody>
      </p:sp>
    </p:spTree>
    <p:extLst>
      <p:ext uri="{BB962C8B-B14F-4D97-AF65-F5344CB8AC3E}">
        <p14:creationId xmlns:p14="http://schemas.microsoft.com/office/powerpoint/2010/main" val="1151557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a:stretch/>
        </p:blipFill>
        <p:spPr>
          <a:xfrm>
            <a:off x="0" y="1020417"/>
            <a:ext cx="9212263" cy="5155096"/>
          </a:xfrm>
        </p:spPr>
      </p:pic>
    </p:spTree>
    <p:extLst>
      <p:ext uri="{BB962C8B-B14F-4D97-AF65-F5344CB8AC3E}">
        <p14:creationId xmlns:p14="http://schemas.microsoft.com/office/powerpoint/2010/main" val="411837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Parallelism in Numbers</a:t>
            </a:r>
            <a:endParaRPr lang="en-US" dirty="0"/>
          </a:p>
        </p:txBody>
      </p:sp>
      <p:graphicFrame>
        <p:nvGraphicFramePr>
          <p:cNvPr id="6" name="Content Placeholder 5"/>
          <p:cNvGraphicFramePr>
            <a:graphicFrameLocks noGrp="1"/>
          </p:cNvGraphicFramePr>
          <p:nvPr>
            <p:ph idx="1"/>
            <p:extLst/>
          </p:nvPr>
        </p:nvGraphicFramePr>
        <p:xfrm>
          <a:off x="389351" y="762000"/>
          <a:ext cx="8229600" cy="6167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Numbers 1-25 – Gen. of Rebellion</a:t>
                      </a:r>
                      <a:endParaRPr lang="en-US" dirty="0"/>
                    </a:p>
                  </a:txBody>
                  <a:tcPr/>
                </a:tc>
                <a:tc>
                  <a:txBody>
                    <a:bodyPr/>
                    <a:lstStyle/>
                    <a:p>
                      <a:r>
                        <a:rPr lang="en-US" dirty="0" smtClean="0"/>
                        <a:t>Numbers</a:t>
                      </a:r>
                      <a:r>
                        <a:rPr lang="en-US" baseline="0" dirty="0" smtClean="0"/>
                        <a:t> 26-36 – Gen. of Hope1</a:t>
                      </a:r>
                      <a:endParaRPr lang="en-US" dirty="0"/>
                    </a:p>
                  </a:txBody>
                  <a:tcPr/>
                </a:tc>
              </a:tr>
              <a:tr h="370840">
                <a:tc>
                  <a:txBody>
                    <a:bodyPr/>
                    <a:lstStyle/>
                    <a:p>
                      <a:r>
                        <a:rPr lang="en-US" dirty="0" smtClean="0"/>
                        <a:t>1:  Census</a:t>
                      </a:r>
                      <a:r>
                        <a:rPr lang="en-US" baseline="0" dirty="0" smtClean="0"/>
                        <a:t> of 12 tribes</a:t>
                      </a:r>
                      <a:endParaRPr lang="en-US" dirty="0"/>
                    </a:p>
                  </a:txBody>
                  <a:tcPr/>
                </a:tc>
                <a:tc>
                  <a:txBody>
                    <a:bodyPr/>
                    <a:lstStyle/>
                    <a:p>
                      <a:r>
                        <a:rPr lang="en-US" dirty="0" smtClean="0"/>
                        <a:t>26:  Census of 12 tribes</a:t>
                      </a:r>
                      <a:endParaRPr lang="en-US" dirty="0"/>
                    </a:p>
                  </a:txBody>
                  <a:tcPr/>
                </a:tc>
              </a:tr>
              <a:tr h="370840">
                <a:tc>
                  <a:txBody>
                    <a:bodyPr/>
                    <a:lstStyle/>
                    <a:p>
                      <a:r>
                        <a:rPr lang="en-US" dirty="0" smtClean="0"/>
                        <a:t>3:  Census of Levites</a:t>
                      </a:r>
                      <a:endParaRPr lang="en-US" dirty="0"/>
                    </a:p>
                  </a:txBody>
                  <a:tcPr/>
                </a:tc>
                <a:tc>
                  <a:txBody>
                    <a:bodyPr/>
                    <a:lstStyle/>
                    <a:p>
                      <a:r>
                        <a:rPr lang="en-US" dirty="0" smtClean="0"/>
                        <a:t>26:  Census of Levites</a:t>
                      </a:r>
                      <a:endParaRPr lang="en-US" dirty="0"/>
                    </a:p>
                  </a:txBody>
                  <a:tcPr/>
                </a:tc>
              </a:tr>
              <a:tr h="370840">
                <a:tc>
                  <a:txBody>
                    <a:bodyPr/>
                    <a:lstStyle/>
                    <a:p>
                      <a:r>
                        <a:rPr lang="en-US" dirty="0" smtClean="0"/>
                        <a:t>5:  Legal discourse about women</a:t>
                      </a:r>
                      <a:endParaRPr lang="en-US" dirty="0"/>
                    </a:p>
                  </a:txBody>
                  <a:tcPr/>
                </a:tc>
                <a:tc>
                  <a:txBody>
                    <a:bodyPr/>
                    <a:lstStyle/>
                    <a:p>
                      <a:r>
                        <a:rPr lang="en-US" dirty="0" smtClean="0"/>
                        <a:t>27:  Legal</a:t>
                      </a:r>
                      <a:r>
                        <a:rPr lang="en-US" baseline="0" dirty="0" smtClean="0"/>
                        <a:t> discourse about women</a:t>
                      </a:r>
                      <a:endParaRPr lang="en-US" dirty="0"/>
                    </a:p>
                  </a:txBody>
                  <a:tcPr/>
                </a:tc>
              </a:tr>
              <a:tr h="370840">
                <a:tc>
                  <a:txBody>
                    <a:bodyPr/>
                    <a:lstStyle/>
                    <a:p>
                      <a:r>
                        <a:rPr lang="en-US" dirty="0" smtClean="0"/>
                        <a:t>6:  Laws concerning vows</a:t>
                      </a:r>
                      <a:endParaRPr lang="en-US" dirty="0"/>
                    </a:p>
                  </a:txBody>
                  <a:tcPr/>
                </a:tc>
                <a:tc>
                  <a:txBody>
                    <a:bodyPr/>
                    <a:lstStyle/>
                    <a:p>
                      <a:r>
                        <a:rPr lang="en-US" dirty="0" smtClean="0"/>
                        <a:t>30:  Laws concerning vows</a:t>
                      </a:r>
                      <a:endParaRPr lang="en-US" dirty="0"/>
                    </a:p>
                  </a:txBody>
                  <a:tcPr/>
                </a:tc>
              </a:tr>
              <a:tr h="370840">
                <a:tc>
                  <a:txBody>
                    <a:bodyPr/>
                    <a:lstStyle/>
                    <a:p>
                      <a:r>
                        <a:rPr lang="en-US" dirty="0" smtClean="0"/>
                        <a:t>7, 15:  Laws concerning celebrations</a:t>
                      </a:r>
                    </a:p>
                    <a:p>
                      <a:r>
                        <a:rPr lang="en-US" dirty="0" smtClean="0"/>
                        <a:t>9:  Celebration of Passover</a:t>
                      </a:r>
                      <a:endParaRPr lang="en-US" dirty="0"/>
                    </a:p>
                  </a:txBody>
                  <a:tcPr/>
                </a:tc>
                <a:tc>
                  <a:txBody>
                    <a:bodyPr/>
                    <a:lstStyle/>
                    <a:p>
                      <a:r>
                        <a:rPr lang="en-US" dirty="0" smtClean="0"/>
                        <a:t>29:16,</a:t>
                      </a:r>
                      <a:r>
                        <a:rPr lang="en-US" baseline="0" dirty="0" smtClean="0"/>
                        <a:t> </a:t>
                      </a:r>
                      <a:r>
                        <a:rPr lang="en-US" dirty="0" smtClean="0"/>
                        <a:t>25:</a:t>
                      </a:r>
                      <a:r>
                        <a:rPr lang="en-US" baseline="0" dirty="0" smtClean="0"/>
                        <a:t>  Instructions for future Passover celebrations</a:t>
                      </a:r>
                      <a:endParaRPr lang="en-US" dirty="0"/>
                    </a:p>
                  </a:txBody>
                  <a:tcPr/>
                </a:tc>
              </a:tr>
              <a:tr h="370840">
                <a:tc>
                  <a:txBody>
                    <a:bodyPr/>
                    <a:lstStyle/>
                    <a:p>
                      <a:r>
                        <a:rPr lang="en-US" dirty="0" smtClean="0"/>
                        <a:t>10:8-9  Law for priests to blow trumpets to start holy war</a:t>
                      </a:r>
                      <a:endParaRPr lang="en-US" dirty="0"/>
                    </a:p>
                  </a:txBody>
                  <a:tcPr/>
                </a:tc>
                <a:tc>
                  <a:txBody>
                    <a:bodyPr/>
                    <a:lstStyle/>
                    <a:p>
                      <a:r>
                        <a:rPr lang="en-US" dirty="0" smtClean="0"/>
                        <a:t>31:6  Priest blow the trumpets</a:t>
                      </a:r>
                      <a:r>
                        <a:rPr lang="en-US" baseline="0" dirty="0" smtClean="0"/>
                        <a:t> to start holy way against Midian</a:t>
                      </a:r>
                      <a:endParaRPr lang="en-US" dirty="0"/>
                    </a:p>
                  </a:txBody>
                  <a:tcPr/>
                </a:tc>
              </a:tr>
              <a:tr h="370840">
                <a:tc>
                  <a:txBody>
                    <a:bodyPr/>
                    <a:lstStyle/>
                    <a:p>
                      <a:r>
                        <a:rPr lang="en-US" dirty="0" smtClean="0"/>
                        <a:t>12, 13:  Spies</a:t>
                      </a:r>
                      <a:r>
                        <a:rPr lang="en-US" baseline="0" dirty="0" smtClean="0"/>
                        <a:t> chosen to spy Prom. Land</a:t>
                      </a:r>
                      <a:endParaRPr lang="en-US" dirty="0"/>
                    </a:p>
                  </a:txBody>
                  <a:tcPr/>
                </a:tc>
                <a:tc>
                  <a:txBody>
                    <a:bodyPr/>
                    <a:lstStyle/>
                    <a:p>
                      <a:r>
                        <a:rPr lang="en-US" dirty="0" smtClean="0"/>
                        <a:t>34:  Leaders chosen to divide Prom. Land</a:t>
                      </a:r>
                      <a:endParaRPr lang="en-US" dirty="0"/>
                    </a:p>
                  </a:txBody>
                  <a:tcPr/>
                </a:tc>
              </a:tr>
              <a:tr h="370840">
                <a:tc>
                  <a:txBody>
                    <a:bodyPr/>
                    <a:lstStyle/>
                    <a:p>
                      <a:r>
                        <a:rPr lang="en-US" dirty="0" smtClean="0"/>
                        <a:t>13, 14:  Spy story, rebellion of</a:t>
                      </a:r>
                      <a:r>
                        <a:rPr lang="en-US" baseline="0" dirty="0" smtClean="0"/>
                        <a:t> old gen.</a:t>
                      </a:r>
                      <a:endParaRPr lang="en-US" dirty="0"/>
                    </a:p>
                  </a:txBody>
                  <a:tcPr/>
                </a:tc>
                <a:tc>
                  <a:txBody>
                    <a:bodyPr/>
                    <a:lstStyle/>
                    <a:p>
                      <a:r>
                        <a:rPr lang="en-US" dirty="0" smtClean="0"/>
                        <a:t>32:6-15:  Spy story recalled as a lesson</a:t>
                      </a:r>
                      <a:endParaRPr lang="en-US" dirty="0"/>
                    </a:p>
                  </a:txBody>
                  <a:tcPr/>
                </a:tc>
              </a:tr>
              <a:tr h="370840">
                <a:tc>
                  <a:txBody>
                    <a:bodyPr/>
                    <a:lstStyle/>
                    <a:p>
                      <a:r>
                        <a:rPr lang="en-US" dirty="0" smtClean="0"/>
                        <a:t>10-25:  Scattered</a:t>
                      </a:r>
                      <a:r>
                        <a:rPr lang="en-US" baseline="0" dirty="0" smtClean="0"/>
                        <a:t> geographical notations about placed journeyed in the </a:t>
                      </a:r>
                      <a:r>
                        <a:rPr lang="en-US" baseline="0" dirty="0" err="1" smtClean="0"/>
                        <a:t>wildern</a:t>
                      </a:r>
                      <a:r>
                        <a:rPr lang="en-US" baseline="0" dirty="0" smtClean="0"/>
                        <a:t>.</a:t>
                      </a:r>
                      <a:endParaRPr lang="en-US" dirty="0"/>
                    </a:p>
                  </a:txBody>
                  <a:tcPr/>
                </a:tc>
                <a:tc>
                  <a:txBody>
                    <a:bodyPr/>
                    <a:lstStyle/>
                    <a:p>
                      <a:r>
                        <a:rPr lang="en-US" dirty="0" smtClean="0"/>
                        <a:t>33:  Summary of places Israel</a:t>
                      </a:r>
                      <a:r>
                        <a:rPr lang="en-US" baseline="0" dirty="0" smtClean="0"/>
                        <a:t> journeyed through the wilderness</a:t>
                      </a:r>
                      <a:endParaRPr lang="en-US" dirty="0"/>
                    </a:p>
                  </a:txBody>
                  <a:tcPr/>
                </a:tc>
              </a:tr>
              <a:tr h="370840">
                <a:tc>
                  <a:txBody>
                    <a:bodyPr/>
                    <a:lstStyle/>
                    <a:p>
                      <a:r>
                        <a:rPr lang="en-US" dirty="0" smtClean="0"/>
                        <a:t>18:21-32:</a:t>
                      </a:r>
                      <a:r>
                        <a:rPr lang="en-US" baseline="0" dirty="0" smtClean="0"/>
                        <a:t>  Provisions for the Levites</a:t>
                      </a:r>
                      <a:endParaRPr lang="en-US" dirty="0"/>
                    </a:p>
                  </a:txBody>
                  <a:tcPr/>
                </a:tc>
                <a:tc>
                  <a:txBody>
                    <a:bodyPr/>
                    <a:lstStyle/>
                    <a:p>
                      <a:r>
                        <a:rPr lang="en-US" dirty="0" smtClean="0"/>
                        <a:t>35:  Provisions for </a:t>
                      </a:r>
                      <a:r>
                        <a:rPr lang="en-US" dirty="0" err="1" smtClean="0"/>
                        <a:t>Levitical</a:t>
                      </a:r>
                      <a:r>
                        <a:rPr lang="en-US" dirty="0" smtClean="0"/>
                        <a:t> Cities</a:t>
                      </a:r>
                      <a:endParaRPr lang="en-US" dirty="0"/>
                    </a:p>
                  </a:txBody>
                  <a:tcPr/>
                </a:tc>
              </a:tr>
              <a:tr h="370840">
                <a:tc>
                  <a:txBody>
                    <a:bodyPr/>
                    <a:lstStyle/>
                    <a:p>
                      <a:r>
                        <a:rPr lang="en-US" dirty="0" smtClean="0"/>
                        <a:t>21-35:  </a:t>
                      </a:r>
                      <a:r>
                        <a:rPr lang="en-US" smtClean="0"/>
                        <a:t>Victory</a:t>
                      </a:r>
                      <a:r>
                        <a:rPr lang="en-US" baseline="0" smtClean="0"/>
                        <a:t> over </a:t>
                      </a:r>
                      <a:r>
                        <a:rPr lang="en-US" baseline="0" dirty="0" err="1" smtClean="0"/>
                        <a:t>Sihon</a:t>
                      </a:r>
                      <a:r>
                        <a:rPr lang="en-US" baseline="0" dirty="0" smtClean="0"/>
                        <a:t> and </a:t>
                      </a:r>
                      <a:r>
                        <a:rPr lang="en-US" baseline="0" dirty="0" err="1" smtClean="0"/>
                        <a:t>Og</a:t>
                      </a:r>
                      <a:endParaRPr lang="en-US" dirty="0"/>
                    </a:p>
                  </a:txBody>
                  <a:tcPr/>
                </a:tc>
                <a:tc>
                  <a:txBody>
                    <a:bodyPr/>
                    <a:lstStyle/>
                    <a:p>
                      <a:r>
                        <a:rPr lang="en-US" dirty="0" smtClean="0"/>
                        <a:t>32:  Assignment of land captured</a:t>
                      </a:r>
                      <a:r>
                        <a:rPr lang="en-US" baseline="0" dirty="0" smtClean="0"/>
                        <a:t> East of Jordan from </a:t>
                      </a:r>
                      <a:r>
                        <a:rPr lang="en-US" baseline="0" dirty="0" err="1" smtClean="0"/>
                        <a:t>Sihon</a:t>
                      </a:r>
                      <a:r>
                        <a:rPr lang="en-US" baseline="0" dirty="0" smtClean="0"/>
                        <a:t> and </a:t>
                      </a:r>
                      <a:r>
                        <a:rPr lang="en-US" baseline="0" dirty="0" err="1" smtClean="0"/>
                        <a:t>Og</a:t>
                      </a:r>
                      <a:endParaRPr lang="en-US" dirty="0"/>
                    </a:p>
                  </a:txBody>
                  <a:tcPr/>
                </a:tc>
              </a:tr>
              <a:tr h="370840">
                <a:tc>
                  <a:txBody>
                    <a:bodyPr/>
                    <a:lstStyle/>
                    <a:p>
                      <a:r>
                        <a:rPr lang="en-US" dirty="0" smtClean="0"/>
                        <a:t>25:  </a:t>
                      </a:r>
                      <a:r>
                        <a:rPr lang="en-US" dirty="0" err="1" smtClean="0"/>
                        <a:t>Midianites</a:t>
                      </a:r>
                      <a:r>
                        <a:rPr lang="en-US" dirty="0" smtClean="0"/>
                        <a:t> cause Israel</a:t>
                      </a:r>
                      <a:r>
                        <a:rPr lang="en-US" baseline="0" dirty="0" smtClean="0"/>
                        <a:t> to Sin and God’s command to punish them</a:t>
                      </a:r>
                      <a:endParaRPr lang="en-US" dirty="0"/>
                    </a:p>
                  </a:txBody>
                  <a:tcPr/>
                </a:tc>
                <a:tc>
                  <a:txBody>
                    <a:bodyPr/>
                    <a:lstStyle/>
                    <a:p>
                      <a:r>
                        <a:rPr lang="en-US" dirty="0" smtClean="0"/>
                        <a:t>31:  Holy war against </a:t>
                      </a:r>
                      <a:r>
                        <a:rPr lang="en-US" dirty="0" err="1" smtClean="0"/>
                        <a:t>Midianites</a:t>
                      </a:r>
                      <a:r>
                        <a:rPr lang="en-US" baseline="0" dirty="0" smtClean="0"/>
                        <a:t> to punish them for Ch. 25.</a:t>
                      </a:r>
                      <a:endParaRPr lang="en-US" dirty="0"/>
                    </a:p>
                  </a:txBody>
                  <a:tcPr/>
                </a:tc>
              </a:tr>
            </a:tbl>
          </a:graphicData>
        </a:graphic>
      </p:graphicFrame>
    </p:spTree>
    <p:extLst>
      <p:ext uri="{BB962C8B-B14F-4D97-AF65-F5344CB8AC3E}">
        <p14:creationId xmlns:p14="http://schemas.microsoft.com/office/powerpoint/2010/main" val="1175279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Drawing a line between murder and involuntary manslaughter</a:t>
            </a:r>
            <a:endParaRPr lang="en-US" dirty="0"/>
          </a:p>
        </p:txBody>
      </p:sp>
      <p:sp>
        <p:nvSpPr>
          <p:cNvPr id="3" name="Content Placeholder 2"/>
          <p:cNvSpPr>
            <a:spLocks noGrp="1"/>
          </p:cNvSpPr>
          <p:nvPr>
            <p:ph idx="1"/>
          </p:nvPr>
        </p:nvSpPr>
        <p:spPr/>
        <p:txBody>
          <a:bodyPr>
            <a:normAutofit lnSpcReduction="10000"/>
          </a:bodyPr>
          <a:lstStyle/>
          <a:p>
            <a:r>
              <a:rPr lang="en-US" dirty="0" smtClean="0"/>
              <a:t>An unintentional killer could be safe as long as he stayed within a city of refuge.</a:t>
            </a:r>
          </a:p>
          <a:p>
            <a:r>
              <a:rPr lang="en-US" dirty="0" smtClean="0"/>
              <a:t>This was a compromise—he would be in exile, but safe, until the high priest died.</a:t>
            </a:r>
          </a:p>
          <a:p>
            <a:r>
              <a:rPr lang="en-US" dirty="0" smtClean="0"/>
              <a:t>The death of the high priest serves as a substitute expiation for the blood shed unintentionally.</a:t>
            </a:r>
          </a:p>
          <a:p>
            <a:r>
              <a:rPr lang="en-US" dirty="0" smtClean="0"/>
              <a:t>The imposition of the death penalty requires two witnesses for a conviction.</a:t>
            </a:r>
          </a:p>
          <a:p>
            <a:r>
              <a:rPr lang="en-US" dirty="0" smtClean="0"/>
              <a:t>No monetary ransom is allowed to make an exception from the laws.</a:t>
            </a:r>
          </a:p>
          <a:p>
            <a:endParaRPr lang="en-US" dirty="0"/>
          </a:p>
        </p:txBody>
      </p:sp>
    </p:spTree>
    <p:extLst>
      <p:ext uri="{BB962C8B-B14F-4D97-AF65-F5344CB8AC3E}">
        <p14:creationId xmlns:p14="http://schemas.microsoft.com/office/powerpoint/2010/main" val="407498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discuss killings in Num. 35?</a:t>
            </a:r>
            <a:endParaRPr lang="en-US" dirty="0"/>
          </a:p>
        </p:txBody>
      </p:sp>
      <p:sp>
        <p:nvSpPr>
          <p:cNvPr id="3" name="Content Placeholder 2"/>
          <p:cNvSpPr>
            <a:spLocks noGrp="1"/>
          </p:cNvSpPr>
          <p:nvPr>
            <p:ph idx="1"/>
          </p:nvPr>
        </p:nvSpPr>
        <p:spPr/>
        <p:txBody>
          <a:bodyPr/>
          <a:lstStyle/>
          <a:p>
            <a:r>
              <a:rPr lang="en-US" dirty="0" smtClean="0"/>
              <a:t>Sin and death make God’s holy land impure.  </a:t>
            </a:r>
          </a:p>
          <a:p>
            <a:r>
              <a:rPr lang="en-US" dirty="0" smtClean="0"/>
              <a:t>The Levites have a function to keep the purity of the land of Israel.</a:t>
            </a:r>
          </a:p>
          <a:p>
            <a:endParaRPr lang="en-US" dirty="0"/>
          </a:p>
          <a:p>
            <a:pPr marL="0" indent="0">
              <a:buNone/>
            </a:pPr>
            <a:r>
              <a:rPr lang="en-US" dirty="0" smtClean="0"/>
              <a:t>Num. 35:33-4:  Do not pollute the land where you are.  Bloodshed pollutes the land, and atonement cannot be made for the land on which blood has been shed, except by the blood of the one who shed it.  Do not defile the land where you live and where I dwell, for I, the LORD, dwell among the Israelites.</a:t>
            </a:r>
          </a:p>
        </p:txBody>
      </p:sp>
    </p:spTree>
    <p:extLst>
      <p:ext uri="{BB962C8B-B14F-4D97-AF65-F5344CB8AC3E}">
        <p14:creationId xmlns:p14="http://schemas.microsoft.com/office/powerpoint/2010/main" val="80159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26-36 has important messages for the coming generations</a:t>
            </a:r>
            <a:endParaRPr lang="en-US" dirty="0"/>
          </a:p>
        </p:txBody>
      </p:sp>
      <p:sp>
        <p:nvSpPr>
          <p:cNvPr id="3" name="Content Placeholder 2"/>
          <p:cNvSpPr>
            <a:spLocks noGrp="1"/>
          </p:cNvSpPr>
          <p:nvPr>
            <p:ph idx="1"/>
          </p:nvPr>
        </p:nvSpPr>
        <p:spPr/>
        <p:txBody>
          <a:bodyPr/>
          <a:lstStyle/>
          <a:p>
            <a:r>
              <a:rPr lang="en-US" dirty="0" smtClean="0"/>
              <a:t>The reader is invited to learn from the past and follow in the footsteps of the new generation.</a:t>
            </a:r>
          </a:p>
          <a:p>
            <a:r>
              <a:rPr lang="en-US" dirty="0" smtClean="0"/>
              <a:t>We should use the new generation as a model for struggles and strategies for getting to the promised land.</a:t>
            </a:r>
          </a:p>
          <a:p>
            <a:r>
              <a:rPr lang="en-US" dirty="0" smtClean="0"/>
              <a:t>We can choose to overcome the mistakes of the past, and claim God’s blessings with our faithfulness.</a:t>
            </a:r>
          </a:p>
          <a:p>
            <a:r>
              <a:rPr lang="en-US" dirty="0" smtClean="0"/>
              <a:t>Not a single Israelite is recorded as dying throughout the whole second half of Numbers!</a:t>
            </a:r>
            <a:endParaRPr lang="en-US" dirty="0"/>
          </a:p>
        </p:txBody>
      </p:sp>
    </p:spTree>
    <p:extLst>
      <p:ext uri="{BB962C8B-B14F-4D97-AF65-F5344CB8AC3E}">
        <p14:creationId xmlns:p14="http://schemas.microsoft.com/office/powerpoint/2010/main" val="379882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Ch. 26 – The second census</a:t>
            </a:r>
            <a:endParaRPr lang="en-US" dirty="0"/>
          </a:p>
        </p:txBody>
      </p:sp>
      <p:sp>
        <p:nvSpPr>
          <p:cNvPr id="3" name="Content Placeholder 2"/>
          <p:cNvSpPr>
            <a:spLocks noGrp="1"/>
          </p:cNvSpPr>
          <p:nvPr>
            <p:ph idx="1"/>
          </p:nvPr>
        </p:nvSpPr>
        <p:spPr>
          <a:xfrm>
            <a:off x="628650" y="1325563"/>
            <a:ext cx="4594703" cy="5350810"/>
          </a:xfrm>
        </p:spPr>
        <p:txBody>
          <a:bodyPr>
            <a:normAutofit lnSpcReduction="10000"/>
          </a:bodyPr>
          <a:lstStyle/>
          <a:p>
            <a:r>
              <a:rPr lang="en-US" dirty="0" smtClean="0"/>
              <a:t>In addition to counting those able to wage war, the second census is to be used to distribute land in Canaan (26:52-56).</a:t>
            </a:r>
          </a:p>
          <a:p>
            <a:r>
              <a:rPr lang="en-US" dirty="0" smtClean="0"/>
              <a:t>The second census adds more detail about the clans of each tribe.  These clans appear to be related to the off-spring of Jacobs sons.  </a:t>
            </a:r>
            <a:endParaRPr lang="en-US" dirty="0"/>
          </a:p>
          <a:p>
            <a:r>
              <a:rPr lang="en-US" dirty="0" smtClean="0"/>
              <a:t>Differences between Gen. 46 and Num. 26 may be due to textural corruptions, events, or unknown reasons.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5865633"/>
              </p:ext>
            </p:extLst>
          </p:nvPr>
        </p:nvGraphicFramePr>
        <p:xfrm>
          <a:off x="5486398" y="1397000"/>
          <a:ext cx="3169086" cy="5147913"/>
        </p:xfrm>
        <a:graphic>
          <a:graphicData uri="http://schemas.openxmlformats.org/drawingml/2006/table">
            <a:tbl>
              <a:tblPr firstRow="1" bandRow="1">
                <a:tableStyleId>{5C22544A-7EE6-4342-B048-85BDC9FD1C3A}</a:tableStyleId>
              </a:tblPr>
              <a:tblGrid>
                <a:gridCol w="1584543"/>
                <a:gridCol w="1584543"/>
              </a:tblGrid>
              <a:tr h="1132291">
                <a:tc>
                  <a:txBody>
                    <a:bodyPr/>
                    <a:lstStyle/>
                    <a:p>
                      <a:r>
                        <a:rPr lang="en-US" sz="2400" dirty="0" smtClean="0"/>
                        <a:t>Gen. 46 – Sons of Gad</a:t>
                      </a:r>
                      <a:endParaRPr lang="en-US" sz="2400" dirty="0"/>
                    </a:p>
                  </a:txBody>
                  <a:tcPr/>
                </a:tc>
                <a:tc>
                  <a:txBody>
                    <a:bodyPr/>
                    <a:lstStyle/>
                    <a:p>
                      <a:r>
                        <a:rPr lang="en-US" sz="2400" dirty="0" err="1" smtClean="0"/>
                        <a:t>Num</a:t>
                      </a:r>
                      <a:r>
                        <a:rPr lang="en-US" sz="2400" dirty="0" smtClean="0"/>
                        <a:t> 26 – Clans</a:t>
                      </a:r>
                      <a:r>
                        <a:rPr lang="en-US" sz="2400" baseline="0" dirty="0" smtClean="0"/>
                        <a:t> of Gad</a:t>
                      </a:r>
                      <a:endParaRPr lang="en-US" sz="2400" dirty="0"/>
                    </a:p>
                  </a:txBody>
                  <a:tcPr/>
                </a:tc>
              </a:tr>
              <a:tr h="565599">
                <a:tc>
                  <a:txBody>
                    <a:bodyPr/>
                    <a:lstStyle/>
                    <a:p>
                      <a:r>
                        <a:rPr lang="en-US" sz="2400" dirty="0" err="1" smtClean="0"/>
                        <a:t>Ziphion</a:t>
                      </a:r>
                      <a:endParaRPr lang="en-US" sz="2400" dirty="0"/>
                    </a:p>
                  </a:txBody>
                  <a:tcPr/>
                </a:tc>
                <a:tc>
                  <a:txBody>
                    <a:bodyPr/>
                    <a:lstStyle/>
                    <a:p>
                      <a:r>
                        <a:rPr lang="en-US" sz="2400" dirty="0" err="1" smtClean="0"/>
                        <a:t>Zephonites</a:t>
                      </a:r>
                      <a:endParaRPr lang="en-US" sz="2400" dirty="0"/>
                    </a:p>
                  </a:txBody>
                  <a:tcPr/>
                </a:tc>
              </a:tr>
              <a:tr h="565599">
                <a:tc>
                  <a:txBody>
                    <a:bodyPr/>
                    <a:lstStyle/>
                    <a:p>
                      <a:r>
                        <a:rPr lang="en-US" sz="2400" dirty="0" err="1" smtClean="0"/>
                        <a:t>Haggi</a:t>
                      </a:r>
                      <a:endParaRPr lang="en-US" sz="2400" dirty="0"/>
                    </a:p>
                  </a:txBody>
                  <a:tcPr/>
                </a:tc>
                <a:tc>
                  <a:txBody>
                    <a:bodyPr/>
                    <a:lstStyle/>
                    <a:p>
                      <a:r>
                        <a:rPr lang="en-US" sz="2400" dirty="0" err="1" smtClean="0"/>
                        <a:t>Haggites</a:t>
                      </a:r>
                      <a:endParaRPr lang="en-US" sz="2400" dirty="0"/>
                    </a:p>
                  </a:txBody>
                  <a:tcPr/>
                </a:tc>
              </a:tr>
              <a:tr h="565599">
                <a:tc>
                  <a:txBody>
                    <a:bodyPr/>
                    <a:lstStyle/>
                    <a:p>
                      <a:r>
                        <a:rPr lang="en-US" sz="2400" dirty="0" err="1" smtClean="0"/>
                        <a:t>Shuni</a:t>
                      </a:r>
                      <a:endParaRPr lang="en-US" sz="2400" dirty="0"/>
                    </a:p>
                  </a:txBody>
                  <a:tcPr/>
                </a:tc>
                <a:tc>
                  <a:txBody>
                    <a:bodyPr/>
                    <a:lstStyle/>
                    <a:p>
                      <a:r>
                        <a:rPr lang="en-US" sz="2400" dirty="0" err="1" smtClean="0"/>
                        <a:t>Shunites</a:t>
                      </a:r>
                      <a:endParaRPr lang="en-US" sz="2400" dirty="0"/>
                    </a:p>
                  </a:txBody>
                  <a:tcPr/>
                </a:tc>
              </a:tr>
              <a:tr h="565599">
                <a:tc>
                  <a:txBody>
                    <a:bodyPr/>
                    <a:lstStyle/>
                    <a:p>
                      <a:r>
                        <a:rPr lang="en-US" sz="2400" dirty="0" err="1" smtClean="0"/>
                        <a:t>Ezbon</a:t>
                      </a:r>
                      <a:endParaRPr lang="en-US" sz="2400" dirty="0"/>
                    </a:p>
                  </a:txBody>
                  <a:tcPr/>
                </a:tc>
                <a:tc>
                  <a:txBody>
                    <a:bodyPr/>
                    <a:lstStyle/>
                    <a:p>
                      <a:r>
                        <a:rPr lang="en-US" sz="2400" dirty="0" err="1" smtClean="0"/>
                        <a:t>Oznites</a:t>
                      </a:r>
                      <a:endParaRPr lang="en-US" sz="2400" dirty="0"/>
                    </a:p>
                  </a:txBody>
                  <a:tcPr/>
                </a:tc>
              </a:tr>
              <a:tr h="565599">
                <a:tc>
                  <a:txBody>
                    <a:bodyPr/>
                    <a:lstStyle/>
                    <a:p>
                      <a:r>
                        <a:rPr lang="en-US" sz="2400" dirty="0" err="1" smtClean="0"/>
                        <a:t>Eri</a:t>
                      </a:r>
                      <a:endParaRPr lang="en-US" sz="2400" dirty="0"/>
                    </a:p>
                  </a:txBody>
                  <a:tcPr/>
                </a:tc>
                <a:tc>
                  <a:txBody>
                    <a:bodyPr/>
                    <a:lstStyle/>
                    <a:p>
                      <a:r>
                        <a:rPr lang="en-US" sz="2400" dirty="0" smtClean="0"/>
                        <a:t>Elites</a:t>
                      </a:r>
                      <a:endParaRPr lang="en-US" sz="2400" dirty="0"/>
                    </a:p>
                  </a:txBody>
                  <a:tcPr/>
                </a:tc>
              </a:tr>
              <a:tr h="565599">
                <a:tc>
                  <a:txBody>
                    <a:bodyPr/>
                    <a:lstStyle/>
                    <a:p>
                      <a:r>
                        <a:rPr lang="en-US" sz="2400" dirty="0" err="1" smtClean="0"/>
                        <a:t>Arodi</a:t>
                      </a:r>
                      <a:endParaRPr lang="en-US" sz="2400" dirty="0"/>
                    </a:p>
                  </a:txBody>
                  <a:tcPr/>
                </a:tc>
                <a:tc>
                  <a:txBody>
                    <a:bodyPr/>
                    <a:lstStyle/>
                    <a:p>
                      <a:r>
                        <a:rPr lang="en-US" sz="2400" dirty="0" err="1" smtClean="0"/>
                        <a:t>Arodites</a:t>
                      </a:r>
                      <a:endParaRPr lang="en-US" sz="2400" dirty="0"/>
                    </a:p>
                  </a:txBody>
                  <a:tcPr/>
                </a:tc>
              </a:tr>
              <a:tr h="565599">
                <a:tc>
                  <a:txBody>
                    <a:bodyPr/>
                    <a:lstStyle/>
                    <a:p>
                      <a:r>
                        <a:rPr lang="en-US" sz="2400" dirty="0" smtClean="0"/>
                        <a:t>Areli</a:t>
                      </a:r>
                      <a:endParaRPr lang="en-US" sz="2400" dirty="0"/>
                    </a:p>
                  </a:txBody>
                  <a:tcPr/>
                </a:tc>
                <a:tc>
                  <a:txBody>
                    <a:bodyPr/>
                    <a:lstStyle/>
                    <a:p>
                      <a:r>
                        <a:rPr lang="en-US" sz="2400" dirty="0" err="1" smtClean="0"/>
                        <a:t>Arelites</a:t>
                      </a:r>
                      <a:endParaRPr lang="en-US" sz="2400" dirty="0"/>
                    </a:p>
                  </a:txBody>
                  <a:tcPr/>
                </a:tc>
              </a:tr>
            </a:tbl>
          </a:graphicData>
        </a:graphic>
      </p:graphicFrame>
    </p:spTree>
    <p:extLst>
      <p:ext uri="{BB962C8B-B14F-4D97-AF65-F5344CB8AC3E}">
        <p14:creationId xmlns:p14="http://schemas.microsoft.com/office/powerpoint/2010/main" val="138236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dirty="0" smtClean="0"/>
              <a:t>Census Results:  </a:t>
            </a:r>
            <a:r>
              <a:rPr lang="en-US" dirty="0" err="1" smtClean="0"/>
              <a:t>Num</a:t>
            </a:r>
            <a:r>
              <a:rPr lang="en-US" dirty="0" smtClean="0"/>
              <a:t> 1 vs. 26</a:t>
            </a:r>
            <a:endParaRPr lang="en-US" dirty="0"/>
          </a:p>
        </p:txBody>
      </p:sp>
      <p:graphicFrame>
        <p:nvGraphicFramePr>
          <p:cNvPr id="4" name="Content Placeholder 3"/>
          <p:cNvGraphicFramePr>
            <a:graphicFrameLocks noGrp="1"/>
          </p:cNvGraphicFramePr>
          <p:nvPr>
            <p:ph idx="1"/>
            <p:extLst/>
          </p:nvPr>
        </p:nvGraphicFramePr>
        <p:xfrm>
          <a:off x="182671" y="1383191"/>
          <a:ext cx="3428999" cy="5186680"/>
        </p:xfrm>
        <a:graphic>
          <a:graphicData uri="http://schemas.openxmlformats.org/drawingml/2006/table">
            <a:tbl>
              <a:tblPr firstRow="1" bandRow="1">
                <a:tableStyleId>{5C22544A-7EE6-4342-B048-85BDC9FD1C3A}</a:tableStyleId>
              </a:tblPr>
              <a:tblGrid>
                <a:gridCol w="1125940"/>
                <a:gridCol w="1125940"/>
                <a:gridCol w="1177119"/>
              </a:tblGrid>
              <a:tr h="294640">
                <a:tc>
                  <a:txBody>
                    <a:bodyPr/>
                    <a:lstStyle/>
                    <a:p>
                      <a:r>
                        <a:rPr lang="en-US" dirty="0" smtClean="0"/>
                        <a:t>Tribe</a:t>
                      </a:r>
                      <a:endParaRPr lang="en-US" dirty="0"/>
                    </a:p>
                  </a:txBody>
                  <a:tcPr/>
                </a:tc>
                <a:tc>
                  <a:txBody>
                    <a:bodyPr/>
                    <a:lstStyle/>
                    <a:p>
                      <a:r>
                        <a:rPr lang="en-US" dirty="0" smtClean="0"/>
                        <a:t>Num. 1</a:t>
                      </a:r>
                      <a:endParaRPr lang="en-US" dirty="0"/>
                    </a:p>
                  </a:txBody>
                  <a:tcPr/>
                </a:tc>
                <a:tc>
                  <a:txBody>
                    <a:bodyPr/>
                    <a:lstStyle/>
                    <a:p>
                      <a:r>
                        <a:rPr lang="en-US" dirty="0" smtClean="0"/>
                        <a:t>Num. 26</a:t>
                      </a:r>
                      <a:endParaRPr lang="en-US" dirty="0"/>
                    </a:p>
                  </a:txBody>
                  <a:tcPr/>
                </a:tc>
              </a:tr>
              <a:tr h="370840">
                <a:tc>
                  <a:txBody>
                    <a:bodyPr/>
                    <a:lstStyle/>
                    <a:p>
                      <a:r>
                        <a:rPr lang="en-US" dirty="0" smtClean="0"/>
                        <a:t>Reuben</a:t>
                      </a:r>
                      <a:endParaRPr lang="en-US" dirty="0"/>
                    </a:p>
                  </a:txBody>
                  <a:tcPr/>
                </a:tc>
                <a:tc>
                  <a:txBody>
                    <a:bodyPr/>
                    <a:lstStyle/>
                    <a:p>
                      <a:r>
                        <a:rPr lang="en-US" dirty="0" smtClean="0"/>
                        <a:t>46,500</a:t>
                      </a:r>
                      <a:endParaRPr lang="en-US" dirty="0"/>
                    </a:p>
                  </a:txBody>
                  <a:tcPr/>
                </a:tc>
                <a:tc>
                  <a:txBody>
                    <a:bodyPr/>
                    <a:lstStyle/>
                    <a:p>
                      <a:r>
                        <a:rPr lang="en-US" dirty="0" smtClean="0"/>
                        <a:t>43,730</a:t>
                      </a:r>
                      <a:endParaRPr lang="en-US" dirty="0"/>
                    </a:p>
                  </a:txBody>
                  <a:tcPr/>
                </a:tc>
              </a:tr>
              <a:tr h="370840">
                <a:tc>
                  <a:txBody>
                    <a:bodyPr/>
                    <a:lstStyle/>
                    <a:p>
                      <a:r>
                        <a:rPr lang="en-US" dirty="0" smtClean="0"/>
                        <a:t>Simeon</a:t>
                      </a:r>
                      <a:endParaRPr lang="en-US" dirty="0"/>
                    </a:p>
                  </a:txBody>
                  <a:tcPr/>
                </a:tc>
                <a:tc>
                  <a:txBody>
                    <a:bodyPr/>
                    <a:lstStyle/>
                    <a:p>
                      <a:r>
                        <a:rPr lang="en-US" dirty="0" smtClean="0"/>
                        <a:t>59,300</a:t>
                      </a:r>
                      <a:endParaRPr lang="en-US" dirty="0"/>
                    </a:p>
                  </a:txBody>
                  <a:tcPr/>
                </a:tc>
                <a:tc>
                  <a:txBody>
                    <a:bodyPr/>
                    <a:lstStyle/>
                    <a:p>
                      <a:r>
                        <a:rPr lang="en-US" dirty="0" smtClean="0"/>
                        <a:t>22,200</a:t>
                      </a:r>
                      <a:endParaRPr lang="en-US" dirty="0"/>
                    </a:p>
                  </a:txBody>
                  <a:tcPr/>
                </a:tc>
              </a:tr>
              <a:tr h="370840">
                <a:tc>
                  <a:txBody>
                    <a:bodyPr/>
                    <a:lstStyle/>
                    <a:p>
                      <a:r>
                        <a:rPr lang="en-US" dirty="0" smtClean="0"/>
                        <a:t>Gad</a:t>
                      </a:r>
                      <a:endParaRPr lang="en-US" dirty="0"/>
                    </a:p>
                  </a:txBody>
                  <a:tcPr/>
                </a:tc>
                <a:tc>
                  <a:txBody>
                    <a:bodyPr/>
                    <a:lstStyle/>
                    <a:p>
                      <a:r>
                        <a:rPr lang="en-US" dirty="0" smtClean="0"/>
                        <a:t>45,650</a:t>
                      </a:r>
                      <a:endParaRPr lang="en-US" dirty="0"/>
                    </a:p>
                  </a:txBody>
                  <a:tcPr/>
                </a:tc>
                <a:tc>
                  <a:txBody>
                    <a:bodyPr/>
                    <a:lstStyle/>
                    <a:p>
                      <a:r>
                        <a:rPr lang="en-US" dirty="0" smtClean="0"/>
                        <a:t>40,500</a:t>
                      </a:r>
                      <a:endParaRPr lang="en-US" dirty="0"/>
                    </a:p>
                  </a:txBody>
                  <a:tcPr/>
                </a:tc>
              </a:tr>
              <a:tr h="370840">
                <a:tc>
                  <a:txBody>
                    <a:bodyPr/>
                    <a:lstStyle/>
                    <a:p>
                      <a:r>
                        <a:rPr lang="en-US" dirty="0" smtClean="0"/>
                        <a:t>Judah</a:t>
                      </a:r>
                      <a:endParaRPr lang="en-US" dirty="0"/>
                    </a:p>
                  </a:txBody>
                  <a:tcPr/>
                </a:tc>
                <a:tc>
                  <a:txBody>
                    <a:bodyPr/>
                    <a:lstStyle/>
                    <a:p>
                      <a:r>
                        <a:rPr lang="en-US" dirty="0" smtClean="0"/>
                        <a:t>74,600</a:t>
                      </a:r>
                      <a:endParaRPr lang="en-US" dirty="0"/>
                    </a:p>
                  </a:txBody>
                  <a:tcPr/>
                </a:tc>
                <a:tc>
                  <a:txBody>
                    <a:bodyPr/>
                    <a:lstStyle/>
                    <a:p>
                      <a:r>
                        <a:rPr lang="en-US" dirty="0" smtClean="0"/>
                        <a:t>76,500</a:t>
                      </a:r>
                      <a:endParaRPr lang="en-US" dirty="0"/>
                    </a:p>
                  </a:txBody>
                  <a:tcPr/>
                </a:tc>
              </a:tr>
              <a:tr h="370840">
                <a:tc>
                  <a:txBody>
                    <a:bodyPr/>
                    <a:lstStyle/>
                    <a:p>
                      <a:r>
                        <a:rPr lang="en-US" dirty="0" smtClean="0"/>
                        <a:t>Issachar</a:t>
                      </a:r>
                      <a:endParaRPr lang="en-US" dirty="0"/>
                    </a:p>
                  </a:txBody>
                  <a:tcPr/>
                </a:tc>
                <a:tc>
                  <a:txBody>
                    <a:bodyPr/>
                    <a:lstStyle/>
                    <a:p>
                      <a:r>
                        <a:rPr lang="en-US" dirty="0" smtClean="0"/>
                        <a:t>54,400</a:t>
                      </a:r>
                      <a:endParaRPr lang="en-US" dirty="0"/>
                    </a:p>
                  </a:txBody>
                  <a:tcPr/>
                </a:tc>
                <a:tc>
                  <a:txBody>
                    <a:bodyPr/>
                    <a:lstStyle/>
                    <a:p>
                      <a:r>
                        <a:rPr lang="en-US" dirty="0" smtClean="0"/>
                        <a:t>64,300</a:t>
                      </a:r>
                      <a:endParaRPr lang="en-US" dirty="0"/>
                    </a:p>
                  </a:txBody>
                  <a:tcPr/>
                </a:tc>
              </a:tr>
              <a:tr h="370840">
                <a:tc>
                  <a:txBody>
                    <a:bodyPr/>
                    <a:lstStyle/>
                    <a:p>
                      <a:r>
                        <a:rPr lang="en-US" dirty="0" err="1" smtClean="0"/>
                        <a:t>Zebulun</a:t>
                      </a:r>
                      <a:endParaRPr lang="en-US" dirty="0"/>
                    </a:p>
                  </a:txBody>
                  <a:tcPr/>
                </a:tc>
                <a:tc>
                  <a:txBody>
                    <a:bodyPr/>
                    <a:lstStyle/>
                    <a:p>
                      <a:r>
                        <a:rPr lang="en-US" dirty="0" smtClean="0"/>
                        <a:t>57,400</a:t>
                      </a:r>
                      <a:endParaRPr lang="en-US" dirty="0"/>
                    </a:p>
                  </a:txBody>
                  <a:tcPr/>
                </a:tc>
                <a:tc>
                  <a:txBody>
                    <a:bodyPr/>
                    <a:lstStyle/>
                    <a:p>
                      <a:r>
                        <a:rPr lang="en-US" dirty="0" smtClean="0"/>
                        <a:t>60,500</a:t>
                      </a:r>
                      <a:endParaRPr lang="en-US" dirty="0"/>
                    </a:p>
                  </a:txBody>
                  <a:tcPr/>
                </a:tc>
              </a:tr>
              <a:tr h="370840">
                <a:tc>
                  <a:txBody>
                    <a:bodyPr/>
                    <a:lstStyle/>
                    <a:p>
                      <a:r>
                        <a:rPr lang="en-US" dirty="0" smtClean="0"/>
                        <a:t>Ephraim</a:t>
                      </a:r>
                      <a:endParaRPr lang="en-US" dirty="0"/>
                    </a:p>
                  </a:txBody>
                  <a:tcPr/>
                </a:tc>
                <a:tc>
                  <a:txBody>
                    <a:bodyPr/>
                    <a:lstStyle/>
                    <a:p>
                      <a:r>
                        <a:rPr lang="en-US" dirty="0" smtClean="0"/>
                        <a:t>40,500</a:t>
                      </a:r>
                      <a:endParaRPr lang="en-US" dirty="0"/>
                    </a:p>
                  </a:txBody>
                  <a:tcPr/>
                </a:tc>
                <a:tc>
                  <a:txBody>
                    <a:bodyPr/>
                    <a:lstStyle/>
                    <a:p>
                      <a:r>
                        <a:rPr lang="en-US" dirty="0" smtClean="0"/>
                        <a:t>32,500</a:t>
                      </a:r>
                      <a:endParaRPr lang="en-US" dirty="0"/>
                    </a:p>
                  </a:txBody>
                  <a:tcPr/>
                </a:tc>
              </a:tr>
              <a:tr h="370840">
                <a:tc>
                  <a:txBody>
                    <a:bodyPr/>
                    <a:lstStyle/>
                    <a:p>
                      <a:r>
                        <a:rPr lang="en-US" sz="1600" dirty="0" smtClean="0"/>
                        <a:t>Manasseh</a:t>
                      </a:r>
                      <a:endParaRPr lang="en-US" sz="1600" dirty="0"/>
                    </a:p>
                  </a:txBody>
                  <a:tcPr/>
                </a:tc>
                <a:tc>
                  <a:txBody>
                    <a:bodyPr/>
                    <a:lstStyle/>
                    <a:p>
                      <a:r>
                        <a:rPr lang="en-US" dirty="0" smtClean="0"/>
                        <a:t>32,200</a:t>
                      </a:r>
                      <a:endParaRPr lang="en-US" dirty="0"/>
                    </a:p>
                  </a:txBody>
                  <a:tcPr/>
                </a:tc>
                <a:tc>
                  <a:txBody>
                    <a:bodyPr/>
                    <a:lstStyle/>
                    <a:p>
                      <a:r>
                        <a:rPr lang="en-US" dirty="0" smtClean="0"/>
                        <a:t>52,700</a:t>
                      </a:r>
                      <a:endParaRPr lang="en-US" dirty="0"/>
                    </a:p>
                  </a:txBody>
                  <a:tcPr/>
                </a:tc>
              </a:tr>
              <a:tr h="370840">
                <a:tc>
                  <a:txBody>
                    <a:bodyPr/>
                    <a:lstStyle/>
                    <a:p>
                      <a:r>
                        <a:rPr lang="en-US" dirty="0" smtClean="0"/>
                        <a:t>Benjamin</a:t>
                      </a:r>
                      <a:endParaRPr lang="en-US" dirty="0"/>
                    </a:p>
                  </a:txBody>
                  <a:tcPr/>
                </a:tc>
                <a:tc>
                  <a:txBody>
                    <a:bodyPr/>
                    <a:lstStyle/>
                    <a:p>
                      <a:r>
                        <a:rPr lang="en-US" dirty="0" smtClean="0"/>
                        <a:t>35,400</a:t>
                      </a:r>
                      <a:endParaRPr lang="en-US" dirty="0"/>
                    </a:p>
                  </a:txBody>
                  <a:tcPr/>
                </a:tc>
                <a:tc>
                  <a:txBody>
                    <a:bodyPr/>
                    <a:lstStyle/>
                    <a:p>
                      <a:r>
                        <a:rPr lang="en-US" dirty="0" smtClean="0"/>
                        <a:t>45,600</a:t>
                      </a:r>
                      <a:endParaRPr lang="en-US" dirty="0"/>
                    </a:p>
                  </a:txBody>
                  <a:tcPr/>
                </a:tc>
              </a:tr>
              <a:tr h="370840">
                <a:tc>
                  <a:txBody>
                    <a:bodyPr/>
                    <a:lstStyle/>
                    <a:p>
                      <a:r>
                        <a:rPr lang="en-US" dirty="0" smtClean="0"/>
                        <a:t>Dan</a:t>
                      </a:r>
                      <a:endParaRPr lang="en-US" dirty="0"/>
                    </a:p>
                  </a:txBody>
                  <a:tcPr/>
                </a:tc>
                <a:tc>
                  <a:txBody>
                    <a:bodyPr/>
                    <a:lstStyle/>
                    <a:p>
                      <a:r>
                        <a:rPr lang="en-US" dirty="0" smtClean="0"/>
                        <a:t>62,700</a:t>
                      </a:r>
                      <a:endParaRPr lang="en-US" dirty="0"/>
                    </a:p>
                  </a:txBody>
                  <a:tcPr/>
                </a:tc>
                <a:tc>
                  <a:txBody>
                    <a:bodyPr/>
                    <a:lstStyle/>
                    <a:p>
                      <a:r>
                        <a:rPr lang="en-US" dirty="0" smtClean="0"/>
                        <a:t>64,400</a:t>
                      </a:r>
                      <a:endParaRPr lang="en-US" dirty="0"/>
                    </a:p>
                  </a:txBody>
                  <a:tcPr/>
                </a:tc>
              </a:tr>
              <a:tr h="370840">
                <a:tc>
                  <a:txBody>
                    <a:bodyPr/>
                    <a:lstStyle/>
                    <a:p>
                      <a:r>
                        <a:rPr lang="en-US" dirty="0" smtClean="0"/>
                        <a:t>Asher</a:t>
                      </a:r>
                      <a:endParaRPr lang="en-US" dirty="0"/>
                    </a:p>
                  </a:txBody>
                  <a:tcPr/>
                </a:tc>
                <a:tc>
                  <a:txBody>
                    <a:bodyPr/>
                    <a:lstStyle/>
                    <a:p>
                      <a:r>
                        <a:rPr lang="en-US" dirty="0" smtClean="0"/>
                        <a:t>41,500</a:t>
                      </a:r>
                      <a:endParaRPr lang="en-US" dirty="0"/>
                    </a:p>
                  </a:txBody>
                  <a:tcPr/>
                </a:tc>
                <a:tc>
                  <a:txBody>
                    <a:bodyPr/>
                    <a:lstStyle/>
                    <a:p>
                      <a:r>
                        <a:rPr lang="en-US" dirty="0" smtClean="0"/>
                        <a:t>53,400</a:t>
                      </a:r>
                      <a:endParaRPr lang="en-US" dirty="0"/>
                    </a:p>
                  </a:txBody>
                  <a:tcPr/>
                </a:tc>
              </a:tr>
              <a:tr h="370840">
                <a:tc>
                  <a:txBody>
                    <a:bodyPr/>
                    <a:lstStyle/>
                    <a:p>
                      <a:r>
                        <a:rPr lang="en-US" dirty="0" smtClean="0"/>
                        <a:t>Naphtali</a:t>
                      </a:r>
                      <a:endParaRPr lang="en-US" dirty="0"/>
                    </a:p>
                  </a:txBody>
                  <a:tcPr/>
                </a:tc>
                <a:tc>
                  <a:txBody>
                    <a:bodyPr/>
                    <a:lstStyle/>
                    <a:p>
                      <a:r>
                        <a:rPr lang="en-US" dirty="0" smtClean="0"/>
                        <a:t>53,400</a:t>
                      </a:r>
                      <a:endParaRPr lang="en-US" dirty="0"/>
                    </a:p>
                  </a:txBody>
                  <a:tcPr/>
                </a:tc>
                <a:tc>
                  <a:txBody>
                    <a:bodyPr/>
                    <a:lstStyle/>
                    <a:p>
                      <a:r>
                        <a:rPr lang="en-US" dirty="0" smtClean="0"/>
                        <a:t>45,400</a:t>
                      </a:r>
                      <a:endParaRPr lang="en-US" dirty="0"/>
                    </a:p>
                  </a:txBody>
                  <a:tcPr/>
                </a:tc>
              </a:tr>
              <a:tr h="370840">
                <a:tc>
                  <a:txBody>
                    <a:bodyPr/>
                    <a:lstStyle/>
                    <a:p>
                      <a:r>
                        <a:rPr lang="en-US" b="1" dirty="0" smtClean="0"/>
                        <a:t>Total</a:t>
                      </a:r>
                      <a:endParaRPr lang="en-US" b="1" dirty="0"/>
                    </a:p>
                  </a:txBody>
                  <a:tcPr/>
                </a:tc>
                <a:tc>
                  <a:txBody>
                    <a:bodyPr/>
                    <a:lstStyle/>
                    <a:p>
                      <a:r>
                        <a:rPr lang="en-US" b="1" dirty="0" smtClean="0"/>
                        <a:t>603,550</a:t>
                      </a:r>
                      <a:endParaRPr lang="en-US" b="1" dirty="0"/>
                    </a:p>
                  </a:txBody>
                  <a:tcPr/>
                </a:tc>
                <a:tc>
                  <a:txBody>
                    <a:bodyPr/>
                    <a:lstStyle/>
                    <a:p>
                      <a:r>
                        <a:rPr lang="en-US" b="1" dirty="0" smtClean="0"/>
                        <a:t>601,730</a:t>
                      </a:r>
                      <a:endParaRPr lang="en-US" b="1" dirty="0"/>
                    </a:p>
                  </a:txBody>
                  <a:tcPr/>
                </a:tc>
              </a:tr>
            </a:tbl>
          </a:graphicData>
        </a:graphic>
      </p:graphicFrame>
      <p:sp>
        <p:nvSpPr>
          <p:cNvPr id="5" name="TextBox 4"/>
          <p:cNvSpPr txBox="1"/>
          <p:nvPr/>
        </p:nvSpPr>
        <p:spPr>
          <a:xfrm>
            <a:off x="3810000" y="1219200"/>
            <a:ext cx="5181600" cy="5324535"/>
          </a:xfrm>
          <a:prstGeom prst="rect">
            <a:avLst/>
          </a:prstGeom>
          <a:noFill/>
        </p:spPr>
        <p:txBody>
          <a:bodyPr wrap="square" rtlCol="0">
            <a:spAutoFit/>
          </a:bodyPr>
          <a:lstStyle/>
          <a:p>
            <a:r>
              <a:rPr lang="en-US" sz="2000" dirty="0" smtClean="0"/>
              <a:t>Totals of adult men imply that total population of 12 tribes of ~2 million!</a:t>
            </a:r>
          </a:p>
          <a:p>
            <a:endParaRPr lang="en-US" sz="2000" dirty="0"/>
          </a:p>
          <a:p>
            <a:r>
              <a:rPr lang="en-US" sz="2000" dirty="0" smtClean="0"/>
              <a:t>600,000 fighting men would be a huge army in the 21</a:t>
            </a:r>
            <a:r>
              <a:rPr lang="en-US" sz="2000" baseline="30000" dirty="0" smtClean="0"/>
              <a:t>st</a:t>
            </a:r>
            <a:r>
              <a:rPr lang="en-US" sz="2000" dirty="0" smtClean="0"/>
              <a:t> century.  Washington had 11,000 troops  vs. Cornwallis in decisive battle of Revolutionary War.</a:t>
            </a:r>
          </a:p>
          <a:p>
            <a:endParaRPr lang="en-US" sz="2000" dirty="0"/>
          </a:p>
          <a:p>
            <a:r>
              <a:rPr lang="en-US" sz="2000" dirty="0" smtClean="0"/>
              <a:t>Early church father Jerome held these totals as a mystery.  John Calvin saw them as evidence of God’s ability to increase Israel’s population from one family to 2 million in about 250 years.</a:t>
            </a:r>
          </a:p>
          <a:p>
            <a:endParaRPr lang="en-US" sz="2000" dirty="0"/>
          </a:p>
          <a:p>
            <a:r>
              <a:rPr lang="en-US" sz="2000" dirty="0" smtClean="0"/>
              <a:t>Others have postulated that the totals were misinterpreted, but they are self-consistent in the book (may have been misinterpreted by later scribes though).</a:t>
            </a:r>
            <a:endParaRPr lang="en-US" sz="2000" dirty="0"/>
          </a:p>
        </p:txBody>
      </p:sp>
    </p:spTree>
    <p:extLst>
      <p:ext uri="{BB962C8B-B14F-4D97-AF65-F5344CB8AC3E}">
        <p14:creationId xmlns:p14="http://schemas.microsoft.com/office/powerpoint/2010/main" val="22133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punishment for disobedience is made clear…</a:t>
            </a:r>
            <a:endParaRPr lang="en-US" dirty="0"/>
          </a:p>
        </p:txBody>
      </p:sp>
      <p:sp>
        <p:nvSpPr>
          <p:cNvPr id="3" name="Content Placeholder 2"/>
          <p:cNvSpPr>
            <a:spLocks noGrp="1"/>
          </p:cNvSpPr>
          <p:nvPr>
            <p:ph idx="1"/>
          </p:nvPr>
        </p:nvSpPr>
        <p:spPr/>
        <p:txBody>
          <a:bodyPr/>
          <a:lstStyle/>
          <a:p>
            <a:r>
              <a:rPr lang="en-US" dirty="0" smtClean="0"/>
              <a:t>26:63-5 reiterates the punishment for the sins of the old generation—death without seeing the promised land.</a:t>
            </a:r>
          </a:p>
          <a:p>
            <a:r>
              <a:rPr lang="en-US" dirty="0" smtClean="0"/>
              <a:t>Caleb and Joshua are exceptions as they were the two faithful spies (13-14) who did not fear the Canaanites.</a:t>
            </a:r>
          </a:p>
          <a:p>
            <a:r>
              <a:rPr lang="en-US" dirty="0" smtClean="0"/>
              <a:t>Moses survives to provide a transition to the new generation.  His death will come in Deuteronomy 34.</a:t>
            </a:r>
            <a:endParaRPr lang="en-US" dirty="0"/>
          </a:p>
        </p:txBody>
      </p:sp>
    </p:spTree>
    <p:extLst>
      <p:ext uri="{BB962C8B-B14F-4D97-AF65-F5344CB8AC3E}">
        <p14:creationId xmlns:p14="http://schemas.microsoft.com/office/powerpoint/2010/main" val="341203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 27 – A legal dispute brought by daughters of </a:t>
            </a:r>
            <a:r>
              <a:rPr lang="en-US" dirty="0" err="1" smtClean="0"/>
              <a:t>Zelophehad</a:t>
            </a:r>
            <a:endParaRPr lang="en-US" dirty="0"/>
          </a:p>
        </p:txBody>
      </p:sp>
      <p:sp>
        <p:nvSpPr>
          <p:cNvPr id="3" name="Content Placeholder 2"/>
          <p:cNvSpPr>
            <a:spLocks noGrp="1"/>
          </p:cNvSpPr>
          <p:nvPr>
            <p:ph idx="1"/>
          </p:nvPr>
        </p:nvSpPr>
        <p:spPr/>
        <p:txBody>
          <a:bodyPr/>
          <a:lstStyle/>
          <a:p>
            <a:r>
              <a:rPr lang="en-US" dirty="0" smtClean="0"/>
              <a:t>A theme in numbers is the equality and inclusion of all the tribes.  In 26:33-34, the genealogy of Manasseh extends the narrative to seven generations to show that </a:t>
            </a:r>
            <a:r>
              <a:rPr lang="en-US" dirty="0" err="1" smtClean="0"/>
              <a:t>Zelophehad</a:t>
            </a:r>
            <a:r>
              <a:rPr lang="en-US" dirty="0" smtClean="0"/>
              <a:t> had five daughters and no sons.</a:t>
            </a:r>
          </a:p>
          <a:p>
            <a:r>
              <a:rPr lang="en-US" dirty="0" smtClean="0"/>
              <a:t>Patrilineal system did not provide a way to pass inheritance to daughters.</a:t>
            </a:r>
          </a:p>
          <a:p>
            <a:r>
              <a:rPr lang="en-US" dirty="0" smtClean="0"/>
              <a:t>On the other hand we have the high priority of keeping land with the original clans and tribes.</a:t>
            </a:r>
          </a:p>
          <a:p>
            <a:r>
              <a:rPr lang="en-US" dirty="0" smtClean="0"/>
              <a:t>Moses turns to God for guidance.</a:t>
            </a:r>
          </a:p>
          <a:p>
            <a:endParaRPr lang="en-US" dirty="0"/>
          </a:p>
        </p:txBody>
      </p:sp>
    </p:spTree>
    <p:extLst>
      <p:ext uri="{BB962C8B-B14F-4D97-AF65-F5344CB8AC3E}">
        <p14:creationId xmlns:p14="http://schemas.microsoft.com/office/powerpoint/2010/main" val="3477057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TotalTime>
  <Words>3291</Words>
  <Application>Microsoft Office PowerPoint</Application>
  <PresentationFormat>On-screen Show (4:3)</PresentationFormat>
  <Paragraphs>266</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Part Two: The Rise of a New Generation on the Edge of the Promised Land Numbers 26-36   Introduction and Overview    </vt:lpstr>
      <vt:lpstr>In the first half…</vt:lpstr>
      <vt:lpstr>Now, in the second half…</vt:lpstr>
      <vt:lpstr>Parallelism in Numbers</vt:lpstr>
      <vt:lpstr>Numbers 26-36 has important messages for the coming generations</vt:lpstr>
      <vt:lpstr>Ch. 26 – The second census</vt:lpstr>
      <vt:lpstr>Census Results:  Num 1 vs. 26</vt:lpstr>
      <vt:lpstr>The punishment for disobedience is made clear…</vt:lpstr>
      <vt:lpstr>Num. 27 – A legal dispute brought by daughters of Zelophehad</vt:lpstr>
      <vt:lpstr>Significance of the dispute by daughters of Zelophehad</vt:lpstr>
      <vt:lpstr>The Camp is approaching Jericho</vt:lpstr>
      <vt:lpstr>A succession from Moses to Joshua:  The new generation of leadership</vt:lpstr>
      <vt:lpstr>Numbers 28-30   Appointed Offerings and Voluntary Vows: Preserving Order and Holiness in the Promised Land for a New Generation    </vt:lpstr>
      <vt:lpstr>God replaces structure in space with a structure in time</vt:lpstr>
      <vt:lpstr>Creation story (Gen 1) vs. Offering times (Num. 28-29)</vt:lpstr>
      <vt:lpstr>Festivals for the first and seventh months of the year divide the year in halves</vt:lpstr>
      <vt:lpstr>Meaning of offerings and festivals</vt:lpstr>
      <vt:lpstr>Numbers 30:  Laws Concerning Vows</vt:lpstr>
      <vt:lpstr>The meaning of Num. 30</vt:lpstr>
      <vt:lpstr>Numbers 31   War against the Midianites:  Judgment for Past Sin, Foretaste of a Future Conquest    </vt:lpstr>
      <vt:lpstr>31:  Holy war to punish Midianites</vt:lpstr>
      <vt:lpstr>Moses gets angry at the leaders who returned with the guilty Midianite women. </vt:lpstr>
      <vt:lpstr>Comments on Holy War</vt:lpstr>
      <vt:lpstr>32:  A crisis is averted by compromise with Reuben and Gad</vt:lpstr>
      <vt:lpstr>Where the tribes are headed</vt:lpstr>
      <vt:lpstr>Observations from Chapter 32</vt:lpstr>
      <vt:lpstr>Area of Numbers 26-36 Today</vt:lpstr>
      <vt:lpstr>Ch. 33:  The Travel Itinerary of the Old Generation</vt:lpstr>
      <vt:lpstr>Meanings in Numbers 33</vt:lpstr>
      <vt:lpstr>Israel never achieved the removal of all Canaanites from the promised land.</vt:lpstr>
      <vt:lpstr>Assignment of the Land:  Num. 34:13-29</vt:lpstr>
      <vt:lpstr>PowerPoint Presentation</vt:lpstr>
      <vt:lpstr>PowerPoint Presentation</vt:lpstr>
      <vt:lpstr>PowerPoint Presentation</vt:lpstr>
      <vt:lpstr>PowerPoint Presentation</vt:lpstr>
      <vt:lpstr>PowerPoint Presentation</vt:lpstr>
      <vt:lpstr>Towns for the Levites:  Num 35</vt:lpstr>
      <vt:lpstr>The Levites are special.</vt:lpstr>
      <vt:lpstr>PowerPoint Presentation</vt:lpstr>
      <vt:lpstr>35:  Drawing a line between murder and involuntary manslaughter</vt:lpstr>
      <vt:lpstr>Why discuss killings in Num. 35?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Two: The Rise of a New Generation on the Edge of the Promised Land Numbers 26-36   Introduction and Overview</dc:title>
  <dc:creator>Tim Nolen</dc:creator>
  <cp:lastModifiedBy>Tim Nolen</cp:lastModifiedBy>
  <cp:revision>52</cp:revision>
  <dcterms:created xsi:type="dcterms:W3CDTF">2015-01-17T22:02:29Z</dcterms:created>
  <dcterms:modified xsi:type="dcterms:W3CDTF">2015-02-22T00:58:15Z</dcterms:modified>
</cp:coreProperties>
</file>