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2" r:id="rId57"/>
    <p:sldId id="311" r:id="rId58"/>
    <p:sldId id="313" r:id="rId59"/>
    <p:sldId id="314" r:id="rId60"/>
    <p:sldId id="315" r:id="rId61"/>
    <p:sldId id="316" r:id="rId62"/>
    <p:sldId id="319" r:id="rId63"/>
    <p:sldId id="317" r:id="rId64"/>
    <p:sldId id="318"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5" r:id="rId100"/>
    <p:sldId id="354"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6" autoAdjust="0"/>
    <p:restoredTop sz="94697" autoAdjust="0"/>
  </p:normalViewPr>
  <p:slideViewPr>
    <p:cSldViewPr>
      <p:cViewPr varScale="1">
        <p:scale>
          <a:sx n="90" d="100"/>
          <a:sy n="90" d="100"/>
        </p:scale>
        <p:origin x="1340" y="64"/>
      </p:cViewPr>
      <p:guideLst>
        <p:guide orient="horz" pos="2160"/>
        <p:guide pos="2880"/>
      </p:guideLst>
    </p:cSldViewPr>
  </p:slideViewPr>
  <p:outlineViewPr>
    <p:cViewPr>
      <p:scale>
        <a:sx n="33" d="100"/>
        <a:sy n="33" d="100"/>
      </p:scale>
      <p:origin x="0" y="-29772"/>
    </p:cViewPr>
  </p:outlineViewPr>
  <p:notesTextViewPr>
    <p:cViewPr>
      <p:scale>
        <a:sx n="1" d="1"/>
        <a:sy n="1" d="1"/>
      </p:scale>
      <p:origin x="0" y="0"/>
    </p:cViewPr>
  </p:notesTextViewPr>
  <p:sorterViewPr>
    <p:cViewPr>
      <p:scale>
        <a:sx n="100" d="100"/>
        <a:sy n="100" d="100"/>
      </p:scale>
      <p:origin x="0" y="-105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B2D985-9C5B-44C2-BC1A-DC19A3F1DDCC}"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128535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2D985-9C5B-44C2-BC1A-DC19A3F1DDCC}"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26588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2D985-9C5B-44C2-BC1A-DC19A3F1DDCC}"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349622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2D985-9C5B-44C2-BC1A-DC19A3F1DDCC}"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147132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2D985-9C5B-44C2-BC1A-DC19A3F1DDCC}" type="datetimeFigureOut">
              <a:rPr lang="en-US" smtClean="0"/>
              <a:t>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199471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B2D985-9C5B-44C2-BC1A-DC19A3F1DDCC}"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167814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B2D985-9C5B-44C2-BC1A-DC19A3F1DDCC}" type="datetimeFigureOut">
              <a:rPr lang="en-US" smtClean="0"/>
              <a:t>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27174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2D985-9C5B-44C2-BC1A-DC19A3F1DDCC}" type="datetimeFigureOut">
              <a:rPr lang="en-US" smtClean="0"/>
              <a:t>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130227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2D985-9C5B-44C2-BC1A-DC19A3F1DDCC}" type="datetimeFigureOut">
              <a:rPr lang="en-US" smtClean="0"/>
              <a:t>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28425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2D985-9C5B-44C2-BC1A-DC19A3F1DDCC}"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356645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2D985-9C5B-44C2-BC1A-DC19A3F1DDCC}" type="datetimeFigureOut">
              <a:rPr lang="en-US" smtClean="0"/>
              <a:t>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C74D7-9CF6-40CD-B164-527A9941318E}" type="slidenum">
              <a:rPr lang="en-US" smtClean="0"/>
              <a:t>‹#›</a:t>
            </a:fld>
            <a:endParaRPr lang="en-US"/>
          </a:p>
        </p:txBody>
      </p:sp>
    </p:spTree>
    <p:extLst>
      <p:ext uri="{BB962C8B-B14F-4D97-AF65-F5344CB8AC3E}">
        <p14:creationId xmlns:p14="http://schemas.microsoft.com/office/powerpoint/2010/main" val="48485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2D985-9C5B-44C2-BC1A-DC19A3F1DDCC}" type="datetimeFigureOut">
              <a:rPr lang="en-US" smtClean="0"/>
              <a:t>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C74D7-9CF6-40CD-B164-527A9941318E}" type="slidenum">
              <a:rPr lang="en-US" smtClean="0"/>
              <a:t>‹#›</a:t>
            </a:fld>
            <a:endParaRPr lang="en-US"/>
          </a:p>
        </p:txBody>
      </p:sp>
    </p:spTree>
    <p:extLst>
      <p:ext uri="{BB962C8B-B14F-4D97-AF65-F5344CB8AC3E}">
        <p14:creationId xmlns:p14="http://schemas.microsoft.com/office/powerpoint/2010/main" val="220769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Book_of_Number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914400"/>
            <a:ext cx="3276600" cy="5029199"/>
          </a:xfrm>
        </p:spPr>
        <p:txBody>
          <a:bodyPr>
            <a:noAutofit/>
          </a:bodyPr>
          <a:lstStyle/>
          <a:p>
            <a:r>
              <a:rPr lang="en-US" sz="3200" smtClean="0"/>
              <a:t>“A Study Combining Historical, Literary and Spiritual Interpretation of the Book of Numbers”</a:t>
            </a:r>
            <a:br>
              <a:rPr lang="en-US" sz="3200" smtClean="0"/>
            </a:br>
            <a:r>
              <a:rPr lang="en-US" sz="3200"/>
              <a:t/>
            </a:r>
            <a:br>
              <a:rPr lang="en-US" sz="3200"/>
            </a:br>
            <a:r>
              <a:rPr lang="en-US" sz="3200" smtClean="0"/>
              <a:t>(Published 1996)</a:t>
            </a:r>
            <a:endParaRPr lang="en-US" sz="3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4391025" cy="6110262"/>
          </a:xfrm>
          <a:prstGeom prst="rect">
            <a:avLst/>
          </a:prstGeom>
        </p:spPr>
      </p:pic>
    </p:spTree>
    <p:extLst>
      <p:ext uri="{BB962C8B-B14F-4D97-AF65-F5344CB8AC3E}">
        <p14:creationId xmlns:p14="http://schemas.microsoft.com/office/powerpoint/2010/main" val="67396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Scholars identify oral traditions that preceded literary traditions</a:t>
            </a:r>
            <a:endParaRPr lang="en-US"/>
          </a:p>
        </p:txBody>
      </p:sp>
      <p:sp>
        <p:nvSpPr>
          <p:cNvPr id="3" name="Content Placeholder 2"/>
          <p:cNvSpPr>
            <a:spLocks noGrp="1"/>
          </p:cNvSpPr>
          <p:nvPr>
            <p:ph idx="1"/>
          </p:nvPr>
        </p:nvSpPr>
        <p:spPr/>
        <p:txBody>
          <a:bodyPr/>
          <a:lstStyle/>
          <a:p>
            <a:r>
              <a:rPr lang="en-US" smtClean="0"/>
              <a:t>Twelve tribe system</a:t>
            </a:r>
          </a:p>
          <a:p>
            <a:r>
              <a:rPr lang="en-US" smtClean="0"/>
              <a:t>Ordering of camp of Israel (Ch. 2)</a:t>
            </a:r>
          </a:p>
          <a:p>
            <a:r>
              <a:rPr lang="en-US" smtClean="0"/>
              <a:t>Levite traditions (3—4)</a:t>
            </a:r>
          </a:p>
          <a:p>
            <a:r>
              <a:rPr lang="en-US" smtClean="0"/>
              <a:t>Wilderness murmuring (11, 12, 13, 14, 16, 17, 21, 25)</a:t>
            </a:r>
          </a:p>
          <a:p>
            <a:r>
              <a:rPr lang="en-US" smtClean="0"/>
              <a:t>Balaam cycle (22—24)</a:t>
            </a:r>
          </a:p>
          <a:p>
            <a:r>
              <a:rPr lang="en-US" smtClean="0"/>
              <a:t>Allocation of land (26, 34)</a:t>
            </a:r>
          </a:p>
        </p:txBody>
      </p:sp>
    </p:spTree>
    <p:extLst>
      <p:ext uri="{BB962C8B-B14F-4D97-AF65-F5344CB8AC3E}">
        <p14:creationId xmlns:p14="http://schemas.microsoft.com/office/powerpoint/2010/main" val="3549110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21-25:  The Wilderness Generation Comes to an End</a:t>
            </a:r>
            <a:endParaRPr lang="en-US" dirty="0"/>
          </a:p>
        </p:txBody>
      </p:sp>
      <p:sp>
        <p:nvSpPr>
          <p:cNvPr id="5" name="Content Placeholder 4"/>
          <p:cNvSpPr>
            <a:spLocks noGrp="1"/>
          </p:cNvSpPr>
          <p:nvPr>
            <p:ph idx="1"/>
          </p:nvPr>
        </p:nvSpPr>
        <p:spPr/>
        <p:txBody>
          <a:bodyPr/>
          <a:lstStyle/>
          <a:p>
            <a:r>
              <a:rPr lang="en-US" dirty="0" smtClean="0"/>
              <a:t>21:1-3 Victory over Arad (</a:t>
            </a:r>
            <a:r>
              <a:rPr lang="en-US" dirty="0" err="1" smtClean="0"/>
              <a:t>Canannite</a:t>
            </a:r>
            <a:r>
              <a:rPr lang="en-US" dirty="0" smtClean="0"/>
              <a:t> King)</a:t>
            </a:r>
          </a:p>
          <a:p>
            <a:r>
              <a:rPr lang="en-US" dirty="0" smtClean="0"/>
              <a:t>21:4-9 Rebellion</a:t>
            </a:r>
          </a:p>
          <a:p>
            <a:r>
              <a:rPr lang="en-US" dirty="0" smtClean="0"/>
              <a:t>21:10-13 Victory over </a:t>
            </a:r>
            <a:r>
              <a:rPr lang="en-US" dirty="0" err="1" smtClean="0"/>
              <a:t>Sihon</a:t>
            </a:r>
            <a:r>
              <a:rPr lang="en-US" dirty="0" smtClean="0"/>
              <a:t> and </a:t>
            </a:r>
            <a:r>
              <a:rPr lang="en-US" dirty="0" err="1" smtClean="0"/>
              <a:t>Og</a:t>
            </a:r>
            <a:endParaRPr lang="en-US" dirty="0" smtClean="0"/>
          </a:p>
          <a:p>
            <a:r>
              <a:rPr lang="en-US" dirty="0" smtClean="0"/>
              <a:t>22:1-24:25  King </a:t>
            </a:r>
            <a:r>
              <a:rPr lang="en-US" dirty="0" err="1" smtClean="0"/>
              <a:t>Balak</a:t>
            </a:r>
            <a:r>
              <a:rPr lang="en-US" dirty="0" smtClean="0"/>
              <a:t> of Moab and the foreign prophet Balaam—”The Balaam Cycle”</a:t>
            </a:r>
          </a:p>
          <a:p>
            <a:r>
              <a:rPr lang="en-US" dirty="0" smtClean="0"/>
              <a:t>25—The final rebellion and death of the old generation</a:t>
            </a:r>
            <a:endParaRPr lang="en-US" dirty="0"/>
          </a:p>
        </p:txBody>
      </p:sp>
    </p:spTree>
    <p:extLst>
      <p:ext uri="{BB962C8B-B14F-4D97-AF65-F5344CB8AC3E}">
        <p14:creationId xmlns:p14="http://schemas.microsoft.com/office/powerpoint/2010/main" val="31964179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t>21:4-22:  The Journey to Moab</a:t>
            </a:r>
            <a:endParaRPr lang="en-US" sz="3600" dirty="0"/>
          </a:p>
        </p:txBody>
      </p:sp>
      <p:sp>
        <p:nvSpPr>
          <p:cNvPr id="3" name="Content Placeholder 2"/>
          <p:cNvSpPr>
            <a:spLocks noGrp="1"/>
          </p:cNvSpPr>
          <p:nvPr>
            <p:ph idx="1"/>
          </p:nvPr>
        </p:nvSpPr>
        <p:spPr>
          <a:xfrm>
            <a:off x="457200" y="1263269"/>
            <a:ext cx="8229600" cy="1371600"/>
          </a:xfrm>
        </p:spPr>
        <p:txBody>
          <a:bodyPr>
            <a:normAutofit/>
          </a:bodyPr>
          <a:lstStyle/>
          <a:p>
            <a:pPr marL="0" indent="0">
              <a:buNone/>
            </a:pPr>
            <a:r>
              <a:rPr lang="en-US" sz="2600" dirty="0" smtClean="0"/>
              <a:t>After victory at </a:t>
            </a:r>
            <a:r>
              <a:rPr lang="en-US" sz="2600" dirty="0" err="1" smtClean="0"/>
              <a:t>Hormah</a:t>
            </a:r>
            <a:r>
              <a:rPr lang="en-US" sz="2600" dirty="0" smtClean="0"/>
              <a:t>, the camp must detour toward the Red Sea to go around Edom in order to reach Moab.  This makes the people impatient and leads to more rebellion.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628545"/>
            <a:ext cx="7239000" cy="4630933"/>
          </a:xfrm>
          <a:prstGeom prst="rect">
            <a:avLst/>
          </a:prstGeom>
        </p:spPr>
      </p:pic>
    </p:spTree>
    <p:extLst>
      <p:ext uri="{BB962C8B-B14F-4D97-AF65-F5344CB8AC3E}">
        <p14:creationId xmlns:p14="http://schemas.microsoft.com/office/powerpoint/2010/main" val="28096414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21:4-9:  Serpent Represents both Life and Death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in the spy story, the rebellion is followed by repentance.  This time, God asks Moses to build a symbol to remind them of God’s power to save.</a:t>
            </a:r>
          </a:p>
          <a:p>
            <a:r>
              <a:rPr lang="en-US" dirty="0" smtClean="0"/>
              <a:t>Just as the snake represents both death and life, so does the cross of Jesus.  John 3:14-17</a:t>
            </a:r>
          </a:p>
          <a:p>
            <a:r>
              <a:rPr lang="en-US" dirty="0" smtClean="0"/>
              <a:t>Tradition holds that this serpent was kept as a sacred object in the Temple until King Hezekiah had it destroyed as part of iconoclastic reform to prevent the people from worshipping it as a graven image (II Kings 18:4)</a:t>
            </a:r>
            <a:endParaRPr lang="en-US" dirty="0"/>
          </a:p>
        </p:txBody>
      </p:sp>
    </p:spTree>
    <p:extLst>
      <p:ext uri="{BB962C8B-B14F-4D97-AF65-F5344CB8AC3E}">
        <p14:creationId xmlns:p14="http://schemas.microsoft.com/office/powerpoint/2010/main" val="769710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21:10-35:  Two more victories on the way to Moab</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Israelites are now moving quickly toward the </a:t>
            </a:r>
            <a:r>
              <a:rPr lang="en-US" dirty="0" err="1" smtClean="0"/>
              <a:t>TransJordan</a:t>
            </a:r>
            <a:r>
              <a:rPr lang="en-US" dirty="0" smtClean="0"/>
              <a:t> from which the new generation will eventually enter the promised land.</a:t>
            </a:r>
          </a:p>
          <a:p>
            <a:r>
              <a:rPr lang="en-US" dirty="0" smtClean="0"/>
              <a:t>21:27-30 is actually an Amorite victory song over Moab from the past.  It is put here to emphasize why the Moab people should fear the Israelites.</a:t>
            </a:r>
          </a:p>
          <a:p>
            <a:r>
              <a:rPr lang="en-US" dirty="0" smtClean="0"/>
              <a:t>This section anticipates the coming conflict with the Moabites, whose King </a:t>
            </a:r>
            <a:r>
              <a:rPr lang="en-US" dirty="0" err="1" smtClean="0"/>
              <a:t>Balak</a:t>
            </a:r>
            <a:r>
              <a:rPr lang="en-US" dirty="0" smtClean="0"/>
              <a:t> fears the Israelites and enlists a prophet named Balaam to curse them, but this will eventually backfire as God wills victory to the nation of Israel.</a:t>
            </a:r>
            <a:endParaRPr lang="en-US" dirty="0"/>
          </a:p>
        </p:txBody>
      </p:sp>
    </p:spTree>
    <p:extLst>
      <p:ext uri="{BB962C8B-B14F-4D97-AF65-F5344CB8AC3E}">
        <p14:creationId xmlns:p14="http://schemas.microsoft.com/office/powerpoint/2010/main" val="10317675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22-24:  </a:t>
            </a:r>
            <a:r>
              <a:rPr lang="en-US" dirty="0" err="1" smtClean="0"/>
              <a:t>Balak</a:t>
            </a:r>
            <a:r>
              <a:rPr lang="en-US" dirty="0" smtClean="0"/>
              <a:t>, Balaam, and the Blessing of Israel</a:t>
            </a:r>
            <a:endParaRPr lang="en-US" dirty="0"/>
          </a:p>
        </p:txBody>
      </p:sp>
      <p:sp>
        <p:nvSpPr>
          <p:cNvPr id="3" name="Content Placeholder 2"/>
          <p:cNvSpPr>
            <a:spLocks noGrp="1"/>
          </p:cNvSpPr>
          <p:nvPr>
            <p:ph idx="1"/>
          </p:nvPr>
        </p:nvSpPr>
        <p:spPr/>
        <p:txBody>
          <a:bodyPr>
            <a:normAutofit fontScale="92500"/>
          </a:bodyPr>
          <a:lstStyle/>
          <a:p>
            <a:r>
              <a:rPr lang="en-US" dirty="0" smtClean="0"/>
              <a:t>Just before the old generation dies, God confirms His commitment to Israel with some of the most lavish words of blessing in the Pentateuch.</a:t>
            </a:r>
          </a:p>
          <a:p>
            <a:r>
              <a:rPr lang="en-US" dirty="0" smtClean="0"/>
              <a:t>Characters in this story:</a:t>
            </a:r>
          </a:p>
          <a:p>
            <a:pPr marL="971550" lvl="1" indent="-514350">
              <a:buFont typeface="+mj-lt"/>
              <a:buAutoNum type="arabicPeriod"/>
            </a:pPr>
            <a:r>
              <a:rPr lang="en-US" dirty="0" smtClean="0"/>
              <a:t>Balaam, a hired prophet of renown.</a:t>
            </a:r>
          </a:p>
          <a:p>
            <a:pPr marL="971550" lvl="1" indent="-514350">
              <a:buFont typeface="+mj-lt"/>
              <a:buAutoNum type="arabicPeriod"/>
            </a:pPr>
            <a:r>
              <a:rPr lang="en-US" dirty="0" err="1" smtClean="0"/>
              <a:t>Balak</a:t>
            </a:r>
            <a:r>
              <a:rPr lang="en-US" dirty="0" smtClean="0"/>
              <a:t>, King of Moab fearful of conquest by Israelites</a:t>
            </a:r>
          </a:p>
          <a:p>
            <a:pPr marL="971550" lvl="1" indent="-514350">
              <a:buFont typeface="+mj-lt"/>
              <a:buAutoNum type="arabicPeriod"/>
            </a:pPr>
            <a:r>
              <a:rPr lang="en-US" dirty="0" smtClean="0"/>
              <a:t>God</a:t>
            </a:r>
          </a:p>
          <a:p>
            <a:pPr marL="971550" lvl="1" indent="-514350">
              <a:buFont typeface="+mj-lt"/>
              <a:buAutoNum type="arabicPeriod"/>
            </a:pPr>
            <a:r>
              <a:rPr lang="en-US" dirty="0" smtClean="0"/>
              <a:t>People of Israel—camped out and waiting</a:t>
            </a:r>
          </a:p>
          <a:p>
            <a:pPr marL="971550" lvl="1" indent="-514350">
              <a:buFont typeface="+mj-lt"/>
              <a:buAutoNum type="arabicPeriod"/>
            </a:pPr>
            <a:r>
              <a:rPr lang="en-US" dirty="0" smtClean="0"/>
              <a:t>The talking donkey who makes a fool of Balaam</a:t>
            </a:r>
            <a:endParaRPr lang="en-US" dirty="0"/>
          </a:p>
        </p:txBody>
      </p:sp>
    </p:spTree>
    <p:extLst>
      <p:ext uri="{BB962C8B-B14F-4D97-AF65-F5344CB8AC3E}">
        <p14:creationId xmlns:p14="http://schemas.microsoft.com/office/powerpoint/2010/main" val="23387768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Balaam?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foreigner known in history for his power to curse or bless.</a:t>
            </a:r>
          </a:p>
          <a:p>
            <a:r>
              <a:rPr lang="en-US" dirty="0" smtClean="0"/>
              <a:t>Conflicting views of Balaam may reflect the various different oral traditions that contributed to Numbers.</a:t>
            </a:r>
          </a:p>
          <a:p>
            <a:r>
              <a:rPr lang="en-US" dirty="0" smtClean="0"/>
              <a:t>Positive views of Balaam:  Nu 22-24 (faithfully conveys God’s blessings), Micah 6:5</a:t>
            </a:r>
          </a:p>
          <a:p>
            <a:r>
              <a:rPr lang="en-US" dirty="0" smtClean="0"/>
              <a:t>Negative views of Balaam:  </a:t>
            </a:r>
            <a:r>
              <a:rPr lang="en-US" dirty="0" err="1" smtClean="0"/>
              <a:t>Deu</a:t>
            </a:r>
            <a:r>
              <a:rPr lang="en-US" dirty="0" smtClean="0"/>
              <a:t>. 23:3-6 uses his association with Moab to prohibit Moabites and Ammonites from ever entering the assembly.  Nu 22:22-35-the donkey episode, and Nu 25, Balaam is killed for counseling </a:t>
            </a:r>
            <a:r>
              <a:rPr lang="en-US" dirty="0" err="1" smtClean="0"/>
              <a:t>Midianite</a:t>
            </a:r>
            <a:r>
              <a:rPr lang="en-US" dirty="0" smtClean="0"/>
              <a:t> women to lead Israel astray.</a:t>
            </a:r>
          </a:p>
          <a:p>
            <a:r>
              <a:rPr lang="en-US" dirty="0" smtClean="0"/>
              <a:t>Different traditions also may be the reason God has so many different names in the Balaam cycle:  God (Elohim), the LORD (Yahweh), Most High (</a:t>
            </a:r>
            <a:r>
              <a:rPr lang="en-US" dirty="0" err="1" smtClean="0"/>
              <a:t>Elyon</a:t>
            </a:r>
            <a:r>
              <a:rPr lang="en-US" dirty="0" smtClean="0"/>
              <a:t>), Almighty (</a:t>
            </a:r>
            <a:r>
              <a:rPr lang="en-US" dirty="0" err="1" smtClean="0"/>
              <a:t>Shaddai</a:t>
            </a:r>
            <a:r>
              <a:rPr lang="en-US" dirty="0" smtClean="0"/>
              <a:t>)</a:t>
            </a:r>
            <a:endParaRPr lang="en-US" dirty="0"/>
          </a:p>
        </p:txBody>
      </p:sp>
    </p:spTree>
    <p:extLst>
      <p:ext uri="{BB962C8B-B14F-4D97-AF65-F5344CB8AC3E}">
        <p14:creationId xmlns:p14="http://schemas.microsoft.com/office/powerpoint/2010/main" val="25700511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Balaam story discovered in </a:t>
            </a:r>
            <a:r>
              <a:rPr lang="en-US" dirty="0" err="1" smtClean="0"/>
              <a:t>Deir</a:t>
            </a:r>
            <a:r>
              <a:rPr lang="en-US" dirty="0" smtClean="0"/>
              <a:t> ‘Allah</a:t>
            </a:r>
            <a:endParaRPr lang="en-US" dirty="0"/>
          </a:p>
        </p:txBody>
      </p:sp>
      <p:sp>
        <p:nvSpPr>
          <p:cNvPr id="3" name="Content Placeholder 2"/>
          <p:cNvSpPr>
            <a:spLocks noGrp="1"/>
          </p:cNvSpPr>
          <p:nvPr>
            <p:ph idx="1"/>
          </p:nvPr>
        </p:nvSpPr>
        <p:spPr>
          <a:xfrm>
            <a:off x="533400" y="1295400"/>
            <a:ext cx="5410200" cy="4525963"/>
          </a:xfrm>
        </p:spPr>
        <p:txBody>
          <a:bodyPr>
            <a:normAutofit fontScale="85000" lnSpcReduction="10000"/>
          </a:bodyPr>
          <a:lstStyle/>
          <a:p>
            <a:r>
              <a:rPr lang="en-US" dirty="0" smtClean="0"/>
              <a:t>Plaster panels were discovered by archeologists at a non-Israelite temple in </a:t>
            </a:r>
            <a:r>
              <a:rPr lang="en-US" dirty="0" err="1" smtClean="0"/>
              <a:t>Deir</a:t>
            </a:r>
            <a:r>
              <a:rPr lang="en-US" dirty="0" smtClean="0"/>
              <a:t> ‘Allah in the </a:t>
            </a:r>
            <a:r>
              <a:rPr lang="en-US" dirty="0" err="1" smtClean="0"/>
              <a:t>TransJordan</a:t>
            </a:r>
            <a:r>
              <a:rPr lang="en-US" dirty="0" smtClean="0"/>
              <a:t> area.</a:t>
            </a:r>
          </a:p>
          <a:p>
            <a:r>
              <a:rPr lang="en-US" dirty="0" smtClean="0"/>
              <a:t>The panels date to eighth century B.C. and tell a story about Balaam, a professional prophet.</a:t>
            </a:r>
          </a:p>
          <a:p>
            <a:r>
              <a:rPr lang="en-US" dirty="0" smtClean="0"/>
              <a:t>In the story, Balaam has a vision from the council of gods called Shad-</a:t>
            </a:r>
            <a:r>
              <a:rPr lang="en-US" dirty="0" err="1" smtClean="0"/>
              <a:t>dayin</a:t>
            </a:r>
            <a:r>
              <a:rPr lang="en-US" dirty="0" smtClean="0"/>
              <a:t>.  Balaam intercedes to prevent a drought.</a:t>
            </a:r>
            <a:endParaRPr lang="en-US" dirty="0"/>
          </a:p>
        </p:txBody>
      </p:sp>
      <p:sp>
        <p:nvSpPr>
          <p:cNvPr id="4" name="TextBox 3"/>
          <p:cNvSpPr txBox="1"/>
          <p:nvPr/>
        </p:nvSpPr>
        <p:spPr>
          <a:xfrm>
            <a:off x="533400" y="5638800"/>
            <a:ext cx="7239000" cy="1169551"/>
          </a:xfrm>
          <a:prstGeom prst="rect">
            <a:avLst/>
          </a:prstGeom>
          <a:noFill/>
        </p:spPr>
        <p:txBody>
          <a:bodyPr wrap="square" rtlCol="0">
            <a:spAutoFit/>
          </a:bodyPr>
          <a:lstStyle/>
          <a:p>
            <a:r>
              <a:rPr lang="en-US" sz="1400" dirty="0"/>
              <a:t>The date was March 17, 1967, a Friday. A Dutch expedition led by Professor </a:t>
            </a:r>
            <a:r>
              <a:rPr lang="en-US" sz="1400" dirty="0" err="1"/>
              <a:t>Henk</a:t>
            </a:r>
            <a:r>
              <a:rPr lang="en-US" sz="1400" dirty="0"/>
              <a:t> J. Franken of the University of Leiden was excavating a mound named Tell </a:t>
            </a:r>
            <a:r>
              <a:rPr lang="en-US" sz="1400" dirty="0" err="1"/>
              <a:t>Deir</a:t>
            </a:r>
            <a:r>
              <a:rPr lang="en-US" sz="1400" dirty="0"/>
              <a:t> </a:t>
            </a:r>
            <a:r>
              <a:rPr lang="en-US" sz="1400" dirty="0" err="1"/>
              <a:t>Alla</a:t>
            </a:r>
            <a:r>
              <a:rPr lang="en-US" sz="1400" dirty="0"/>
              <a:t> in the middle Jordan Valley, east of the river, in Jordan. The site lay halfway between the Sea of Galilee and the Dead Sea, barely a mile north of what was known in Biblical times as the </a:t>
            </a:r>
            <a:r>
              <a:rPr lang="en-US" sz="1400" dirty="0" err="1"/>
              <a:t>Jabbok</a:t>
            </a:r>
            <a:r>
              <a:rPr lang="en-US" sz="1400" dirty="0"/>
              <a:t> River and now is called the </a:t>
            </a:r>
            <a:r>
              <a:rPr lang="en-US" sz="1400" dirty="0" err="1"/>
              <a:t>Zerqa</a:t>
            </a:r>
            <a:r>
              <a:rPr lang="en-US" sz="1400" dirty="0"/>
              <a:t>, a tributary of the Jordan.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169581"/>
            <a:ext cx="2857500" cy="4184650"/>
          </a:xfrm>
          <a:prstGeom prst="rect">
            <a:avLst/>
          </a:prstGeom>
        </p:spPr>
      </p:pic>
    </p:spTree>
    <p:extLst>
      <p:ext uri="{BB962C8B-B14F-4D97-AF65-F5344CB8AC3E}">
        <p14:creationId xmlns:p14="http://schemas.microsoft.com/office/powerpoint/2010/main" val="232039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Three </a:t>
            </a:r>
            <a:r>
              <a:rPr lang="en-US" smtClean="0"/>
              <a:t>Sections </a:t>
            </a:r>
            <a:r>
              <a:rPr lang="en-US" dirty="0" smtClean="0"/>
              <a:t>of the Balaam Cycle</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 22:1-40 – Balaam’s 3 encounters with God as King </a:t>
            </a:r>
            <a:r>
              <a:rPr lang="en-US" dirty="0" err="1" smtClean="0"/>
              <a:t>Balak</a:t>
            </a:r>
            <a:r>
              <a:rPr lang="en-US" dirty="0" smtClean="0"/>
              <a:t> calls on him to curse Israel.</a:t>
            </a:r>
          </a:p>
          <a:p>
            <a:pPr marL="514350" indent="-514350">
              <a:buFont typeface="+mj-lt"/>
              <a:buAutoNum type="arabicPeriod"/>
            </a:pPr>
            <a:r>
              <a:rPr lang="en-US" dirty="0" smtClean="0"/>
              <a:t>22:41-23:12 – </a:t>
            </a:r>
            <a:r>
              <a:rPr lang="en-US" dirty="0" err="1" smtClean="0"/>
              <a:t>Balak’s</a:t>
            </a:r>
            <a:r>
              <a:rPr lang="en-US" dirty="0" smtClean="0"/>
              <a:t> 3 attempts to curse Israel foiled by the 3 blessings of Balaam</a:t>
            </a:r>
          </a:p>
          <a:p>
            <a:pPr marL="514350" indent="-514350">
              <a:buFont typeface="+mj-lt"/>
              <a:buAutoNum type="arabicPeriod"/>
            </a:pPr>
            <a:r>
              <a:rPr lang="en-US" dirty="0" smtClean="0"/>
              <a:t>24:14-25 – Balaam’s 4</a:t>
            </a:r>
            <a:r>
              <a:rPr lang="en-US" baseline="30000" dirty="0" smtClean="0"/>
              <a:t>th</a:t>
            </a:r>
            <a:r>
              <a:rPr lang="en-US" dirty="0" smtClean="0"/>
              <a:t> and climactic oracle of blessing for a distant future beyond the present generation of Israelites.</a:t>
            </a:r>
          </a:p>
          <a:p>
            <a:pPr marL="0" indent="0">
              <a:buNone/>
            </a:pPr>
            <a:r>
              <a:rPr lang="en-US" dirty="0" smtClean="0"/>
              <a:t>The repetition in threes and the themes of “seeing” and “not seeing” give structure to the story.</a:t>
            </a:r>
            <a:endParaRPr lang="en-US" dirty="0"/>
          </a:p>
        </p:txBody>
      </p:sp>
    </p:spTree>
    <p:extLst>
      <p:ext uri="{BB962C8B-B14F-4D97-AF65-F5344CB8AC3E}">
        <p14:creationId xmlns:p14="http://schemas.microsoft.com/office/powerpoint/2010/main" val="28661422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22:1-40  King </a:t>
            </a:r>
            <a:r>
              <a:rPr lang="en-US" sz="3200" dirty="0" err="1" smtClean="0"/>
              <a:t>Balak</a:t>
            </a:r>
            <a:r>
              <a:rPr lang="en-US" sz="3200" dirty="0" smtClean="0"/>
              <a:t> tries to use unconventional means to protect Moab</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Surprisingly, Balaam, a foreigner, fears the God of the Israelites more than he desires money.</a:t>
            </a:r>
          </a:p>
          <a:p>
            <a:r>
              <a:rPr lang="en-US" dirty="0" smtClean="0"/>
              <a:t>God’s methods are also surprising:</a:t>
            </a:r>
          </a:p>
          <a:p>
            <a:pPr lvl="1"/>
            <a:r>
              <a:rPr lang="en-US" dirty="0" smtClean="0"/>
              <a:t>First, God says “don’t go.”</a:t>
            </a:r>
          </a:p>
          <a:p>
            <a:pPr lvl="1"/>
            <a:r>
              <a:rPr lang="en-US" dirty="0" smtClean="0"/>
              <a:t>Second, God says “go but do only what I tell you.”</a:t>
            </a:r>
          </a:p>
          <a:p>
            <a:pPr lvl="1"/>
            <a:r>
              <a:rPr lang="en-US" dirty="0" smtClean="0"/>
              <a:t>Third, God sends an Angel to stop Balaam</a:t>
            </a:r>
          </a:p>
          <a:p>
            <a:r>
              <a:rPr lang="en-US" dirty="0" smtClean="0"/>
              <a:t>The donkey story emphasizes the primacy of God and makes Balaam look foolish.  His donkey saw the angel but he did not!</a:t>
            </a:r>
            <a:endParaRPr lang="en-US" dirty="0"/>
          </a:p>
        </p:txBody>
      </p:sp>
    </p:spTree>
    <p:extLst>
      <p:ext uri="{BB962C8B-B14F-4D97-AF65-F5344CB8AC3E}">
        <p14:creationId xmlns:p14="http://schemas.microsoft.com/office/powerpoint/2010/main" val="5860251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22:41-24:13  King </a:t>
            </a:r>
            <a:r>
              <a:rPr lang="en-US" dirty="0" err="1" smtClean="0"/>
              <a:t>Balak</a:t>
            </a:r>
            <a:r>
              <a:rPr lang="en-US" dirty="0" smtClean="0"/>
              <a:t> refuted three times by Balaam’s blessings of Israel</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0">
              <a:buNone/>
            </a:pPr>
            <a:r>
              <a:rPr lang="en-US" dirty="0" smtClean="0"/>
              <a:t>Each of King </a:t>
            </a:r>
            <a:r>
              <a:rPr lang="en-US" dirty="0" err="1" smtClean="0"/>
              <a:t>Balak’s</a:t>
            </a:r>
            <a:r>
              <a:rPr lang="en-US" dirty="0" smtClean="0"/>
              <a:t> three attempts to curse Israel through Balaam has the same six elements:</a:t>
            </a:r>
          </a:p>
          <a:p>
            <a:pPr marL="514350" indent="-514350">
              <a:buFont typeface="+mj-lt"/>
              <a:buAutoNum type="arabicPeriod"/>
            </a:pPr>
            <a:r>
              <a:rPr lang="en-US" dirty="0" err="1" smtClean="0"/>
              <a:t>Balak</a:t>
            </a:r>
            <a:r>
              <a:rPr lang="en-US" dirty="0" smtClean="0"/>
              <a:t> takes Balaam to a mountain overlooking the people of Israel.</a:t>
            </a:r>
          </a:p>
          <a:p>
            <a:pPr marL="514350" indent="-514350">
              <a:buFont typeface="+mj-lt"/>
              <a:buAutoNum type="arabicPeriod"/>
            </a:pPr>
            <a:r>
              <a:rPr lang="en-US" dirty="0" err="1" smtClean="0"/>
              <a:t>Balak</a:t>
            </a:r>
            <a:r>
              <a:rPr lang="en-US" dirty="0" smtClean="0"/>
              <a:t> builds 7 altars and sacrifices a bull or ram.</a:t>
            </a:r>
          </a:p>
          <a:p>
            <a:pPr marL="514350" indent="-514350">
              <a:buFont typeface="+mj-lt"/>
              <a:buAutoNum type="arabicPeriod"/>
            </a:pPr>
            <a:r>
              <a:rPr lang="en-US" dirty="0" smtClean="0"/>
              <a:t>Balaam leaves </a:t>
            </a:r>
            <a:r>
              <a:rPr lang="en-US" dirty="0" err="1" smtClean="0"/>
              <a:t>Balak</a:t>
            </a:r>
            <a:r>
              <a:rPr lang="en-US" dirty="0" smtClean="0"/>
              <a:t> at the altars to consult with God.</a:t>
            </a:r>
          </a:p>
          <a:p>
            <a:pPr marL="514350" indent="-514350">
              <a:buFont typeface="+mj-lt"/>
              <a:buAutoNum type="arabicPeriod"/>
            </a:pPr>
            <a:r>
              <a:rPr lang="en-US" dirty="0" smtClean="0"/>
              <a:t>Balaam pronounces an oracle of blessing on Israel.</a:t>
            </a:r>
          </a:p>
          <a:p>
            <a:pPr marL="514350" indent="-514350">
              <a:buFont typeface="+mj-lt"/>
              <a:buAutoNum type="arabicPeriod"/>
            </a:pPr>
            <a:r>
              <a:rPr lang="en-US" dirty="0" err="1" smtClean="0"/>
              <a:t>Balak</a:t>
            </a:r>
            <a:r>
              <a:rPr lang="en-US" dirty="0" smtClean="0"/>
              <a:t> responds negatively to Balaam.</a:t>
            </a:r>
          </a:p>
          <a:p>
            <a:pPr marL="514350" indent="-514350">
              <a:buFont typeface="+mj-lt"/>
              <a:buAutoNum type="arabicPeriod"/>
            </a:pPr>
            <a:r>
              <a:rPr lang="en-US" dirty="0" smtClean="0"/>
              <a:t>Balaam responds to </a:t>
            </a:r>
            <a:r>
              <a:rPr lang="en-US" dirty="0" err="1" smtClean="0"/>
              <a:t>Balak</a:t>
            </a:r>
            <a:r>
              <a:rPr lang="en-US" dirty="0" smtClean="0"/>
              <a:t> that he has no other choice but to pronounce the truth of God.</a:t>
            </a:r>
          </a:p>
          <a:p>
            <a:pPr marL="0" indent="0">
              <a:buNone/>
            </a:pPr>
            <a:r>
              <a:rPr lang="en-US" dirty="0" smtClean="0"/>
              <a:t>The third oracle is different in that Balaam seems more personally invested in it, and some scholars think it is from the time of King Saul or later from David, but is put here in the mouth of Balaam.</a:t>
            </a:r>
            <a:endParaRPr lang="en-US" dirty="0"/>
          </a:p>
        </p:txBody>
      </p:sp>
    </p:spTree>
    <p:extLst>
      <p:ext uri="{BB962C8B-B14F-4D97-AF65-F5344CB8AC3E}">
        <p14:creationId xmlns:p14="http://schemas.microsoft.com/office/powerpoint/2010/main" val="256476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Numbers records historical issues in Ancient Israel</a:t>
            </a:r>
            <a:endParaRPr lang="en-US"/>
          </a:p>
        </p:txBody>
      </p:sp>
      <p:sp>
        <p:nvSpPr>
          <p:cNvPr id="3" name="Content Placeholder 2"/>
          <p:cNvSpPr>
            <a:spLocks noGrp="1"/>
          </p:cNvSpPr>
          <p:nvPr>
            <p:ph idx="1"/>
          </p:nvPr>
        </p:nvSpPr>
        <p:spPr/>
        <p:txBody>
          <a:bodyPr/>
          <a:lstStyle/>
          <a:p>
            <a:r>
              <a:rPr lang="en-US" smtClean="0"/>
              <a:t>Conquest (13, 21, 32)</a:t>
            </a:r>
          </a:p>
          <a:p>
            <a:r>
              <a:rPr lang="en-US" smtClean="0"/>
              <a:t>Levitical cities (35)</a:t>
            </a:r>
          </a:p>
          <a:p>
            <a:r>
              <a:rPr lang="en-US" smtClean="0"/>
              <a:t>Development of Israelite priesthood (16-17)</a:t>
            </a:r>
          </a:p>
          <a:p>
            <a:r>
              <a:rPr lang="en-US" smtClean="0"/>
              <a:t>Census lists (1, 26)</a:t>
            </a:r>
          </a:p>
          <a:p>
            <a:r>
              <a:rPr lang="en-US" smtClean="0"/>
              <a:t>Old Testament law, particularly ritual, festival, and purity (5—9, 19, 27, 36)</a:t>
            </a:r>
            <a:endParaRPr lang="en-US"/>
          </a:p>
        </p:txBody>
      </p:sp>
    </p:spTree>
    <p:extLst>
      <p:ext uri="{BB962C8B-B14F-4D97-AF65-F5344CB8AC3E}">
        <p14:creationId xmlns:p14="http://schemas.microsoft.com/office/powerpoint/2010/main" val="5639457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Climactic Fourth Oracle of Balaam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24:14-25 – A Star out of Jacob, a curse on Moab</a:t>
            </a:r>
          </a:p>
          <a:p>
            <a:r>
              <a:rPr lang="en-US" dirty="0" err="1" smtClean="0"/>
              <a:t>Balak</a:t>
            </a:r>
            <a:r>
              <a:rPr lang="en-US" dirty="0" smtClean="0"/>
              <a:t> tries to “fire” Balaam without pay because he sees where the curse is backfiring on Moab.</a:t>
            </a:r>
          </a:p>
          <a:p>
            <a:r>
              <a:rPr lang="en-US" dirty="0" smtClean="0"/>
              <a:t>However, Balaam moves without </a:t>
            </a:r>
            <a:r>
              <a:rPr lang="en-US" dirty="0" err="1" smtClean="0"/>
              <a:t>Balak</a:t>
            </a:r>
            <a:r>
              <a:rPr lang="en-US" dirty="0" smtClean="0"/>
              <a:t> to proclaim his 4</a:t>
            </a:r>
            <a:r>
              <a:rPr lang="en-US" baseline="30000" dirty="0" smtClean="0"/>
              <a:t>th</a:t>
            </a:r>
            <a:r>
              <a:rPr lang="en-US" dirty="0" smtClean="0"/>
              <a:t> oracle which comes from the heart without altars or sacrifices.</a:t>
            </a:r>
          </a:p>
          <a:p>
            <a:r>
              <a:rPr lang="en-US" dirty="0" smtClean="0"/>
              <a:t>The 4</a:t>
            </a:r>
            <a:r>
              <a:rPr lang="en-US" baseline="30000" dirty="0" smtClean="0"/>
              <a:t>th</a:t>
            </a:r>
            <a:r>
              <a:rPr lang="en-US" dirty="0" smtClean="0"/>
              <a:t> oracle becomes more specific and positive in tone toward a bright future for Israel with powerful leaders, anticipating even King David and the Messiah.</a:t>
            </a:r>
            <a:endParaRPr lang="en-US" dirty="0"/>
          </a:p>
        </p:txBody>
      </p:sp>
    </p:spTree>
    <p:extLst>
      <p:ext uri="{BB962C8B-B14F-4D97-AF65-F5344CB8AC3E}">
        <p14:creationId xmlns:p14="http://schemas.microsoft.com/office/powerpoint/2010/main" val="30369213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  The Final Apostasy and Death of the Old Generation</a:t>
            </a:r>
            <a:endParaRPr lang="en-US" dirty="0"/>
          </a:p>
        </p:txBody>
      </p:sp>
      <p:sp>
        <p:nvSpPr>
          <p:cNvPr id="3" name="Content Placeholder 2"/>
          <p:cNvSpPr>
            <a:spLocks noGrp="1"/>
          </p:cNvSpPr>
          <p:nvPr>
            <p:ph idx="1"/>
          </p:nvPr>
        </p:nvSpPr>
        <p:spPr/>
        <p:txBody>
          <a:bodyPr>
            <a:normAutofit lnSpcReduction="10000"/>
          </a:bodyPr>
          <a:lstStyle/>
          <a:p>
            <a:r>
              <a:rPr lang="en-US" dirty="0" smtClean="0"/>
              <a:t>Israelites are poised on the threshold of Canaan, in large numbers, powerful, and with many recent victories.</a:t>
            </a:r>
          </a:p>
          <a:p>
            <a:r>
              <a:rPr lang="en-US" dirty="0" smtClean="0"/>
              <a:t>While Balaam is proclaiming God’s commitment to them, Israel falls to the temptations of victory and power.</a:t>
            </a:r>
          </a:p>
          <a:p>
            <a:r>
              <a:rPr lang="en-US" dirty="0" smtClean="0"/>
              <a:t>This story is parallel to the apostasy in Exodus 32, and it proves that the old generation did not learn its lesson.</a:t>
            </a:r>
            <a:endParaRPr lang="en-US" dirty="0"/>
          </a:p>
        </p:txBody>
      </p:sp>
    </p:spTree>
    <p:extLst>
      <p:ext uri="{BB962C8B-B14F-4D97-AF65-F5344CB8AC3E}">
        <p14:creationId xmlns:p14="http://schemas.microsoft.com/office/powerpoint/2010/main" val="38043928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8229600" cy="1143000"/>
          </a:xfrm>
        </p:spPr>
        <p:txBody>
          <a:bodyPr>
            <a:normAutofit fontScale="90000"/>
          </a:bodyPr>
          <a:lstStyle/>
          <a:p>
            <a:r>
              <a:rPr lang="en-US" dirty="0" smtClean="0"/>
              <a:t>Parallels between Ex. 32 and Num. 25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704661"/>
              </p:ext>
            </p:extLst>
          </p:nvPr>
        </p:nvGraphicFramePr>
        <p:xfrm>
          <a:off x="457200" y="1219200"/>
          <a:ext cx="8229600" cy="54051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Exodus 32</a:t>
                      </a:r>
                      <a:endParaRPr lang="en-US" dirty="0"/>
                    </a:p>
                  </a:txBody>
                  <a:tcPr/>
                </a:tc>
                <a:tc>
                  <a:txBody>
                    <a:bodyPr/>
                    <a:lstStyle/>
                    <a:p>
                      <a:r>
                        <a:rPr lang="en-US" dirty="0" smtClean="0"/>
                        <a:t>Numbers 25</a:t>
                      </a:r>
                      <a:endParaRPr lang="en-US" dirty="0"/>
                    </a:p>
                  </a:txBody>
                  <a:tcPr/>
                </a:tc>
              </a:tr>
              <a:tr h="370840">
                <a:tc>
                  <a:txBody>
                    <a:bodyPr/>
                    <a:lstStyle/>
                    <a:p>
                      <a:r>
                        <a:rPr lang="en-US" dirty="0" smtClean="0"/>
                        <a:t>People worship</a:t>
                      </a:r>
                      <a:r>
                        <a:rPr lang="en-US" baseline="0" dirty="0" smtClean="0"/>
                        <a:t> and make sacrifices to another God (6)</a:t>
                      </a:r>
                      <a:endParaRPr lang="en-US" dirty="0"/>
                    </a:p>
                  </a:txBody>
                  <a:tcPr/>
                </a:tc>
                <a:tc>
                  <a:txBody>
                    <a:bodyPr/>
                    <a:lstStyle/>
                    <a:p>
                      <a:r>
                        <a:rPr lang="en-US" dirty="0" smtClean="0"/>
                        <a:t>People worship</a:t>
                      </a:r>
                      <a:r>
                        <a:rPr lang="en-US" baseline="0" dirty="0" smtClean="0"/>
                        <a:t> and make sacrifices to another God (2)</a:t>
                      </a:r>
                      <a:endParaRPr lang="en-US" dirty="0"/>
                    </a:p>
                  </a:txBody>
                  <a:tcPr/>
                </a:tc>
              </a:tr>
              <a:tr h="370840">
                <a:tc>
                  <a:txBody>
                    <a:bodyPr/>
                    <a:lstStyle/>
                    <a:p>
                      <a:r>
                        <a:rPr lang="en-US" dirty="0" smtClean="0"/>
                        <a:t>Foreign involvement:  gold from the Egyptians for the calf idol (2-4)</a:t>
                      </a:r>
                      <a:endParaRPr lang="en-US" dirty="0"/>
                    </a:p>
                  </a:txBody>
                  <a:tcPr/>
                </a:tc>
                <a:tc>
                  <a:txBody>
                    <a:bodyPr/>
                    <a:lstStyle/>
                    <a:p>
                      <a:r>
                        <a:rPr lang="en-US" dirty="0" smtClean="0"/>
                        <a:t>Foreign involvement:</a:t>
                      </a:r>
                      <a:r>
                        <a:rPr lang="en-US" baseline="0" dirty="0" smtClean="0"/>
                        <a:t>  Women of Moab and Midian (1-2, 6)</a:t>
                      </a:r>
                      <a:endParaRPr lang="en-US" dirty="0"/>
                    </a:p>
                  </a:txBody>
                  <a:tcPr/>
                </a:tc>
              </a:tr>
              <a:tr h="370840">
                <a:tc>
                  <a:txBody>
                    <a:bodyPr/>
                    <a:lstStyle/>
                    <a:p>
                      <a:r>
                        <a:rPr lang="en-US" dirty="0" smtClean="0"/>
                        <a:t>God</a:t>
                      </a:r>
                      <a:r>
                        <a:rPr lang="en-US" baseline="0" dirty="0" smtClean="0"/>
                        <a:t> prohibits sex with unbelieving foreigners and worship of foreign gods.  (15-16).</a:t>
                      </a:r>
                      <a:endParaRPr lang="en-US" dirty="0"/>
                    </a:p>
                  </a:txBody>
                  <a:tcPr/>
                </a:tc>
                <a:tc>
                  <a:txBody>
                    <a:bodyPr/>
                    <a:lstStyle/>
                    <a:p>
                      <a:r>
                        <a:rPr lang="en-US" dirty="0" smtClean="0"/>
                        <a:t>Israelites do exactly what God has forbidden in Exodus 32.</a:t>
                      </a:r>
                      <a:endParaRPr lang="en-US" dirty="0"/>
                    </a:p>
                  </a:txBody>
                  <a:tcPr/>
                </a:tc>
              </a:tr>
              <a:tr h="370840">
                <a:tc>
                  <a:txBody>
                    <a:bodyPr/>
                    <a:lstStyle/>
                    <a:p>
                      <a:r>
                        <a:rPr lang="en-US" dirty="0" smtClean="0"/>
                        <a:t>3000 guilty Israelites are killed by Levites</a:t>
                      </a:r>
                      <a:r>
                        <a:rPr lang="en-US" baseline="0" dirty="0" smtClean="0"/>
                        <a:t> as punishment for worship of golden calf. (28).</a:t>
                      </a:r>
                      <a:endParaRPr lang="en-US" dirty="0"/>
                    </a:p>
                  </a:txBody>
                  <a:tcPr/>
                </a:tc>
                <a:tc>
                  <a:txBody>
                    <a:bodyPr/>
                    <a:lstStyle/>
                    <a:p>
                      <a:r>
                        <a:rPr lang="en-US" dirty="0" smtClean="0"/>
                        <a:t>The “judges” kill those who yoked</a:t>
                      </a:r>
                      <a:r>
                        <a:rPr lang="en-US" baseline="0" dirty="0" smtClean="0"/>
                        <a:t> themselves to the Baal of </a:t>
                      </a:r>
                      <a:r>
                        <a:rPr lang="en-US" baseline="0" dirty="0" err="1" smtClean="0"/>
                        <a:t>Peor</a:t>
                      </a:r>
                      <a:r>
                        <a:rPr lang="en-US" baseline="0" dirty="0" smtClean="0"/>
                        <a:t>.  (5).</a:t>
                      </a:r>
                      <a:endParaRPr lang="en-US" dirty="0"/>
                    </a:p>
                  </a:txBody>
                  <a:tcPr/>
                </a:tc>
              </a:tr>
              <a:tr h="370840">
                <a:tc>
                  <a:txBody>
                    <a:bodyPr/>
                    <a:lstStyle/>
                    <a:p>
                      <a:r>
                        <a:rPr lang="en-US" dirty="0" smtClean="0"/>
                        <a:t>Levites’ obedience in</a:t>
                      </a:r>
                      <a:r>
                        <a:rPr lang="en-US" baseline="0" dirty="0" smtClean="0"/>
                        <a:t> carrying out punishment</a:t>
                      </a:r>
                      <a:r>
                        <a:rPr lang="en-US" dirty="0" smtClean="0"/>
                        <a:t> results</a:t>
                      </a:r>
                      <a:r>
                        <a:rPr lang="en-US" baseline="0" dirty="0" smtClean="0"/>
                        <a:t> in ordination by God as priests. (25, 29)</a:t>
                      </a:r>
                      <a:endParaRPr lang="en-US" dirty="0"/>
                    </a:p>
                  </a:txBody>
                  <a:tcPr/>
                </a:tc>
                <a:tc>
                  <a:txBody>
                    <a:bodyPr/>
                    <a:lstStyle/>
                    <a:p>
                      <a:r>
                        <a:rPr lang="en-US" dirty="0" smtClean="0"/>
                        <a:t>Phinehas</a:t>
                      </a:r>
                      <a:r>
                        <a:rPr lang="en-US" baseline="0" dirty="0" smtClean="0"/>
                        <a:t> is ordained with a special covenant of perpetual priesthood. (6-13)</a:t>
                      </a:r>
                      <a:endParaRPr lang="en-US" dirty="0"/>
                    </a:p>
                  </a:txBody>
                  <a:tcPr/>
                </a:tc>
              </a:tr>
              <a:tr h="370840">
                <a:tc>
                  <a:txBody>
                    <a:bodyPr/>
                    <a:lstStyle/>
                    <a:p>
                      <a:r>
                        <a:rPr lang="en-US" dirty="0" smtClean="0"/>
                        <a:t>Moses “makes atonement” for Israel.  (30)</a:t>
                      </a:r>
                      <a:endParaRPr lang="en-US" dirty="0"/>
                    </a:p>
                  </a:txBody>
                  <a:tcPr/>
                </a:tc>
                <a:tc>
                  <a:txBody>
                    <a:bodyPr/>
                    <a:lstStyle/>
                    <a:p>
                      <a:r>
                        <a:rPr lang="en-US" dirty="0" smtClean="0"/>
                        <a:t>Phinehas</a:t>
                      </a:r>
                      <a:r>
                        <a:rPr lang="en-US" baseline="0" dirty="0" smtClean="0"/>
                        <a:t> “makes atonement” for Israel (13).</a:t>
                      </a:r>
                      <a:endParaRPr lang="en-US" dirty="0"/>
                    </a:p>
                  </a:txBody>
                  <a:tcPr/>
                </a:tc>
              </a:tr>
              <a:tr h="370840">
                <a:tc>
                  <a:txBody>
                    <a:bodyPr/>
                    <a:lstStyle/>
                    <a:p>
                      <a:r>
                        <a:rPr lang="en-US" dirty="0" smtClean="0"/>
                        <a:t>A plague is sent as punishment (35).</a:t>
                      </a:r>
                      <a:endParaRPr lang="en-US" dirty="0"/>
                    </a:p>
                  </a:txBody>
                  <a:tcPr/>
                </a:tc>
                <a:tc>
                  <a:txBody>
                    <a:bodyPr/>
                    <a:lstStyle/>
                    <a:p>
                      <a:r>
                        <a:rPr lang="en-US" dirty="0" smtClean="0"/>
                        <a:t>A plague</a:t>
                      </a:r>
                      <a:r>
                        <a:rPr lang="en-US" baseline="0" dirty="0" smtClean="0"/>
                        <a:t> is sent as punishment (9).</a:t>
                      </a:r>
                      <a:endParaRPr lang="en-US" dirty="0"/>
                    </a:p>
                  </a:txBody>
                  <a:tcPr/>
                </a:tc>
              </a:tr>
            </a:tbl>
          </a:graphicData>
        </a:graphic>
      </p:graphicFrame>
    </p:spTree>
    <p:extLst>
      <p:ext uri="{BB962C8B-B14F-4D97-AF65-F5344CB8AC3E}">
        <p14:creationId xmlns:p14="http://schemas.microsoft.com/office/powerpoint/2010/main" val="20624565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 Development of Num. 25</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Scholars believe that the earlier form of the story is 1-5 that involves the women of </a:t>
            </a:r>
            <a:r>
              <a:rPr lang="en-US" dirty="0" err="1" smtClean="0"/>
              <a:t>Maob</a:t>
            </a:r>
            <a:r>
              <a:rPr lang="en-US" dirty="0" smtClean="0"/>
              <a:t>, punishment of Israelite chiefs, and the role of judges in executing the punishment.</a:t>
            </a:r>
          </a:p>
          <a:p>
            <a:r>
              <a:rPr lang="en-US" dirty="0" smtClean="0"/>
              <a:t>A later addition was 6-18 which includes the women of Midian, thus justifying the assault against Midian in </a:t>
            </a:r>
            <a:r>
              <a:rPr lang="en-US" dirty="0" err="1" smtClean="0"/>
              <a:t>Num</a:t>
            </a:r>
            <a:r>
              <a:rPr lang="en-US" dirty="0" smtClean="0"/>
              <a:t> 31.</a:t>
            </a:r>
          </a:p>
          <a:p>
            <a:r>
              <a:rPr lang="en-US" dirty="0" smtClean="0"/>
              <a:t>The role of the priest Phinehas in killing </a:t>
            </a:r>
            <a:r>
              <a:rPr lang="en-US" dirty="0" err="1" smtClean="0"/>
              <a:t>Zimri</a:t>
            </a:r>
            <a:r>
              <a:rPr lang="en-US" dirty="0" smtClean="0"/>
              <a:t> (from the tribe of Simeon) and </a:t>
            </a:r>
            <a:r>
              <a:rPr lang="en-US" dirty="0" err="1" smtClean="0"/>
              <a:t>Cozbi</a:t>
            </a:r>
            <a:r>
              <a:rPr lang="en-US" dirty="0" smtClean="0"/>
              <a:t> (Midianite) leads to the covenant establishing the priestly line of Phinehas’ descendants.  Inclusion of the later tradition could have been used to defray later criticism of the Phinehas priesthood.</a:t>
            </a:r>
            <a:endParaRPr lang="en-US" dirty="0"/>
          </a:p>
        </p:txBody>
      </p:sp>
    </p:spTree>
    <p:extLst>
      <p:ext uri="{BB962C8B-B14F-4D97-AF65-F5344CB8AC3E}">
        <p14:creationId xmlns:p14="http://schemas.microsoft.com/office/powerpoint/2010/main" val="25927755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 25 is the end of the Old Generation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Moses takes a passive role.  His commands do not seem to be obeyed and Phinehas is executing God’s commands.  This represents the final disintegration of the order of the camp.</a:t>
            </a:r>
          </a:p>
          <a:p>
            <a:r>
              <a:rPr lang="en-US" dirty="0" smtClean="0"/>
              <a:t>Special shame is reserved for the three tribes representing the curse of Jacob on his deathbed in Genesis 49:  Simeon (</a:t>
            </a:r>
            <a:r>
              <a:rPr lang="en-US" dirty="0" err="1" smtClean="0"/>
              <a:t>Zimri</a:t>
            </a:r>
            <a:r>
              <a:rPr lang="en-US" dirty="0" smtClean="0"/>
              <a:t>), Levi (</a:t>
            </a:r>
            <a:r>
              <a:rPr lang="en-US" dirty="0" err="1" smtClean="0"/>
              <a:t>Korah</a:t>
            </a:r>
            <a:r>
              <a:rPr lang="en-US" dirty="0" smtClean="0"/>
              <a:t>), and Reuben (</a:t>
            </a:r>
            <a:r>
              <a:rPr lang="en-US" dirty="0" err="1" smtClean="0"/>
              <a:t>Dathan</a:t>
            </a:r>
            <a:r>
              <a:rPr lang="en-US" dirty="0" smtClean="0"/>
              <a:t> and </a:t>
            </a:r>
            <a:r>
              <a:rPr lang="en-US" dirty="0" err="1" smtClean="0"/>
              <a:t>Abiram</a:t>
            </a:r>
            <a:r>
              <a:rPr lang="en-US" dirty="0" smtClean="0"/>
              <a:t>).  Jacob had cursed these, his first three sons for violence and disobedience, and this is affirmed by their descendants in Numbers.</a:t>
            </a:r>
          </a:p>
          <a:p>
            <a:r>
              <a:rPr lang="en-US" dirty="0" smtClean="0"/>
              <a:t>The death of the 24,000 from the plague in 25:9 are the last remnants of the old wilderness generation.</a:t>
            </a:r>
          </a:p>
          <a:p>
            <a:r>
              <a:rPr lang="en-US" dirty="0" smtClean="0"/>
              <a:t>This brings us to </a:t>
            </a:r>
            <a:r>
              <a:rPr lang="en-US" smtClean="0"/>
              <a:t>the end of the first half of Numbers.</a:t>
            </a:r>
            <a:endParaRPr lang="en-US" dirty="0"/>
          </a:p>
        </p:txBody>
      </p:sp>
    </p:spTree>
    <p:extLst>
      <p:ext uri="{BB962C8B-B14F-4D97-AF65-F5344CB8AC3E}">
        <p14:creationId xmlns:p14="http://schemas.microsoft.com/office/powerpoint/2010/main" val="1570094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 Summary of Numbers in One Sentence</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smtClean="0"/>
              <a:t>“The book of Numbers was the product of the Jewish community’s struggle to understand the pain and punishment of exile and its implications for Israel’s relationship to God, Israel’s definition as a people, and Israel’s posture toward the promised land, which had been lost but was now about to be regained.”</a:t>
            </a:r>
          </a:p>
          <a:p>
            <a:pPr marL="0" indent="0">
              <a:buNone/>
            </a:pPr>
            <a:endParaRPr lang="en-US" smtClean="0"/>
          </a:p>
          <a:p>
            <a:pPr marL="0" indent="0">
              <a:buNone/>
            </a:pPr>
            <a:r>
              <a:rPr lang="en-US" sz="2200" smtClean="0"/>
              <a:t>Olson, Dennis T. (2012-07-31). Numbers: Interpretation: A Bible Commentary for Teaching and Preaching (Interpretation: A Bible Commentary for Teaching &amp; Preaching) (p. 3). Westminster John Knox Press. Kindle Edition. </a:t>
            </a:r>
            <a:endParaRPr lang="en-US" sz="2200"/>
          </a:p>
        </p:txBody>
      </p:sp>
    </p:spTree>
    <p:extLst>
      <p:ext uri="{BB962C8B-B14F-4D97-AF65-F5344CB8AC3E}">
        <p14:creationId xmlns:p14="http://schemas.microsoft.com/office/powerpoint/2010/main" val="423882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Parallel Structure of Numbers</a:t>
            </a:r>
            <a:endParaRPr lang="en-US" dirty="0"/>
          </a:p>
        </p:txBody>
      </p:sp>
      <p:sp>
        <p:nvSpPr>
          <p:cNvPr id="3" name="Content Placeholder 2"/>
          <p:cNvSpPr>
            <a:spLocks noGrp="1"/>
          </p:cNvSpPr>
          <p:nvPr>
            <p:ph idx="1"/>
          </p:nvPr>
        </p:nvSpPr>
        <p:spPr/>
        <p:txBody>
          <a:bodyPr>
            <a:normAutofit lnSpcReduction="10000"/>
          </a:bodyPr>
          <a:lstStyle/>
          <a:p>
            <a:r>
              <a:rPr lang="en-US" dirty="0" smtClean="0"/>
              <a:t>Chapters 1-25</a:t>
            </a:r>
          </a:p>
          <a:p>
            <a:pPr lvl="1"/>
            <a:r>
              <a:rPr lang="en-US" dirty="0" smtClean="0"/>
              <a:t>Story of the generation who were freed from slavery in Egypt, but are wandering in the wilderness toward the promised land.</a:t>
            </a:r>
          </a:p>
          <a:p>
            <a:pPr lvl="1"/>
            <a:r>
              <a:rPr lang="en-US" dirty="0" smtClean="0"/>
              <a:t>The old generation never sees the promised land because of their </a:t>
            </a:r>
            <a:r>
              <a:rPr lang="en-US" b="1" dirty="0" smtClean="0"/>
              <a:t>rebellion</a:t>
            </a:r>
            <a:r>
              <a:rPr lang="en-US" dirty="0" smtClean="0"/>
              <a:t>.</a:t>
            </a:r>
          </a:p>
          <a:p>
            <a:r>
              <a:rPr lang="en-US" dirty="0" smtClean="0"/>
              <a:t>Chapters 26-36</a:t>
            </a:r>
            <a:endParaRPr lang="en-US" dirty="0"/>
          </a:p>
          <a:p>
            <a:pPr lvl="1"/>
            <a:r>
              <a:rPr lang="en-US" dirty="0" smtClean="0"/>
              <a:t>Story of the next generation who will obey and see the promised land in their lifetime.</a:t>
            </a:r>
          </a:p>
          <a:p>
            <a:pPr lvl="1"/>
            <a:r>
              <a:rPr lang="en-US" dirty="0" smtClean="0"/>
              <a:t>They will emerge as the generation of </a:t>
            </a:r>
            <a:r>
              <a:rPr lang="en-US" b="1" dirty="0" smtClean="0"/>
              <a:t>hope</a:t>
            </a:r>
            <a:r>
              <a:rPr lang="en-US" dirty="0" smtClean="0"/>
              <a:t>.</a:t>
            </a:r>
          </a:p>
        </p:txBody>
      </p:sp>
    </p:spTree>
    <p:extLst>
      <p:ext uri="{BB962C8B-B14F-4D97-AF65-F5344CB8AC3E}">
        <p14:creationId xmlns:p14="http://schemas.microsoft.com/office/powerpoint/2010/main" val="5089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Parallelism in Numbers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5321330"/>
              </p:ext>
            </p:extLst>
          </p:nvPr>
        </p:nvGraphicFramePr>
        <p:xfrm>
          <a:off x="389351" y="762000"/>
          <a:ext cx="8229600" cy="61671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Numbers 1-25 – Gen. of Rebellion</a:t>
                      </a:r>
                      <a:endParaRPr lang="en-US" dirty="0"/>
                    </a:p>
                  </a:txBody>
                  <a:tcPr/>
                </a:tc>
                <a:tc>
                  <a:txBody>
                    <a:bodyPr/>
                    <a:lstStyle/>
                    <a:p>
                      <a:r>
                        <a:rPr lang="en-US" dirty="0" smtClean="0"/>
                        <a:t>Numbers</a:t>
                      </a:r>
                      <a:r>
                        <a:rPr lang="en-US" baseline="0" dirty="0" smtClean="0"/>
                        <a:t> 26-36 – Gen. of Hope1</a:t>
                      </a:r>
                      <a:endParaRPr lang="en-US" dirty="0"/>
                    </a:p>
                  </a:txBody>
                  <a:tcPr/>
                </a:tc>
              </a:tr>
              <a:tr h="370840">
                <a:tc>
                  <a:txBody>
                    <a:bodyPr/>
                    <a:lstStyle/>
                    <a:p>
                      <a:r>
                        <a:rPr lang="en-US" dirty="0" smtClean="0"/>
                        <a:t>1:  Census</a:t>
                      </a:r>
                      <a:r>
                        <a:rPr lang="en-US" baseline="0" dirty="0" smtClean="0"/>
                        <a:t> of 12 tribes</a:t>
                      </a:r>
                      <a:endParaRPr lang="en-US" dirty="0"/>
                    </a:p>
                  </a:txBody>
                  <a:tcPr/>
                </a:tc>
                <a:tc>
                  <a:txBody>
                    <a:bodyPr/>
                    <a:lstStyle/>
                    <a:p>
                      <a:r>
                        <a:rPr lang="en-US" dirty="0" smtClean="0"/>
                        <a:t>26:  Census of 12 tribes</a:t>
                      </a:r>
                      <a:endParaRPr lang="en-US" dirty="0"/>
                    </a:p>
                  </a:txBody>
                  <a:tcPr/>
                </a:tc>
              </a:tr>
              <a:tr h="370840">
                <a:tc>
                  <a:txBody>
                    <a:bodyPr/>
                    <a:lstStyle/>
                    <a:p>
                      <a:r>
                        <a:rPr lang="en-US" dirty="0" smtClean="0"/>
                        <a:t>3:  Census of Levites</a:t>
                      </a:r>
                      <a:endParaRPr lang="en-US" dirty="0"/>
                    </a:p>
                  </a:txBody>
                  <a:tcPr/>
                </a:tc>
                <a:tc>
                  <a:txBody>
                    <a:bodyPr/>
                    <a:lstStyle/>
                    <a:p>
                      <a:r>
                        <a:rPr lang="en-US" dirty="0" smtClean="0"/>
                        <a:t>26:  Census of Levites</a:t>
                      </a:r>
                      <a:endParaRPr lang="en-US" dirty="0"/>
                    </a:p>
                  </a:txBody>
                  <a:tcPr/>
                </a:tc>
              </a:tr>
              <a:tr h="370840">
                <a:tc>
                  <a:txBody>
                    <a:bodyPr/>
                    <a:lstStyle/>
                    <a:p>
                      <a:r>
                        <a:rPr lang="en-US" dirty="0" smtClean="0"/>
                        <a:t>5:  Legal discourse about women</a:t>
                      </a:r>
                      <a:endParaRPr lang="en-US" dirty="0"/>
                    </a:p>
                  </a:txBody>
                  <a:tcPr/>
                </a:tc>
                <a:tc>
                  <a:txBody>
                    <a:bodyPr/>
                    <a:lstStyle/>
                    <a:p>
                      <a:r>
                        <a:rPr lang="en-US" dirty="0" smtClean="0"/>
                        <a:t>27:  Legal</a:t>
                      </a:r>
                      <a:r>
                        <a:rPr lang="en-US" baseline="0" dirty="0" smtClean="0"/>
                        <a:t> discourse about women</a:t>
                      </a:r>
                      <a:endParaRPr lang="en-US" dirty="0"/>
                    </a:p>
                  </a:txBody>
                  <a:tcPr/>
                </a:tc>
              </a:tr>
              <a:tr h="370840">
                <a:tc>
                  <a:txBody>
                    <a:bodyPr/>
                    <a:lstStyle/>
                    <a:p>
                      <a:r>
                        <a:rPr lang="en-US" dirty="0" smtClean="0"/>
                        <a:t>6:  Laws concerning vows</a:t>
                      </a:r>
                      <a:endParaRPr lang="en-US" dirty="0"/>
                    </a:p>
                  </a:txBody>
                  <a:tcPr/>
                </a:tc>
                <a:tc>
                  <a:txBody>
                    <a:bodyPr/>
                    <a:lstStyle/>
                    <a:p>
                      <a:r>
                        <a:rPr lang="en-US" dirty="0" smtClean="0"/>
                        <a:t>30:  Laws concerning vows</a:t>
                      </a:r>
                      <a:endParaRPr lang="en-US" dirty="0"/>
                    </a:p>
                  </a:txBody>
                  <a:tcPr/>
                </a:tc>
              </a:tr>
              <a:tr h="370840">
                <a:tc>
                  <a:txBody>
                    <a:bodyPr/>
                    <a:lstStyle/>
                    <a:p>
                      <a:r>
                        <a:rPr lang="en-US" dirty="0" smtClean="0"/>
                        <a:t>7, 15:  Laws concerning celebrations</a:t>
                      </a:r>
                    </a:p>
                    <a:p>
                      <a:r>
                        <a:rPr lang="en-US" dirty="0" smtClean="0"/>
                        <a:t>9:  Celebration of Passover</a:t>
                      </a:r>
                      <a:endParaRPr lang="en-US" dirty="0"/>
                    </a:p>
                  </a:txBody>
                  <a:tcPr/>
                </a:tc>
                <a:tc>
                  <a:txBody>
                    <a:bodyPr/>
                    <a:lstStyle/>
                    <a:p>
                      <a:r>
                        <a:rPr lang="en-US" dirty="0" smtClean="0"/>
                        <a:t>29:16,</a:t>
                      </a:r>
                      <a:r>
                        <a:rPr lang="en-US" baseline="0" dirty="0" smtClean="0"/>
                        <a:t> </a:t>
                      </a:r>
                      <a:r>
                        <a:rPr lang="en-US" dirty="0" smtClean="0"/>
                        <a:t>25:</a:t>
                      </a:r>
                      <a:r>
                        <a:rPr lang="en-US" baseline="0" dirty="0" smtClean="0"/>
                        <a:t>  Instructions for future Passover celebrations</a:t>
                      </a:r>
                      <a:endParaRPr lang="en-US" dirty="0"/>
                    </a:p>
                  </a:txBody>
                  <a:tcPr/>
                </a:tc>
              </a:tr>
              <a:tr h="370840">
                <a:tc>
                  <a:txBody>
                    <a:bodyPr/>
                    <a:lstStyle/>
                    <a:p>
                      <a:r>
                        <a:rPr lang="en-US" dirty="0" smtClean="0"/>
                        <a:t>10:8-9  Law for priests to blow trumpets to start holy war</a:t>
                      </a:r>
                      <a:endParaRPr lang="en-US" dirty="0"/>
                    </a:p>
                  </a:txBody>
                  <a:tcPr/>
                </a:tc>
                <a:tc>
                  <a:txBody>
                    <a:bodyPr/>
                    <a:lstStyle/>
                    <a:p>
                      <a:r>
                        <a:rPr lang="en-US" dirty="0" smtClean="0"/>
                        <a:t>31:6  Priest blow the trumpets</a:t>
                      </a:r>
                      <a:r>
                        <a:rPr lang="en-US" baseline="0" dirty="0" smtClean="0"/>
                        <a:t> to start holy way against </a:t>
                      </a:r>
                      <a:r>
                        <a:rPr lang="en-US" baseline="0" dirty="0" err="1" smtClean="0"/>
                        <a:t>Midian</a:t>
                      </a:r>
                      <a:endParaRPr lang="en-US" dirty="0"/>
                    </a:p>
                  </a:txBody>
                  <a:tcPr/>
                </a:tc>
              </a:tr>
              <a:tr h="370840">
                <a:tc>
                  <a:txBody>
                    <a:bodyPr/>
                    <a:lstStyle/>
                    <a:p>
                      <a:r>
                        <a:rPr lang="en-US" dirty="0" smtClean="0"/>
                        <a:t>12, 13:  Spies</a:t>
                      </a:r>
                      <a:r>
                        <a:rPr lang="en-US" baseline="0" dirty="0" smtClean="0"/>
                        <a:t> chosen to spy Prom. Land</a:t>
                      </a:r>
                      <a:endParaRPr lang="en-US" dirty="0"/>
                    </a:p>
                  </a:txBody>
                  <a:tcPr/>
                </a:tc>
                <a:tc>
                  <a:txBody>
                    <a:bodyPr/>
                    <a:lstStyle/>
                    <a:p>
                      <a:r>
                        <a:rPr lang="en-US" dirty="0" smtClean="0"/>
                        <a:t>34:  Leaders chosen to divide Prom. Land</a:t>
                      </a:r>
                      <a:endParaRPr lang="en-US" dirty="0"/>
                    </a:p>
                  </a:txBody>
                  <a:tcPr/>
                </a:tc>
              </a:tr>
              <a:tr h="370840">
                <a:tc>
                  <a:txBody>
                    <a:bodyPr/>
                    <a:lstStyle/>
                    <a:p>
                      <a:r>
                        <a:rPr lang="en-US" dirty="0" smtClean="0"/>
                        <a:t>13, 14:  Spy story, rebellion of</a:t>
                      </a:r>
                      <a:r>
                        <a:rPr lang="en-US" baseline="0" dirty="0" smtClean="0"/>
                        <a:t> old gen.</a:t>
                      </a:r>
                      <a:endParaRPr lang="en-US" dirty="0"/>
                    </a:p>
                  </a:txBody>
                  <a:tcPr/>
                </a:tc>
                <a:tc>
                  <a:txBody>
                    <a:bodyPr/>
                    <a:lstStyle/>
                    <a:p>
                      <a:r>
                        <a:rPr lang="en-US" dirty="0" smtClean="0"/>
                        <a:t>32:6-15:  Spy story recalled as a lesson</a:t>
                      </a:r>
                      <a:endParaRPr lang="en-US" dirty="0"/>
                    </a:p>
                  </a:txBody>
                  <a:tcPr/>
                </a:tc>
              </a:tr>
              <a:tr h="370840">
                <a:tc>
                  <a:txBody>
                    <a:bodyPr/>
                    <a:lstStyle/>
                    <a:p>
                      <a:r>
                        <a:rPr lang="en-US" dirty="0" smtClean="0"/>
                        <a:t>10-25:  Scattered</a:t>
                      </a:r>
                      <a:r>
                        <a:rPr lang="en-US" baseline="0" dirty="0" smtClean="0"/>
                        <a:t> geographical notations about placed journeyed in the </a:t>
                      </a:r>
                      <a:r>
                        <a:rPr lang="en-US" baseline="0" dirty="0" err="1" smtClean="0"/>
                        <a:t>wildern</a:t>
                      </a:r>
                      <a:r>
                        <a:rPr lang="en-US" baseline="0" dirty="0" smtClean="0"/>
                        <a:t>.</a:t>
                      </a:r>
                      <a:endParaRPr lang="en-US" dirty="0"/>
                    </a:p>
                  </a:txBody>
                  <a:tcPr/>
                </a:tc>
                <a:tc>
                  <a:txBody>
                    <a:bodyPr/>
                    <a:lstStyle/>
                    <a:p>
                      <a:r>
                        <a:rPr lang="en-US" dirty="0" smtClean="0"/>
                        <a:t>33:  Summary of places Israel</a:t>
                      </a:r>
                      <a:r>
                        <a:rPr lang="en-US" baseline="0" dirty="0" smtClean="0"/>
                        <a:t> journeyed through the wilderness</a:t>
                      </a:r>
                      <a:endParaRPr lang="en-US" dirty="0"/>
                    </a:p>
                  </a:txBody>
                  <a:tcPr/>
                </a:tc>
              </a:tr>
              <a:tr h="370840">
                <a:tc>
                  <a:txBody>
                    <a:bodyPr/>
                    <a:lstStyle/>
                    <a:p>
                      <a:r>
                        <a:rPr lang="en-US" dirty="0" smtClean="0"/>
                        <a:t>18:21-32:</a:t>
                      </a:r>
                      <a:r>
                        <a:rPr lang="en-US" baseline="0" dirty="0" smtClean="0"/>
                        <a:t>  Provisions for the Levites</a:t>
                      </a:r>
                      <a:endParaRPr lang="en-US" dirty="0"/>
                    </a:p>
                  </a:txBody>
                  <a:tcPr/>
                </a:tc>
                <a:tc>
                  <a:txBody>
                    <a:bodyPr/>
                    <a:lstStyle/>
                    <a:p>
                      <a:r>
                        <a:rPr lang="en-US" dirty="0" smtClean="0"/>
                        <a:t>35:  Provisions for </a:t>
                      </a:r>
                      <a:r>
                        <a:rPr lang="en-US" dirty="0" err="1" smtClean="0"/>
                        <a:t>Levitical</a:t>
                      </a:r>
                      <a:r>
                        <a:rPr lang="en-US" dirty="0" smtClean="0"/>
                        <a:t> Cities</a:t>
                      </a:r>
                      <a:endParaRPr lang="en-US" dirty="0"/>
                    </a:p>
                  </a:txBody>
                  <a:tcPr/>
                </a:tc>
              </a:tr>
              <a:tr h="370840">
                <a:tc>
                  <a:txBody>
                    <a:bodyPr/>
                    <a:lstStyle/>
                    <a:p>
                      <a:r>
                        <a:rPr lang="en-US" dirty="0" smtClean="0"/>
                        <a:t>21-35:  </a:t>
                      </a:r>
                      <a:r>
                        <a:rPr lang="en-US" smtClean="0"/>
                        <a:t>Victory</a:t>
                      </a:r>
                      <a:r>
                        <a:rPr lang="en-US" baseline="0" smtClean="0"/>
                        <a:t> over </a:t>
                      </a:r>
                      <a:r>
                        <a:rPr lang="en-US" baseline="0" dirty="0" err="1" smtClean="0"/>
                        <a:t>Sihon</a:t>
                      </a:r>
                      <a:r>
                        <a:rPr lang="en-US" baseline="0" dirty="0" smtClean="0"/>
                        <a:t> and </a:t>
                      </a:r>
                      <a:r>
                        <a:rPr lang="en-US" baseline="0" dirty="0" err="1" smtClean="0"/>
                        <a:t>Og</a:t>
                      </a:r>
                      <a:endParaRPr lang="en-US" dirty="0"/>
                    </a:p>
                  </a:txBody>
                  <a:tcPr/>
                </a:tc>
                <a:tc>
                  <a:txBody>
                    <a:bodyPr/>
                    <a:lstStyle/>
                    <a:p>
                      <a:r>
                        <a:rPr lang="en-US" dirty="0" smtClean="0"/>
                        <a:t>32:  Assignment of land captured</a:t>
                      </a:r>
                      <a:r>
                        <a:rPr lang="en-US" baseline="0" dirty="0" smtClean="0"/>
                        <a:t> East of Jordan from </a:t>
                      </a:r>
                      <a:r>
                        <a:rPr lang="en-US" baseline="0" dirty="0" err="1" smtClean="0"/>
                        <a:t>Sihon</a:t>
                      </a:r>
                      <a:r>
                        <a:rPr lang="en-US" baseline="0" dirty="0" smtClean="0"/>
                        <a:t> and </a:t>
                      </a:r>
                      <a:r>
                        <a:rPr lang="en-US" baseline="0" dirty="0" err="1" smtClean="0"/>
                        <a:t>Og</a:t>
                      </a:r>
                      <a:endParaRPr lang="en-US" dirty="0"/>
                    </a:p>
                  </a:txBody>
                  <a:tcPr/>
                </a:tc>
              </a:tr>
              <a:tr h="370840">
                <a:tc>
                  <a:txBody>
                    <a:bodyPr/>
                    <a:lstStyle/>
                    <a:p>
                      <a:r>
                        <a:rPr lang="en-US" dirty="0" smtClean="0"/>
                        <a:t>25:  </a:t>
                      </a:r>
                      <a:r>
                        <a:rPr lang="en-US" dirty="0" err="1" smtClean="0"/>
                        <a:t>Midianites</a:t>
                      </a:r>
                      <a:r>
                        <a:rPr lang="en-US" dirty="0" smtClean="0"/>
                        <a:t> cause Israel</a:t>
                      </a:r>
                      <a:r>
                        <a:rPr lang="en-US" baseline="0" dirty="0" smtClean="0"/>
                        <a:t> to Sin and God’s command to punish them</a:t>
                      </a:r>
                      <a:endParaRPr lang="en-US" dirty="0"/>
                    </a:p>
                  </a:txBody>
                  <a:tcPr/>
                </a:tc>
                <a:tc>
                  <a:txBody>
                    <a:bodyPr/>
                    <a:lstStyle/>
                    <a:p>
                      <a:r>
                        <a:rPr lang="en-US" dirty="0" smtClean="0"/>
                        <a:t>31:  Holy war against </a:t>
                      </a:r>
                      <a:r>
                        <a:rPr lang="en-US" dirty="0" err="1" smtClean="0"/>
                        <a:t>Midianites</a:t>
                      </a:r>
                      <a:r>
                        <a:rPr lang="en-US" baseline="0" dirty="0" smtClean="0"/>
                        <a:t> to punish them for Ch. 25.</a:t>
                      </a:r>
                      <a:endParaRPr lang="en-US" dirty="0"/>
                    </a:p>
                  </a:txBody>
                  <a:tcPr/>
                </a:tc>
              </a:tr>
            </a:tbl>
          </a:graphicData>
        </a:graphic>
      </p:graphicFrame>
    </p:spTree>
    <p:extLst>
      <p:ext uri="{BB962C8B-B14F-4D97-AF65-F5344CB8AC3E}">
        <p14:creationId xmlns:p14="http://schemas.microsoft.com/office/powerpoint/2010/main" val="365901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733800" cy="5257800"/>
          </a:xfrm>
        </p:spPr>
        <p:txBody>
          <a:bodyPr>
            <a:normAutofit/>
          </a:bodyPr>
          <a:lstStyle/>
          <a:p>
            <a:r>
              <a:rPr lang="en-US" sz="2800" dirty="0" smtClean="0"/>
              <a:t>Part one:</a:t>
            </a:r>
            <a:br>
              <a:rPr lang="en-US" sz="2800" dirty="0" smtClean="0"/>
            </a:br>
            <a:r>
              <a:rPr lang="en-US" sz="2800" dirty="0" smtClean="0"/>
              <a:t>death of the old generation</a:t>
            </a:r>
            <a:br>
              <a:rPr lang="en-US" sz="2800" dirty="0" smtClean="0"/>
            </a:br>
            <a:r>
              <a:rPr lang="en-US" sz="2800" dirty="0" err="1" smtClean="0"/>
              <a:t>Num</a:t>
            </a:r>
            <a:r>
              <a:rPr lang="en-US" sz="2800" dirty="0" smtClean="0"/>
              <a:t> 1-25</a:t>
            </a:r>
            <a:br>
              <a:rPr lang="en-US" sz="2800" dirty="0" smtClean="0"/>
            </a:br>
            <a:r>
              <a:rPr lang="en-US" sz="2800" dirty="0"/>
              <a:t/>
            </a:r>
            <a:br>
              <a:rPr lang="en-US" sz="2800" dirty="0"/>
            </a:br>
            <a:r>
              <a:rPr lang="en-US" sz="2800" dirty="0" smtClean="0"/>
              <a:t>I.  Obedient beginnings:  Preparation to march in the wilderness</a:t>
            </a:r>
            <a:br>
              <a:rPr lang="en-US" sz="2800" dirty="0" smtClean="0"/>
            </a:br>
            <a:r>
              <a:rPr lang="en-US" sz="2800" dirty="0" err="1" smtClean="0"/>
              <a:t>Num</a:t>
            </a:r>
            <a:r>
              <a:rPr lang="en-US" sz="2800" dirty="0" smtClean="0"/>
              <a:t> 1-10</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4391025" cy="6110262"/>
          </a:xfrm>
          <a:prstGeom prst="rect">
            <a:avLst/>
          </a:prstGeom>
        </p:spPr>
      </p:pic>
    </p:spTree>
    <p:extLst>
      <p:ext uri="{BB962C8B-B14F-4D97-AF65-F5344CB8AC3E}">
        <p14:creationId xmlns:p14="http://schemas.microsoft.com/office/powerpoint/2010/main" val="3364376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The Census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Purposes:  </a:t>
            </a:r>
          </a:p>
          <a:p>
            <a:r>
              <a:rPr lang="en-US" dirty="0" smtClean="0"/>
              <a:t>To organize the former slave society</a:t>
            </a:r>
          </a:p>
          <a:p>
            <a:r>
              <a:rPr lang="en-US" dirty="0" smtClean="0"/>
              <a:t>To prepare for war (includes men of fighting age only)</a:t>
            </a:r>
          </a:p>
          <a:p>
            <a:r>
              <a:rPr lang="en-US" dirty="0" smtClean="0"/>
              <a:t>To mark remarkable increase in numbers of the 12 tribes since Genesis 46.</a:t>
            </a:r>
          </a:p>
          <a:p>
            <a:r>
              <a:rPr lang="en-US" dirty="0" smtClean="0"/>
              <a:t>To stress unity of all the 12 tribes.  (This may have been very important centuries later after return from Babylonian exile as well.)</a:t>
            </a:r>
            <a:endParaRPr lang="en-US" dirty="0"/>
          </a:p>
        </p:txBody>
      </p:sp>
    </p:spTree>
    <p:extLst>
      <p:ext uri="{BB962C8B-B14F-4D97-AF65-F5344CB8AC3E}">
        <p14:creationId xmlns:p14="http://schemas.microsoft.com/office/powerpoint/2010/main" val="1633033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143000"/>
          </a:xfrm>
        </p:spPr>
        <p:txBody>
          <a:bodyPr/>
          <a:lstStyle/>
          <a:p>
            <a:r>
              <a:rPr lang="en-US" dirty="0" smtClean="0"/>
              <a:t>Census Results:  </a:t>
            </a:r>
            <a:r>
              <a:rPr lang="en-US" dirty="0" err="1" smtClean="0"/>
              <a:t>Num</a:t>
            </a:r>
            <a:r>
              <a:rPr lang="en-US" dirty="0" smtClean="0"/>
              <a:t> 1 vs. 26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4447313"/>
              </p:ext>
            </p:extLst>
          </p:nvPr>
        </p:nvGraphicFramePr>
        <p:xfrm>
          <a:off x="182671" y="1383191"/>
          <a:ext cx="3428999" cy="5186680"/>
        </p:xfrm>
        <a:graphic>
          <a:graphicData uri="http://schemas.openxmlformats.org/drawingml/2006/table">
            <a:tbl>
              <a:tblPr firstRow="1" bandRow="1">
                <a:tableStyleId>{5C22544A-7EE6-4342-B048-85BDC9FD1C3A}</a:tableStyleId>
              </a:tblPr>
              <a:tblGrid>
                <a:gridCol w="1125940"/>
                <a:gridCol w="1125940"/>
                <a:gridCol w="1177119"/>
              </a:tblGrid>
              <a:tr h="294640">
                <a:tc>
                  <a:txBody>
                    <a:bodyPr/>
                    <a:lstStyle/>
                    <a:p>
                      <a:r>
                        <a:rPr lang="en-US" dirty="0" smtClean="0"/>
                        <a:t>Tribe</a:t>
                      </a:r>
                      <a:endParaRPr lang="en-US" dirty="0"/>
                    </a:p>
                  </a:txBody>
                  <a:tcPr/>
                </a:tc>
                <a:tc>
                  <a:txBody>
                    <a:bodyPr/>
                    <a:lstStyle/>
                    <a:p>
                      <a:r>
                        <a:rPr lang="en-US" dirty="0" smtClean="0"/>
                        <a:t>Num. 1</a:t>
                      </a:r>
                      <a:endParaRPr lang="en-US" dirty="0"/>
                    </a:p>
                  </a:txBody>
                  <a:tcPr/>
                </a:tc>
                <a:tc>
                  <a:txBody>
                    <a:bodyPr/>
                    <a:lstStyle/>
                    <a:p>
                      <a:r>
                        <a:rPr lang="en-US" dirty="0" smtClean="0"/>
                        <a:t>Num. 26</a:t>
                      </a:r>
                      <a:endParaRPr lang="en-US" dirty="0"/>
                    </a:p>
                  </a:txBody>
                  <a:tcPr/>
                </a:tc>
              </a:tr>
              <a:tr h="370840">
                <a:tc>
                  <a:txBody>
                    <a:bodyPr/>
                    <a:lstStyle/>
                    <a:p>
                      <a:r>
                        <a:rPr lang="en-US" dirty="0" smtClean="0"/>
                        <a:t>Reuben</a:t>
                      </a:r>
                      <a:endParaRPr lang="en-US" dirty="0"/>
                    </a:p>
                  </a:txBody>
                  <a:tcPr/>
                </a:tc>
                <a:tc>
                  <a:txBody>
                    <a:bodyPr/>
                    <a:lstStyle/>
                    <a:p>
                      <a:r>
                        <a:rPr lang="en-US" dirty="0" smtClean="0"/>
                        <a:t>46,500</a:t>
                      </a:r>
                      <a:endParaRPr lang="en-US" dirty="0"/>
                    </a:p>
                  </a:txBody>
                  <a:tcPr/>
                </a:tc>
                <a:tc>
                  <a:txBody>
                    <a:bodyPr/>
                    <a:lstStyle/>
                    <a:p>
                      <a:r>
                        <a:rPr lang="en-US" dirty="0" smtClean="0"/>
                        <a:t>43,730</a:t>
                      </a:r>
                      <a:endParaRPr lang="en-US" dirty="0"/>
                    </a:p>
                  </a:txBody>
                  <a:tcPr/>
                </a:tc>
              </a:tr>
              <a:tr h="370840">
                <a:tc>
                  <a:txBody>
                    <a:bodyPr/>
                    <a:lstStyle/>
                    <a:p>
                      <a:r>
                        <a:rPr lang="en-US" dirty="0" smtClean="0"/>
                        <a:t>Simeon</a:t>
                      </a:r>
                      <a:endParaRPr lang="en-US" dirty="0"/>
                    </a:p>
                  </a:txBody>
                  <a:tcPr/>
                </a:tc>
                <a:tc>
                  <a:txBody>
                    <a:bodyPr/>
                    <a:lstStyle/>
                    <a:p>
                      <a:r>
                        <a:rPr lang="en-US" dirty="0" smtClean="0"/>
                        <a:t>59,300</a:t>
                      </a:r>
                      <a:endParaRPr lang="en-US" dirty="0"/>
                    </a:p>
                  </a:txBody>
                  <a:tcPr/>
                </a:tc>
                <a:tc>
                  <a:txBody>
                    <a:bodyPr/>
                    <a:lstStyle/>
                    <a:p>
                      <a:r>
                        <a:rPr lang="en-US" dirty="0" smtClean="0"/>
                        <a:t>22,200</a:t>
                      </a:r>
                      <a:endParaRPr lang="en-US" dirty="0"/>
                    </a:p>
                  </a:txBody>
                  <a:tcPr/>
                </a:tc>
              </a:tr>
              <a:tr h="370840">
                <a:tc>
                  <a:txBody>
                    <a:bodyPr/>
                    <a:lstStyle/>
                    <a:p>
                      <a:r>
                        <a:rPr lang="en-US" dirty="0" smtClean="0"/>
                        <a:t>Gad</a:t>
                      </a:r>
                      <a:endParaRPr lang="en-US" dirty="0"/>
                    </a:p>
                  </a:txBody>
                  <a:tcPr/>
                </a:tc>
                <a:tc>
                  <a:txBody>
                    <a:bodyPr/>
                    <a:lstStyle/>
                    <a:p>
                      <a:r>
                        <a:rPr lang="en-US" dirty="0" smtClean="0"/>
                        <a:t>45,650</a:t>
                      </a:r>
                      <a:endParaRPr lang="en-US" dirty="0"/>
                    </a:p>
                  </a:txBody>
                  <a:tcPr/>
                </a:tc>
                <a:tc>
                  <a:txBody>
                    <a:bodyPr/>
                    <a:lstStyle/>
                    <a:p>
                      <a:r>
                        <a:rPr lang="en-US" dirty="0" smtClean="0"/>
                        <a:t>40,500</a:t>
                      </a:r>
                      <a:endParaRPr lang="en-US" dirty="0"/>
                    </a:p>
                  </a:txBody>
                  <a:tcPr/>
                </a:tc>
              </a:tr>
              <a:tr h="370840">
                <a:tc>
                  <a:txBody>
                    <a:bodyPr/>
                    <a:lstStyle/>
                    <a:p>
                      <a:r>
                        <a:rPr lang="en-US" dirty="0" smtClean="0"/>
                        <a:t>Judah</a:t>
                      </a:r>
                      <a:endParaRPr lang="en-US" dirty="0"/>
                    </a:p>
                  </a:txBody>
                  <a:tcPr/>
                </a:tc>
                <a:tc>
                  <a:txBody>
                    <a:bodyPr/>
                    <a:lstStyle/>
                    <a:p>
                      <a:r>
                        <a:rPr lang="en-US" dirty="0" smtClean="0"/>
                        <a:t>74,600</a:t>
                      </a:r>
                      <a:endParaRPr lang="en-US" dirty="0"/>
                    </a:p>
                  </a:txBody>
                  <a:tcPr/>
                </a:tc>
                <a:tc>
                  <a:txBody>
                    <a:bodyPr/>
                    <a:lstStyle/>
                    <a:p>
                      <a:r>
                        <a:rPr lang="en-US" dirty="0" smtClean="0"/>
                        <a:t>76,500</a:t>
                      </a:r>
                      <a:endParaRPr lang="en-US" dirty="0"/>
                    </a:p>
                  </a:txBody>
                  <a:tcPr/>
                </a:tc>
              </a:tr>
              <a:tr h="370840">
                <a:tc>
                  <a:txBody>
                    <a:bodyPr/>
                    <a:lstStyle/>
                    <a:p>
                      <a:r>
                        <a:rPr lang="en-US" dirty="0" smtClean="0"/>
                        <a:t>Issachar</a:t>
                      </a:r>
                      <a:endParaRPr lang="en-US" dirty="0"/>
                    </a:p>
                  </a:txBody>
                  <a:tcPr/>
                </a:tc>
                <a:tc>
                  <a:txBody>
                    <a:bodyPr/>
                    <a:lstStyle/>
                    <a:p>
                      <a:r>
                        <a:rPr lang="en-US" dirty="0" smtClean="0"/>
                        <a:t>54,400</a:t>
                      </a:r>
                      <a:endParaRPr lang="en-US" dirty="0"/>
                    </a:p>
                  </a:txBody>
                  <a:tcPr/>
                </a:tc>
                <a:tc>
                  <a:txBody>
                    <a:bodyPr/>
                    <a:lstStyle/>
                    <a:p>
                      <a:r>
                        <a:rPr lang="en-US" dirty="0" smtClean="0"/>
                        <a:t>64,300</a:t>
                      </a:r>
                      <a:endParaRPr lang="en-US" dirty="0"/>
                    </a:p>
                  </a:txBody>
                  <a:tcPr/>
                </a:tc>
              </a:tr>
              <a:tr h="370840">
                <a:tc>
                  <a:txBody>
                    <a:bodyPr/>
                    <a:lstStyle/>
                    <a:p>
                      <a:r>
                        <a:rPr lang="en-US" dirty="0" err="1" smtClean="0"/>
                        <a:t>Zebulun</a:t>
                      </a:r>
                      <a:endParaRPr lang="en-US" dirty="0"/>
                    </a:p>
                  </a:txBody>
                  <a:tcPr/>
                </a:tc>
                <a:tc>
                  <a:txBody>
                    <a:bodyPr/>
                    <a:lstStyle/>
                    <a:p>
                      <a:r>
                        <a:rPr lang="en-US" dirty="0" smtClean="0"/>
                        <a:t>57,400</a:t>
                      </a:r>
                      <a:endParaRPr lang="en-US" dirty="0"/>
                    </a:p>
                  </a:txBody>
                  <a:tcPr/>
                </a:tc>
                <a:tc>
                  <a:txBody>
                    <a:bodyPr/>
                    <a:lstStyle/>
                    <a:p>
                      <a:r>
                        <a:rPr lang="en-US" dirty="0" smtClean="0"/>
                        <a:t>60,500</a:t>
                      </a:r>
                      <a:endParaRPr lang="en-US" dirty="0"/>
                    </a:p>
                  </a:txBody>
                  <a:tcPr/>
                </a:tc>
              </a:tr>
              <a:tr h="370840">
                <a:tc>
                  <a:txBody>
                    <a:bodyPr/>
                    <a:lstStyle/>
                    <a:p>
                      <a:r>
                        <a:rPr lang="en-US" dirty="0" smtClean="0"/>
                        <a:t>Ephraim</a:t>
                      </a:r>
                      <a:endParaRPr lang="en-US" dirty="0"/>
                    </a:p>
                  </a:txBody>
                  <a:tcPr/>
                </a:tc>
                <a:tc>
                  <a:txBody>
                    <a:bodyPr/>
                    <a:lstStyle/>
                    <a:p>
                      <a:r>
                        <a:rPr lang="en-US" dirty="0" smtClean="0"/>
                        <a:t>40,500</a:t>
                      </a:r>
                      <a:endParaRPr lang="en-US" dirty="0"/>
                    </a:p>
                  </a:txBody>
                  <a:tcPr/>
                </a:tc>
                <a:tc>
                  <a:txBody>
                    <a:bodyPr/>
                    <a:lstStyle/>
                    <a:p>
                      <a:r>
                        <a:rPr lang="en-US" dirty="0" smtClean="0"/>
                        <a:t>32,500</a:t>
                      </a:r>
                      <a:endParaRPr lang="en-US" dirty="0"/>
                    </a:p>
                  </a:txBody>
                  <a:tcPr/>
                </a:tc>
              </a:tr>
              <a:tr h="370840">
                <a:tc>
                  <a:txBody>
                    <a:bodyPr/>
                    <a:lstStyle/>
                    <a:p>
                      <a:r>
                        <a:rPr lang="en-US" sz="1600" dirty="0" smtClean="0"/>
                        <a:t>Manasseh</a:t>
                      </a:r>
                      <a:endParaRPr lang="en-US" sz="1600" dirty="0"/>
                    </a:p>
                  </a:txBody>
                  <a:tcPr/>
                </a:tc>
                <a:tc>
                  <a:txBody>
                    <a:bodyPr/>
                    <a:lstStyle/>
                    <a:p>
                      <a:r>
                        <a:rPr lang="en-US" dirty="0" smtClean="0"/>
                        <a:t>32,200</a:t>
                      </a:r>
                      <a:endParaRPr lang="en-US" dirty="0"/>
                    </a:p>
                  </a:txBody>
                  <a:tcPr/>
                </a:tc>
                <a:tc>
                  <a:txBody>
                    <a:bodyPr/>
                    <a:lstStyle/>
                    <a:p>
                      <a:r>
                        <a:rPr lang="en-US" dirty="0" smtClean="0"/>
                        <a:t>52,700</a:t>
                      </a:r>
                      <a:endParaRPr lang="en-US" dirty="0"/>
                    </a:p>
                  </a:txBody>
                  <a:tcPr/>
                </a:tc>
              </a:tr>
              <a:tr h="370840">
                <a:tc>
                  <a:txBody>
                    <a:bodyPr/>
                    <a:lstStyle/>
                    <a:p>
                      <a:r>
                        <a:rPr lang="en-US" dirty="0" smtClean="0"/>
                        <a:t>Benjamin</a:t>
                      </a:r>
                      <a:endParaRPr lang="en-US" dirty="0"/>
                    </a:p>
                  </a:txBody>
                  <a:tcPr/>
                </a:tc>
                <a:tc>
                  <a:txBody>
                    <a:bodyPr/>
                    <a:lstStyle/>
                    <a:p>
                      <a:r>
                        <a:rPr lang="en-US" dirty="0" smtClean="0"/>
                        <a:t>35,400</a:t>
                      </a:r>
                      <a:endParaRPr lang="en-US" dirty="0"/>
                    </a:p>
                  </a:txBody>
                  <a:tcPr/>
                </a:tc>
                <a:tc>
                  <a:txBody>
                    <a:bodyPr/>
                    <a:lstStyle/>
                    <a:p>
                      <a:r>
                        <a:rPr lang="en-US" dirty="0" smtClean="0"/>
                        <a:t>45,600</a:t>
                      </a:r>
                      <a:endParaRPr lang="en-US" dirty="0"/>
                    </a:p>
                  </a:txBody>
                  <a:tcPr/>
                </a:tc>
              </a:tr>
              <a:tr h="370840">
                <a:tc>
                  <a:txBody>
                    <a:bodyPr/>
                    <a:lstStyle/>
                    <a:p>
                      <a:r>
                        <a:rPr lang="en-US" dirty="0" smtClean="0"/>
                        <a:t>Dan</a:t>
                      </a:r>
                      <a:endParaRPr lang="en-US" dirty="0"/>
                    </a:p>
                  </a:txBody>
                  <a:tcPr/>
                </a:tc>
                <a:tc>
                  <a:txBody>
                    <a:bodyPr/>
                    <a:lstStyle/>
                    <a:p>
                      <a:r>
                        <a:rPr lang="en-US" dirty="0" smtClean="0"/>
                        <a:t>62,700</a:t>
                      </a:r>
                      <a:endParaRPr lang="en-US" dirty="0"/>
                    </a:p>
                  </a:txBody>
                  <a:tcPr/>
                </a:tc>
                <a:tc>
                  <a:txBody>
                    <a:bodyPr/>
                    <a:lstStyle/>
                    <a:p>
                      <a:r>
                        <a:rPr lang="en-US" dirty="0" smtClean="0"/>
                        <a:t>64,400</a:t>
                      </a:r>
                      <a:endParaRPr lang="en-US" dirty="0"/>
                    </a:p>
                  </a:txBody>
                  <a:tcPr/>
                </a:tc>
              </a:tr>
              <a:tr h="370840">
                <a:tc>
                  <a:txBody>
                    <a:bodyPr/>
                    <a:lstStyle/>
                    <a:p>
                      <a:r>
                        <a:rPr lang="en-US" dirty="0" smtClean="0"/>
                        <a:t>Asher</a:t>
                      </a:r>
                      <a:endParaRPr lang="en-US" dirty="0"/>
                    </a:p>
                  </a:txBody>
                  <a:tcPr/>
                </a:tc>
                <a:tc>
                  <a:txBody>
                    <a:bodyPr/>
                    <a:lstStyle/>
                    <a:p>
                      <a:r>
                        <a:rPr lang="en-US" dirty="0" smtClean="0"/>
                        <a:t>41,500</a:t>
                      </a:r>
                      <a:endParaRPr lang="en-US" dirty="0"/>
                    </a:p>
                  </a:txBody>
                  <a:tcPr/>
                </a:tc>
                <a:tc>
                  <a:txBody>
                    <a:bodyPr/>
                    <a:lstStyle/>
                    <a:p>
                      <a:r>
                        <a:rPr lang="en-US" dirty="0" smtClean="0"/>
                        <a:t>53,400</a:t>
                      </a:r>
                      <a:endParaRPr lang="en-US" dirty="0"/>
                    </a:p>
                  </a:txBody>
                  <a:tcPr/>
                </a:tc>
              </a:tr>
              <a:tr h="370840">
                <a:tc>
                  <a:txBody>
                    <a:bodyPr/>
                    <a:lstStyle/>
                    <a:p>
                      <a:r>
                        <a:rPr lang="en-US" dirty="0" smtClean="0"/>
                        <a:t>Naphtali</a:t>
                      </a:r>
                      <a:endParaRPr lang="en-US" dirty="0"/>
                    </a:p>
                  </a:txBody>
                  <a:tcPr/>
                </a:tc>
                <a:tc>
                  <a:txBody>
                    <a:bodyPr/>
                    <a:lstStyle/>
                    <a:p>
                      <a:r>
                        <a:rPr lang="en-US" dirty="0" smtClean="0"/>
                        <a:t>53,400</a:t>
                      </a:r>
                      <a:endParaRPr lang="en-US" dirty="0"/>
                    </a:p>
                  </a:txBody>
                  <a:tcPr/>
                </a:tc>
                <a:tc>
                  <a:txBody>
                    <a:bodyPr/>
                    <a:lstStyle/>
                    <a:p>
                      <a:r>
                        <a:rPr lang="en-US" dirty="0" smtClean="0"/>
                        <a:t>45,400</a:t>
                      </a:r>
                      <a:endParaRPr lang="en-US" dirty="0"/>
                    </a:p>
                  </a:txBody>
                  <a:tcPr/>
                </a:tc>
              </a:tr>
              <a:tr h="370840">
                <a:tc>
                  <a:txBody>
                    <a:bodyPr/>
                    <a:lstStyle/>
                    <a:p>
                      <a:r>
                        <a:rPr lang="en-US" b="1" dirty="0" smtClean="0"/>
                        <a:t>Total</a:t>
                      </a:r>
                      <a:endParaRPr lang="en-US" b="1" dirty="0"/>
                    </a:p>
                  </a:txBody>
                  <a:tcPr/>
                </a:tc>
                <a:tc>
                  <a:txBody>
                    <a:bodyPr/>
                    <a:lstStyle/>
                    <a:p>
                      <a:r>
                        <a:rPr lang="en-US" b="1" dirty="0" smtClean="0"/>
                        <a:t>603,550</a:t>
                      </a:r>
                      <a:endParaRPr lang="en-US" b="1" dirty="0"/>
                    </a:p>
                  </a:txBody>
                  <a:tcPr/>
                </a:tc>
                <a:tc>
                  <a:txBody>
                    <a:bodyPr/>
                    <a:lstStyle/>
                    <a:p>
                      <a:r>
                        <a:rPr lang="en-US" b="1" dirty="0" smtClean="0"/>
                        <a:t>601,730</a:t>
                      </a:r>
                      <a:endParaRPr lang="en-US" b="1" dirty="0"/>
                    </a:p>
                  </a:txBody>
                  <a:tcPr/>
                </a:tc>
              </a:tr>
            </a:tbl>
          </a:graphicData>
        </a:graphic>
      </p:graphicFrame>
      <p:sp>
        <p:nvSpPr>
          <p:cNvPr id="5" name="TextBox 4"/>
          <p:cNvSpPr txBox="1"/>
          <p:nvPr/>
        </p:nvSpPr>
        <p:spPr>
          <a:xfrm>
            <a:off x="3810000" y="1219200"/>
            <a:ext cx="5181600" cy="5324535"/>
          </a:xfrm>
          <a:prstGeom prst="rect">
            <a:avLst/>
          </a:prstGeom>
          <a:noFill/>
        </p:spPr>
        <p:txBody>
          <a:bodyPr wrap="square" rtlCol="0">
            <a:spAutoFit/>
          </a:bodyPr>
          <a:lstStyle/>
          <a:p>
            <a:r>
              <a:rPr lang="en-US" sz="2000" dirty="0" smtClean="0"/>
              <a:t>Totals of adult men imply that total population of 12 tribes of ~2 million!</a:t>
            </a:r>
          </a:p>
          <a:p>
            <a:endParaRPr lang="en-US" sz="2000" dirty="0"/>
          </a:p>
          <a:p>
            <a:r>
              <a:rPr lang="en-US" sz="2000" dirty="0" smtClean="0"/>
              <a:t>600,000 fighting men would be a huge army in the 21</a:t>
            </a:r>
            <a:r>
              <a:rPr lang="en-US" sz="2000" baseline="30000" dirty="0" smtClean="0"/>
              <a:t>st</a:t>
            </a:r>
            <a:r>
              <a:rPr lang="en-US" sz="2000" dirty="0" smtClean="0"/>
              <a:t> century.  Washington had 11,000 troops  vs. Cornwallis in decisive battle of Revolutionary War.</a:t>
            </a:r>
          </a:p>
          <a:p>
            <a:endParaRPr lang="en-US" sz="2000" dirty="0"/>
          </a:p>
          <a:p>
            <a:r>
              <a:rPr lang="en-US" sz="2000" dirty="0" smtClean="0"/>
              <a:t>Early church father Jerome held these totals as a mystery.  John Calvin saw them as evidence of God’s ability to increase Israel’s population from one family to 2 million in about 250 years.</a:t>
            </a:r>
          </a:p>
          <a:p>
            <a:endParaRPr lang="en-US" sz="2000" dirty="0"/>
          </a:p>
          <a:p>
            <a:r>
              <a:rPr lang="en-US" sz="2000" dirty="0" smtClean="0"/>
              <a:t>Others have postulated that the totals were misinterpreted, but they are self-consistent in the book (may have been misinterpreted by later scribes though).</a:t>
            </a:r>
            <a:endParaRPr lang="en-US" sz="2000" dirty="0"/>
          </a:p>
        </p:txBody>
      </p:sp>
    </p:spTree>
    <p:extLst>
      <p:ext uri="{BB962C8B-B14F-4D97-AF65-F5344CB8AC3E}">
        <p14:creationId xmlns:p14="http://schemas.microsoft.com/office/powerpoint/2010/main" val="538583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tabernacle of the covenant was in the center of the encampment</a:t>
            </a:r>
            <a:endParaRPr lang="en-US" dirty="0"/>
          </a:p>
        </p:txBody>
      </p:sp>
      <p:sp>
        <p:nvSpPr>
          <p:cNvPr id="3" name="Content Placeholder 2"/>
          <p:cNvSpPr>
            <a:spLocks noGrp="1"/>
          </p:cNvSpPr>
          <p:nvPr>
            <p:ph idx="1"/>
          </p:nvPr>
        </p:nvSpPr>
        <p:spPr/>
        <p:txBody>
          <a:bodyPr>
            <a:normAutofit fontScale="92500"/>
          </a:bodyPr>
          <a:lstStyle/>
          <a:p>
            <a:r>
              <a:rPr lang="en-US" dirty="0" smtClean="0"/>
              <a:t>Tent was 145 ft. long, 72 ft. wide, and 7 ft. high (Exod. 27:18).</a:t>
            </a:r>
          </a:p>
          <a:p>
            <a:r>
              <a:rPr lang="en-US" dirty="0" smtClean="0"/>
              <a:t>The Holy of Holies containing the ark was inside another curtained enclosure inside the tent.</a:t>
            </a:r>
          </a:p>
          <a:p>
            <a:r>
              <a:rPr lang="en-US" dirty="0" smtClean="0"/>
              <a:t>The Levites were to surround the tabernacle to protect it.</a:t>
            </a:r>
          </a:p>
          <a:p>
            <a:r>
              <a:rPr lang="en-US" dirty="0" smtClean="0"/>
              <a:t>The tabernacle and Levites around it are visible signs of God’s presence and love, with dangerous power but with forgiving compassion.</a:t>
            </a:r>
            <a:endParaRPr lang="en-US" dirty="0"/>
          </a:p>
        </p:txBody>
      </p:sp>
    </p:spTree>
    <p:extLst>
      <p:ext uri="{BB962C8B-B14F-4D97-AF65-F5344CB8AC3E}">
        <p14:creationId xmlns:p14="http://schemas.microsoft.com/office/powerpoint/2010/main" val="3217545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 2:  Organization and Leadership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86" y="1417638"/>
            <a:ext cx="5349966" cy="3275293"/>
          </a:xfrm>
        </p:spPr>
      </p:pic>
      <p:sp>
        <p:nvSpPr>
          <p:cNvPr id="5" name="TextBox 4"/>
          <p:cNvSpPr txBox="1"/>
          <p:nvPr/>
        </p:nvSpPr>
        <p:spPr>
          <a:xfrm>
            <a:off x="5486400" y="1524000"/>
            <a:ext cx="3200400" cy="4801314"/>
          </a:xfrm>
          <a:prstGeom prst="rect">
            <a:avLst/>
          </a:prstGeom>
          <a:noFill/>
        </p:spPr>
        <p:txBody>
          <a:bodyPr wrap="square" rtlCol="0">
            <a:spAutoFit/>
          </a:bodyPr>
          <a:lstStyle/>
          <a:p>
            <a:r>
              <a:rPr lang="en-US" dirty="0" smtClean="0"/>
              <a:t>The tribes were arranged in camp around the Tabernacle.  The arrangement indicates the relative level of holiness, prominence, but ultimate inclusion of all.</a:t>
            </a:r>
          </a:p>
          <a:p>
            <a:endParaRPr lang="en-US" dirty="0"/>
          </a:p>
          <a:p>
            <a:r>
              <a:rPr lang="en-US" dirty="0" smtClean="0"/>
              <a:t>Levites:  Service to Tabernacle</a:t>
            </a:r>
          </a:p>
          <a:p>
            <a:endParaRPr lang="en-US" dirty="0"/>
          </a:p>
          <a:p>
            <a:r>
              <a:rPr lang="en-US" dirty="0" smtClean="0"/>
              <a:t>Reuben, Simeon, Judah, Ephraim arrangements reflect birth stories of the twelve sons of Jacob to Leah and Rachel.</a:t>
            </a:r>
          </a:p>
          <a:p>
            <a:endParaRPr lang="en-US" dirty="0"/>
          </a:p>
          <a:p>
            <a:r>
              <a:rPr lang="en-US" dirty="0" smtClean="0"/>
              <a:t>Shifts in relative status over time are evident in the scriptures.</a:t>
            </a:r>
            <a:endParaRPr lang="en-US" dirty="0"/>
          </a:p>
        </p:txBody>
      </p:sp>
      <p:sp>
        <p:nvSpPr>
          <p:cNvPr id="6" name="TextBox 5"/>
          <p:cNvSpPr txBox="1"/>
          <p:nvPr/>
        </p:nvSpPr>
        <p:spPr>
          <a:xfrm>
            <a:off x="397565" y="5410200"/>
            <a:ext cx="4403035" cy="1200329"/>
          </a:xfrm>
          <a:prstGeom prst="rect">
            <a:avLst/>
          </a:prstGeom>
          <a:noFill/>
        </p:spPr>
        <p:txBody>
          <a:bodyPr wrap="square" rtlCol="0">
            <a:spAutoFit/>
          </a:bodyPr>
          <a:lstStyle/>
          <a:p>
            <a:r>
              <a:rPr lang="en-US" dirty="0" smtClean="0"/>
              <a:t>Placement of the tribes is another indication of the development of a society as compared to the previously disordered state as slaves in Egypt.</a:t>
            </a:r>
            <a:endParaRPr lang="en-US" dirty="0"/>
          </a:p>
        </p:txBody>
      </p:sp>
    </p:spTree>
    <p:extLst>
      <p:ext uri="{BB962C8B-B14F-4D97-AF65-F5344CB8AC3E}">
        <p14:creationId xmlns:p14="http://schemas.microsoft.com/office/powerpoint/2010/main" val="519557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is Dennis Olsen?</a:t>
            </a:r>
            <a:endParaRPr lang="en-US"/>
          </a:p>
        </p:txBody>
      </p:sp>
      <p:sp>
        <p:nvSpPr>
          <p:cNvPr id="3" name="Content Placeholder 2"/>
          <p:cNvSpPr>
            <a:spLocks noGrp="1"/>
          </p:cNvSpPr>
          <p:nvPr>
            <p:ph idx="1"/>
          </p:nvPr>
        </p:nvSpPr>
        <p:spPr>
          <a:xfrm>
            <a:off x="457200" y="1600200"/>
            <a:ext cx="5105400" cy="4525963"/>
          </a:xfrm>
        </p:spPr>
        <p:txBody>
          <a:bodyPr>
            <a:noAutofit/>
          </a:bodyPr>
          <a:lstStyle/>
          <a:p>
            <a:pPr marL="0" indent="0">
              <a:buNone/>
            </a:pPr>
            <a:r>
              <a:rPr lang="en-US" sz="2000" smtClean="0"/>
              <a:t>Dennis T. Olson is the Charles T. Haley Professor of Old Testament Theology and Chair of the Biblical Studies Department at Princeton Theological Seminary. He earned his M.Div. from Luther Theological Seminary and his M.A., M.Phil., and Ph.D. from Yale University. His academic interests are in literary approaches to Old Testament interpretation and Old Testament and biblical theology. He specializes in the Pentateuch and other narrative literature of the Old Testament. An ordained Lutheran minister, he has chaired the Convocation of Teaching Theologians for the Evangelical Lutheran Church in America</a:t>
            </a:r>
            <a:endParaRPr lang="en-US" sz="20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371600"/>
            <a:ext cx="2324100" cy="3069328"/>
          </a:xfrm>
          <a:prstGeom prst="rect">
            <a:avLst/>
          </a:prstGeom>
        </p:spPr>
      </p:pic>
    </p:spTree>
    <p:extLst>
      <p:ext uri="{BB962C8B-B14F-4D97-AF65-F5344CB8AC3E}">
        <p14:creationId xmlns:p14="http://schemas.microsoft.com/office/powerpoint/2010/main" val="873415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504"/>
            <a:ext cx="8229600" cy="964096"/>
          </a:xfrm>
        </p:spPr>
        <p:txBody>
          <a:bodyPr/>
          <a:lstStyle/>
          <a:p>
            <a:r>
              <a:rPr lang="en-US" dirty="0" smtClean="0"/>
              <a:t>Changing status of the tribes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5661124" cy="5110867"/>
          </a:xfrm>
        </p:spPr>
      </p:pic>
      <p:sp>
        <p:nvSpPr>
          <p:cNvPr id="5" name="TextBox 4"/>
          <p:cNvSpPr txBox="1"/>
          <p:nvPr/>
        </p:nvSpPr>
        <p:spPr>
          <a:xfrm>
            <a:off x="6019800" y="990600"/>
            <a:ext cx="3048000" cy="5355312"/>
          </a:xfrm>
          <a:prstGeom prst="rect">
            <a:avLst/>
          </a:prstGeom>
          <a:noFill/>
        </p:spPr>
        <p:txBody>
          <a:bodyPr wrap="square" rtlCol="0">
            <a:spAutoFit/>
          </a:bodyPr>
          <a:lstStyle/>
          <a:p>
            <a:r>
              <a:rPr lang="en-US" dirty="0" smtClean="0"/>
              <a:t>Notes:</a:t>
            </a:r>
          </a:p>
          <a:p>
            <a:pPr marL="285750" indent="-285750">
              <a:buFont typeface="Arial" panose="020B0604020202020204" pitchFamily="34" charset="0"/>
              <a:buChar char="•"/>
            </a:pPr>
            <a:r>
              <a:rPr lang="en-US" dirty="0" smtClean="0"/>
              <a:t>Levi drops out to take priestly status.</a:t>
            </a:r>
          </a:p>
          <a:p>
            <a:pPr marL="285750" indent="-285750">
              <a:buFont typeface="Arial" panose="020B0604020202020204" pitchFamily="34" charset="0"/>
              <a:buChar char="•"/>
            </a:pPr>
            <a:r>
              <a:rPr lang="en-US" dirty="0" smtClean="0"/>
              <a:t>Joseph tribe is replaced by his two sons, Manasseh and Ephraim.</a:t>
            </a:r>
          </a:p>
          <a:p>
            <a:pPr marL="285750" indent="-285750">
              <a:buFont typeface="Arial" panose="020B0604020202020204" pitchFamily="34" charset="0"/>
              <a:buChar char="•"/>
            </a:pPr>
            <a:r>
              <a:rPr lang="en-US" dirty="0" smtClean="0"/>
              <a:t>Birth order originally places Reuben in top position.</a:t>
            </a:r>
          </a:p>
          <a:p>
            <a:pPr marL="285750" indent="-285750">
              <a:buFont typeface="Arial" panose="020B0604020202020204" pitchFamily="34" charset="0"/>
              <a:buChar char="•"/>
            </a:pPr>
            <a:r>
              <a:rPr lang="en-US" dirty="0" smtClean="0"/>
              <a:t>Tribes born of the maids are of lower social status.</a:t>
            </a:r>
          </a:p>
          <a:p>
            <a:endParaRPr lang="en-US" dirty="0"/>
          </a:p>
          <a:p>
            <a:r>
              <a:rPr lang="en-US" dirty="0" smtClean="0"/>
              <a:t>However, by Num. 2, Judah is placed in top position.  Judah is reflected in the Gen. 49:8-12 blessing of Jacob.   Judah becomes the most powerful tribe for centuries beyond the returned to the land of Canaan.</a:t>
            </a:r>
            <a:endParaRPr lang="en-US" dirty="0"/>
          </a:p>
        </p:txBody>
      </p:sp>
    </p:spTree>
    <p:extLst>
      <p:ext uri="{BB962C8B-B14F-4D97-AF65-F5344CB8AC3E}">
        <p14:creationId xmlns:p14="http://schemas.microsoft.com/office/powerpoint/2010/main" val="503575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of Num.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Order, structure, and clear lines of accountability needed to move a large community through the Wilderness.</a:t>
            </a:r>
          </a:p>
          <a:p>
            <a:r>
              <a:rPr lang="en-US" dirty="0" smtClean="0"/>
              <a:t>Those with authority and prominence bear special responsibilities (Levites protect tabernacle, but give up rights to land of their own.</a:t>
            </a:r>
          </a:p>
          <a:p>
            <a:r>
              <a:rPr lang="en-US" dirty="0" smtClean="0"/>
              <a:t>God periodically reshuffles the deck of authority based on faithfulness.</a:t>
            </a:r>
          </a:p>
          <a:p>
            <a:r>
              <a:rPr lang="en-US" dirty="0" smtClean="0"/>
              <a:t>Organization, with God’s Tabernacle at the center, invokes a sense of discipline to the goal and orientation toward God.</a:t>
            </a:r>
            <a:endParaRPr lang="en-US" dirty="0"/>
          </a:p>
        </p:txBody>
      </p:sp>
    </p:spTree>
    <p:extLst>
      <p:ext uri="{BB962C8B-B14F-4D97-AF65-F5344CB8AC3E}">
        <p14:creationId xmlns:p14="http://schemas.microsoft.com/office/powerpoint/2010/main" val="2501593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 3:  Priests and Levites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3:1 repeats a “generational formula” used 11 times in the book of Genesis, reinforcing the relationship to the earlier book.</a:t>
            </a:r>
          </a:p>
          <a:p>
            <a:r>
              <a:rPr lang="en-US" dirty="0" smtClean="0"/>
              <a:t>Generational formulas do two things:</a:t>
            </a:r>
          </a:p>
          <a:p>
            <a:pPr lvl="1"/>
            <a:r>
              <a:rPr lang="en-US" dirty="0" smtClean="0"/>
              <a:t>Exclusion:  Narrow the focus to highlight certain peoples:  In this case, the sons of Aaron and Moses, i.e. Levites and Priests.</a:t>
            </a:r>
          </a:p>
          <a:p>
            <a:pPr lvl="1"/>
            <a:r>
              <a:rPr lang="en-US" dirty="0" smtClean="0"/>
              <a:t>Inclusion:  Show relationship to the rest of world or tribes</a:t>
            </a:r>
          </a:p>
          <a:p>
            <a:r>
              <a:rPr lang="en-US" dirty="0" smtClean="0"/>
              <a:t>Cautionary reference to </a:t>
            </a:r>
            <a:r>
              <a:rPr lang="en-US" dirty="0" err="1" smtClean="0"/>
              <a:t>Nadab</a:t>
            </a:r>
            <a:r>
              <a:rPr lang="en-US" dirty="0" smtClean="0"/>
              <a:t> and </a:t>
            </a:r>
            <a:r>
              <a:rPr lang="en-US" dirty="0" err="1" smtClean="0"/>
              <a:t>Abihu</a:t>
            </a:r>
            <a:r>
              <a:rPr lang="en-US" dirty="0" smtClean="0"/>
              <a:t> foreshadows the consequences of disobedience.  Original story is Lev. 10:1-3</a:t>
            </a:r>
            <a:endParaRPr lang="en-US" dirty="0"/>
          </a:p>
        </p:txBody>
      </p:sp>
    </p:spTree>
    <p:extLst>
      <p:ext uri="{BB962C8B-B14F-4D97-AF65-F5344CB8AC3E}">
        <p14:creationId xmlns:p14="http://schemas.microsoft.com/office/powerpoint/2010/main" val="672753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30"/>
            <a:ext cx="8229600" cy="1143000"/>
          </a:xfrm>
        </p:spPr>
        <p:txBody>
          <a:bodyPr>
            <a:normAutofit/>
          </a:bodyPr>
          <a:lstStyle/>
          <a:p>
            <a:r>
              <a:rPr lang="en-US" dirty="0" err="1" smtClean="0"/>
              <a:t>Num</a:t>
            </a:r>
            <a:r>
              <a:rPr lang="en-US" dirty="0" smtClean="0"/>
              <a:t> 3:  The first Levite census lists</a:t>
            </a:r>
            <a:endParaRPr lang="en-US" dirty="0"/>
          </a:p>
        </p:txBody>
      </p:sp>
      <p:sp>
        <p:nvSpPr>
          <p:cNvPr id="3" name="Content Placeholder 2"/>
          <p:cNvSpPr>
            <a:spLocks noGrp="1"/>
          </p:cNvSpPr>
          <p:nvPr>
            <p:ph idx="1"/>
          </p:nvPr>
        </p:nvSpPr>
        <p:spPr>
          <a:xfrm>
            <a:off x="457200" y="1391134"/>
            <a:ext cx="8229600" cy="4525963"/>
          </a:xfrm>
        </p:spPr>
        <p:txBody>
          <a:bodyPr>
            <a:normAutofit fontScale="77500" lnSpcReduction="20000"/>
          </a:bodyPr>
          <a:lstStyle/>
          <a:p>
            <a:r>
              <a:rPr lang="en-US" dirty="0" smtClean="0"/>
              <a:t>The purpose of the first list is to determine if there are enough Levites to substitute for the first born of each of the other tribes.  (3:11)</a:t>
            </a:r>
          </a:p>
          <a:p>
            <a:r>
              <a:rPr lang="en-US" dirty="0" smtClean="0"/>
              <a:t>The tradition comes from the last plague during the exodus out of Egypt.  Levites are substitutes for the first born.   In a sense, they experience death as not having a right to land.</a:t>
            </a:r>
          </a:p>
          <a:p>
            <a:r>
              <a:rPr lang="en-US" dirty="0" smtClean="0"/>
              <a:t>Results are problematic:  Total of the three groups of Levites is 22,300, but is reported as 22,000.  Israelite first-born total is 22,273, but a shortfall of 273 is instead reported.</a:t>
            </a:r>
          </a:p>
          <a:p>
            <a:r>
              <a:rPr lang="en-US" dirty="0" smtClean="0"/>
              <a:t>Extra Israelites may be redeemed instead by payment of money (3:44-51).</a:t>
            </a:r>
          </a:p>
          <a:p>
            <a:endParaRPr lang="en-US" dirty="0"/>
          </a:p>
        </p:txBody>
      </p:sp>
      <p:sp>
        <p:nvSpPr>
          <p:cNvPr id="5" name="TextBox 4"/>
          <p:cNvSpPr txBox="1"/>
          <p:nvPr/>
        </p:nvSpPr>
        <p:spPr>
          <a:xfrm>
            <a:off x="152400" y="5662394"/>
            <a:ext cx="8686800" cy="954107"/>
          </a:xfrm>
          <a:prstGeom prst="rect">
            <a:avLst/>
          </a:prstGeom>
          <a:solidFill>
            <a:schemeClr val="accent3">
              <a:lumMod val="20000"/>
              <a:lumOff val="80000"/>
              <a:alpha val="79000"/>
            </a:schemeClr>
          </a:solidFill>
        </p:spPr>
        <p:txBody>
          <a:bodyPr wrap="square" rtlCol="0">
            <a:spAutoFit/>
          </a:bodyPr>
          <a:lstStyle/>
          <a:p>
            <a:pPr algn="ctr"/>
            <a:r>
              <a:rPr lang="en-US" sz="2800" dirty="0" smtClean="0"/>
              <a:t>Giving the first born or first fruits is a tradition to recognize that we owe our existence and all that we have to God.</a:t>
            </a:r>
            <a:endParaRPr lang="en-US" sz="2800" dirty="0"/>
          </a:p>
        </p:txBody>
      </p:sp>
    </p:spTree>
    <p:extLst>
      <p:ext uri="{BB962C8B-B14F-4D97-AF65-F5344CB8AC3E}">
        <p14:creationId xmlns:p14="http://schemas.microsoft.com/office/powerpoint/2010/main" val="2053276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Num</a:t>
            </a:r>
            <a:r>
              <a:rPr lang="en-US" dirty="0" smtClean="0"/>
              <a:t> 4:  The second Levite census</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Identifies those 30-50 years old who will be serving / maintaining the tent of meeting.</a:t>
            </a:r>
          </a:p>
          <a:p>
            <a:r>
              <a:rPr lang="en-US" dirty="0" smtClean="0"/>
              <a:t>The Levites serve the sons of Aaron, who are the high priests in the tabernacle.</a:t>
            </a:r>
          </a:p>
          <a:p>
            <a:r>
              <a:rPr lang="en-US" dirty="0" smtClean="0"/>
              <a:t>Three households of Levites are headed by the three sons of Levi:</a:t>
            </a:r>
          </a:p>
          <a:p>
            <a:pPr lvl="1"/>
            <a:r>
              <a:rPr lang="en-US" dirty="0" err="1" smtClean="0"/>
              <a:t>Kohathites</a:t>
            </a:r>
            <a:r>
              <a:rPr lang="en-US" dirty="0" smtClean="0"/>
              <a:t> care for the most holy things, but must not see them!</a:t>
            </a:r>
          </a:p>
          <a:p>
            <a:pPr lvl="1"/>
            <a:r>
              <a:rPr lang="en-US" dirty="0" err="1" smtClean="0"/>
              <a:t>Gershonites</a:t>
            </a:r>
            <a:r>
              <a:rPr lang="en-US" dirty="0" smtClean="0"/>
              <a:t> carry curtains and outer coverings of the tent</a:t>
            </a:r>
          </a:p>
          <a:p>
            <a:pPr lvl="1"/>
            <a:r>
              <a:rPr lang="en-US" dirty="0" err="1" smtClean="0"/>
              <a:t>Merarites</a:t>
            </a:r>
            <a:r>
              <a:rPr lang="en-US" dirty="0" smtClean="0"/>
              <a:t> carry frames and bases of the tent of meeting.</a:t>
            </a:r>
          </a:p>
          <a:p>
            <a:r>
              <a:rPr lang="en-US" dirty="0" smtClean="0"/>
              <a:t>Hierarchy does not indicate divine favor, but instead that being close to holiness is dangerous!</a:t>
            </a:r>
            <a:r>
              <a:rPr lang="en-US" dirty="0"/>
              <a:t> </a:t>
            </a:r>
            <a:r>
              <a:rPr lang="en-US" dirty="0" smtClean="0"/>
              <a:t> God’s chosen people must never the merely human to encroach onto God’s holy space.</a:t>
            </a:r>
          </a:p>
        </p:txBody>
      </p:sp>
    </p:spTree>
    <p:extLst>
      <p:ext uri="{BB962C8B-B14F-4D97-AF65-F5344CB8AC3E}">
        <p14:creationId xmlns:p14="http://schemas.microsoft.com/office/powerpoint/2010/main" val="982359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Num</a:t>
            </a:r>
            <a:r>
              <a:rPr lang="en-US" dirty="0" smtClean="0"/>
              <a:t> 5:1-6:21:  Preserving Holiness in the Camp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Preparation for invading the Promised Land continues as the focus switches from safeguarding holiness among the clergy to safeguarding holiness among the laity</a:t>
            </a:r>
          </a:p>
          <a:p>
            <a:r>
              <a:rPr lang="en-US" dirty="0" smtClean="0"/>
              <a:t>Impurity (5:1-4) threatens the camp, but so does injustice between people, which is another form of unfaithfulness (5:5).</a:t>
            </a:r>
          </a:p>
          <a:p>
            <a:r>
              <a:rPr lang="en-US" dirty="0" smtClean="0"/>
              <a:t>However, impurity and injury to others need not be fatal – procedures are provided to deal with them.</a:t>
            </a:r>
            <a:endParaRPr lang="en-US" dirty="0"/>
          </a:p>
        </p:txBody>
      </p:sp>
    </p:spTree>
    <p:extLst>
      <p:ext uri="{BB962C8B-B14F-4D97-AF65-F5344CB8AC3E}">
        <p14:creationId xmlns:p14="http://schemas.microsoft.com/office/powerpoint/2010/main" val="3464512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the meaning of purity in the OT?</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Purity highlights the difference between the holy and the worldly.</a:t>
            </a:r>
          </a:p>
          <a:p>
            <a:r>
              <a:rPr lang="en-US" dirty="0" smtClean="0"/>
              <a:t>In the OT, impurity is not a matter of class or nationality, but is a state caused by what comes out of a person or contact with the unclean and everyone will be unclean at times and need purification.</a:t>
            </a:r>
          </a:p>
          <a:p>
            <a:r>
              <a:rPr lang="en-US" dirty="0" smtClean="0"/>
              <a:t>Functions of purity in ancient Israel suggested by scholars :</a:t>
            </a:r>
          </a:p>
          <a:p>
            <a:pPr lvl="1"/>
            <a:r>
              <a:rPr lang="en-US" dirty="0" smtClean="0"/>
              <a:t>Rules of hygiene </a:t>
            </a:r>
          </a:p>
          <a:p>
            <a:pPr lvl="1"/>
            <a:r>
              <a:rPr lang="en-US" dirty="0" smtClean="0"/>
              <a:t>Make distinction from Canaanite religious practices </a:t>
            </a:r>
          </a:p>
          <a:p>
            <a:pPr lvl="1"/>
            <a:r>
              <a:rPr lang="en-US" dirty="0" smtClean="0"/>
              <a:t>Reflect sacredness of life or other deep ethics</a:t>
            </a:r>
          </a:p>
          <a:p>
            <a:pPr lvl="1"/>
            <a:r>
              <a:rPr lang="en-US" dirty="0" smtClean="0"/>
              <a:t>Boundaries to protect society from destructive powers</a:t>
            </a:r>
          </a:p>
          <a:p>
            <a:pPr lvl="1"/>
            <a:endParaRPr lang="en-US" dirty="0" smtClean="0"/>
          </a:p>
          <a:p>
            <a:endParaRPr lang="en-US" dirty="0"/>
          </a:p>
        </p:txBody>
      </p:sp>
    </p:spTree>
    <p:extLst>
      <p:ext uri="{BB962C8B-B14F-4D97-AF65-F5344CB8AC3E}">
        <p14:creationId xmlns:p14="http://schemas.microsoft.com/office/powerpoint/2010/main" val="1278472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Jesus teach about Purity Laws?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Jesus had sympathy for the downtrodden sinner, and healed those unclean.</a:t>
            </a:r>
          </a:p>
          <a:p>
            <a:r>
              <a:rPr lang="en-US" dirty="0" smtClean="0"/>
              <a:t>He did not overturn purity laws, but extended them to include impure thoughts and intentions  </a:t>
            </a:r>
          </a:p>
          <a:p>
            <a:r>
              <a:rPr lang="en-US" dirty="0" smtClean="0"/>
              <a:t>Jesus tells a leper he heals to show himself to the priest and make an offering as “Moses commanded.” (Luke 5:14)</a:t>
            </a:r>
          </a:p>
          <a:p>
            <a:r>
              <a:rPr lang="en-US" dirty="0" smtClean="0"/>
              <a:t>As Christianity grew among Gentiles, purity laws became less relevant and meaningful. (Acts 10, Gal. 2)</a:t>
            </a:r>
            <a:endParaRPr lang="en-US" dirty="0"/>
          </a:p>
        </p:txBody>
      </p:sp>
    </p:spTree>
    <p:extLst>
      <p:ext uri="{BB962C8B-B14F-4D97-AF65-F5344CB8AC3E}">
        <p14:creationId xmlns:p14="http://schemas.microsoft.com/office/powerpoint/2010/main" val="2006274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68362"/>
          </a:xfrm>
        </p:spPr>
        <p:txBody>
          <a:bodyPr>
            <a:normAutofit fontScale="90000"/>
          </a:bodyPr>
          <a:lstStyle/>
          <a:p>
            <a:r>
              <a:rPr lang="en-US" dirty="0" smtClean="0"/>
              <a:t>Num. 5:  Focus on the unfaithful wife</a:t>
            </a:r>
            <a:endParaRPr lang="en-US" dirty="0"/>
          </a:p>
        </p:txBody>
      </p:sp>
      <p:sp>
        <p:nvSpPr>
          <p:cNvPr id="3" name="Content Placeholder 2"/>
          <p:cNvSpPr>
            <a:spLocks noGrp="1"/>
          </p:cNvSpPr>
          <p:nvPr>
            <p:ph idx="1"/>
          </p:nvPr>
        </p:nvSpPr>
        <p:spPr>
          <a:xfrm>
            <a:off x="457200" y="1143000"/>
            <a:ext cx="8229600" cy="5486400"/>
          </a:xfrm>
        </p:spPr>
        <p:txBody>
          <a:bodyPr>
            <a:normAutofit fontScale="77500" lnSpcReduction="20000"/>
          </a:bodyPr>
          <a:lstStyle/>
          <a:p>
            <a:r>
              <a:rPr lang="en-US" dirty="0" smtClean="0"/>
              <a:t>Modern difficulties:</a:t>
            </a:r>
          </a:p>
          <a:p>
            <a:pPr lvl="1"/>
            <a:r>
              <a:rPr lang="en-US" dirty="0" smtClean="0"/>
              <a:t>Unjust emphasis on woman’s guilt</a:t>
            </a:r>
          </a:p>
          <a:p>
            <a:pPr lvl="1"/>
            <a:r>
              <a:rPr lang="en-US" dirty="0" smtClean="0"/>
              <a:t>Unfair that husband accuse without evidence</a:t>
            </a:r>
          </a:p>
          <a:p>
            <a:pPr lvl="1"/>
            <a:r>
              <a:rPr lang="en-US" dirty="0" smtClean="0"/>
              <a:t>No penalty to husband if accusation is unfounded</a:t>
            </a:r>
          </a:p>
          <a:p>
            <a:pPr lvl="1"/>
            <a:r>
              <a:rPr lang="en-US" dirty="0" smtClean="0"/>
              <a:t>Degrading ritual of drinking the bitter water</a:t>
            </a:r>
          </a:p>
          <a:p>
            <a:r>
              <a:rPr lang="en-US" dirty="0" smtClean="0"/>
              <a:t>However, it could be that ritual protects woman from a lynch mob and provides for innocence </a:t>
            </a:r>
          </a:p>
          <a:p>
            <a:r>
              <a:rPr lang="en-US" dirty="0" smtClean="0"/>
              <a:t>Women in ancient Israel were treated as property, but laws attempted to regulate this behavior. </a:t>
            </a:r>
          </a:p>
          <a:p>
            <a:r>
              <a:rPr lang="en-US" dirty="0" smtClean="0"/>
              <a:t>Placement at this point may serve to warn Israel to be faithful to a jealous God (common OT metaphor)</a:t>
            </a:r>
          </a:p>
          <a:p>
            <a:r>
              <a:rPr lang="en-US" dirty="0" smtClean="0"/>
              <a:t>Compare to John 8:1-11, adulterous woman was given 'living water’ by Jesus</a:t>
            </a:r>
          </a:p>
          <a:p>
            <a:r>
              <a:rPr lang="en-US" dirty="0" smtClean="0"/>
              <a:t>Practice of this law was officially abolished after destruction of 2</a:t>
            </a:r>
            <a:r>
              <a:rPr lang="en-US" baseline="30000" dirty="0" smtClean="0"/>
              <a:t>nd</a:t>
            </a:r>
            <a:r>
              <a:rPr lang="en-US" dirty="0" smtClean="0"/>
              <a:t> temple in Jerusalem (no priesthood, no dust from tabernacle floor).</a:t>
            </a:r>
            <a:endParaRPr lang="en-US" dirty="0"/>
          </a:p>
        </p:txBody>
      </p:sp>
    </p:spTree>
    <p:extLst>
      <p:ext uri="{BB962C8B-B14F-4D97-AF65-F5344CB8AC3E}">
        <p14:creationId xmlns:p14="http://schemas.microsoft.com/office/powerpoint/2010/main" val="3780002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Statements of Gender Equality in the Bible</a:t>
            </a:r>
            <a:endParaRPr lang="en-US" dirty="0"/>
          </a:p>
        </p:txBody>
      </p:sp>
      <p:sp>
        <p:nvSpPr>
          <p:cNvPr id="3" name="Content Placeholder 2"/>
          <p:cNvSpPr>
            <a:spLocks noGrp="1"/>
          </p:cNvSpPr>
          <p:nvPr>
            <p:ph idx="1"/>
          </p:nvPr>
        </p:nvSpPr>
        <p:spPr>
          <a:xfrm>
            <a:off x="228600" y="1600201"/>
            <a:ext cx="8686800" cy="3124199"/>
          </a:xfrm>
        </p:spPr>
        <p:txBody>
          <a:bodyPr>
            <a:normAutofit/>
          </a:bodyPr>
          <a:lstStyle/>
          <a:p>
            <a:r>
              <a:rPr lang="en-US" sz="2800" dirty="0" err="1" smtClean="0"/>
              <a:t>Num</a:t>
            </a:r>
            <a:r>
              <a:rPr lang="en-US" sz="2800" dirty="0" smtClean="0"/>
              <a:t> 5:3, 5 – Men and women equally subject to the law</a:t>
            </a:r>
          </a:p>
          <a:p>
            <a:r>
              <a:rPr lang="en-US" sz="2800" dirty="0" smtClean="0"/>
              <a:t>Gen. 1:27 – Male/female both created in the image of God</a:t>
            </a:r>
          </a:p>
          <a:p>
            <a:r>
              <a:rPr lang="en-US" sz="2800" dirty="0" smtClean="0"/>
              <a:t>Gal. 3:28 – In Christ there is no longer male and female…all are one in Christ</a:t>
            </a:r>
          </a:p>
          <a:p>
            <a:pPr marL="0" indent="0">
              <a:buNone/>
            </a:pPr>
            <a:endParaRPr lang="en-US" sz="2800" dirty="0"/>
          </a:p>
        </p:txBody>
      </p:sp>
      <p:sp>
        <p:nvSpPr>
          <p:cNvPr id="4" name="TextBox 3"/>
          <p:cNvSpPr txBox="1"/>
          <p:nvPr/>
        </p:nvSpPr>
        <p:spPr>
          <a:xfrm>
            <a:off x="586740" y="4724400"/>
            <a:ext cx="7970519" cy="1815882"/>
          </a:xfrm>
          <a:prstGeom prst="rect">
            <a:avLst/>
          </a:prstGeom>
          <a:solidFill>
            <a:schemeClr val="accent3">
              <a:lumMod val="20000"/>
              <a:lumOff val="80000"/>
            </a:schemeClr>
          </a:solidFill>
        </p:spPr>
        <p:txBody>
          <a:bodyPr wrap="square" rtlCol="0">
            <a:spAutoFit/>
          </a:bodyPr>
          <a:lstStyle/>
          <a:p>
            <a:r>
              <a:rPr lang="en-US" sz="2800" dirty="0" smtClean="0"/>
              <a:t>“ But within the ancient culture of Israel, the ordeal ritual for the unfaithful wife was another means of safeguarding the holiness of the camp through the wilderness to the promised land.” </a:t>
            </a:r>
            <a:endParaRPr lang="en-US" sz="2800" dirty="0"/>
          </a:p>
        </p:txBody>
      </p:sp>
    </p:spTree>
    <p:extLst>
      <p:ext uri="{BB962C8B-B14F-4D97-AF65-F5344CB8AC3E}">
        <p14:creationId xmlns:p14="http://schemas.microsoft.com/office/powerpoint/2010/main" val="3765812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733800" cy="1362075"/>
          </a:xfrm>
        </p:spPr>
        <p:txBody>
          <a:bodyPr>
            <a:normAutofit/>
          </a:bodyPr>
          <a:lstStyle/>
          <a:p>
            <a:r>
              <a:rPr lang="en-US" dirty="0" smtClean="0"/>
              <a:t>Introduction and overview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4391025" cy="6110262"/>
          </a:xfrm>
          <a:prstGeom prst="rect">
            <a:avLst/>
          </a:prstGeom>
        </p:spPr>
      </p:pic>
    </p:spTree>
    <p:extLst>
      <p:ext uri="{BB962C8B-B14F-4D97-AF65-F5344CB8AC3E}">
        <p14:creationId xmlns:p14="http://schemas.microsoft.com/office/powerpoint/2010/main" val="3699662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a:t>
            </a:r>
            <a:r>
              <a:rPr lang="en-US" dirty="0" err="1" smtClean="0"/>
              <a:t>Nazirites</a:t>
            </a:r>
            <a:r>
              <a:rPr lang="en-US" dirty="0" smtClean="0"/>
              <a:t> 6:1-22</a:t>
            </a:r>
            <a:endParaRPr lang="en-US" dirty="0"/>
          </a:p>
        </p:txBody>
      </p:sp>
      <p:sp>
        <p:nvSpPr>
          <p:cNvPr id="3" name="Content Placeholder 2"/>
          <p:cNvSpPr>
            <a:spLocks noGrp="1"/>
          </p:cNvSpPr>
          <p:nvPr>
            <p:ph idx="1"/>
          </p:nvPr>
        </p:nvSpPr>
        <p:spPr>
          <a:xfrm>
            <a:off x="457200" y="1417638"/>
            <a:ext cx="8229600" cy="4876800"/>
          </a:xfrm>
        </p:spPr>
        <p:txBody>
          <a:bodyPr>
            <a:normAutofit fontScale="85000" lnSpcReduction="20000"/>
          </a:bodyPr>
          <a:lstStyle/>
          <a:p>
            <a:r>
              <a:rPr lang="en-US" dirty="0" smtClean="0"/>
              <a:t>Becoming a </a:t>
            </a:r>
            <a:r>
              <a:rPr lang="en-US" dirty="0" err="1" smtClean="0"/>
              <a:t>Nazirite</a:t>
            </a:r>
            <a:r>
              <a:rPr lang="en-US" dirty="0" smtClean="0"/>
              <a:t> was a voluntary holy separation from others, available to men and women.</a:t>
            </a:r>
          </a:p>
          <a:p>
            <a:r>
              <a:rPr lang="en-US" dirty="0" smtClean="0"/>
              <a:t>It could be temporary.</a:t>
            </a:r>
          </a:p>
          <a:p>
            <a:r>
              <a:rPr lang="en-US" dirty="0" smtClean="0"/>
              <a:t>Joseph is named as a </a:t>
            </a:r>
            <a:r>
              <a:rPr lang="en-US" dirty="0" err="1" smtClean="0"/>
              <a:t>nazir</a:t>
            </a:r>
            <a:r>
              <a:rPr lang="en-US" dirty="0" smtClean="0"/>
              <a:t> (set apart) Gen. 49:26</a:t>
            </a:r>
          </a:p>
          <a:p>
            <a:r>
              <a:rPr lang="en-US" dirty="0" smtClean="0"/>
              <a:t>Samuel was dedicated by his mother Hannah with a vow suggesting he was a </a:t>
            </a:r>
            <a:r>
              <a:rPr lang="en-US" dirty="0" err="1" smtClean="0"/>
              <a:t>Nazarite</a:t>
            </a:r>
            <a:r>
              <a:rPr lang="en-US" dirty="0" smtClean="0"/>
              <a:t> (I Sam 1:11)</a:t>
            </a:r>
          </a:p>
          <a:p>
            <a:r>
              <a:rPr lang="en-US" dirty="0" smtClean="0"/>
              <a:t>Most well-known </a:t>
            </a:r>
            <a:r>
              <a:rPr lang="en-US" dirty="0" err="1" smtClean="0"/>
              <a:t>Nazarite</a:t>
            </a:r>
            <a:r>
              <a:rPr lang="en-US" dirty="0" smtClean="0"/>
              <a:t> was Samson (Judg. 13:5).</a:t>
            </a:r>
          </a:p>
          <a:p>
            <a:r>
              <a:rPr lang="en-US" dirty="0" smtClean="0"/>
              <a:t>Jesus is called a Nazarene in Matt 2:23 which may allude to his consecration by God or to being from Nazareth.</a:t>
            </a:r>
          </a:p>
          <a:p>
            <a:r>
              <a:rPr lang="en-US" dirty="0" smtClean="0"/>
              <a:t>Elaborate rituals associated with </a:t>
            </a:r>
            <a:r>
              <a:rPr lang="en-US" dirty="0" err="1" smtClean="0"/>
              <a:t>Nazarites</a:t>
            </a:r>
            <a:r>
              <a:rPr lang="en-US" dirty="0" smtClean="0"/>
              <a:t> show how seriously the holiness of the people was taken to safeguard Israel’s relationship to God.</a:t>
            </a:r>
          </a:p>
        </p:txBody>
      </p:sp>
    </p:spTree>
    <p:extLst>
      <p:ext uri="{BB962C8B-B14F-4D97-AF65-F5344CB8AC3E}">
        <p14:creationId xmlns:p14="http://schemas.microsoft.com/office/powerpoint/2010/main" val="1222258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6:22  The Priestly Blessing of Peace</a:t>
            </a:r>
            <a:endParaRPr lang="en-US" dirty="0"/>
          </a:p>
        </p:txBody>
      </p:sp>
      <p:sp>
        <p:nvSpPr>
          <p:cNvPr id="3" name="Content Placeholder 2"/>
          <p:cNvSpPr>
            <a:spLocks noGrp="1"/>
          </p:cNvSpPr>
          <p:nvPr>
            <p:ph idx="1"/>
          </p:nvPr>
        </p:nvSpPr>
        <p:spPr>
          <a:xfrm>
            <a:off x="457200" y="1417638"/>
            <a:ext cx="8229600" cy="5211762"/>
          </a:xfrm>
        </p:spPr>
        <p:txBody>
          <a:bodyPr>
            <a:normAutofit fontScale="92500" lnSpcReduction="20000"/>
          </a:bodyPr>
          <a:lstStyle/>
          <a:p>
            <a:r>
              <a:rPr lang="en-US" dirty="0" smtClean="0"/>
              <a:t>A proclamation of God’s blessing used as a benediction</a:t>
            </a:r>
          </a:p>
          <a:p>
            <a:r>
              <a:rPr lang="en-US" dirty="0" smtClean="0"/>
              <a:t>The Mishnah (compilation of Jewish Law) prescribes it to be spoken at the end of every synagogue service.</a:t>
            </a:r>
          </a:p>
          <a:p>
            <a:r>
              <a:rPr lang="en-US" dirty="0" smtClean="0"/>
              <a:t>Commonly used today at the end of Christian worship.</a:t>
            </a:r>
          </a:p>
          <a:p>
            <a:r>
              <a:rPr lang="en-US" dirty="0" smtClean="0"/>
              <a:t>Often used at the end of baptismal services</a:t>
            </a:r>
          </a:p>
          <a:p>
            <a:r>
              <a:rPr lang="en-US" dirty="0" smtClean="0"/>
              <a:t>Is a natural “summing up” of being in the assurance of God’s presence, bearing God’s name who’s ultimate will is mercy, blessing, and finally peace.</a:t>
            </a:r>
            <a:endParaRPr lang="en-US" dirty="0"/>
          </a:p>
        </p:txBody>
      </p:sp>
    </p:spTree>
    <p:extLst>
      <p:ext uri="{BB962C8B-B14F-4D97-AF65-F5344CB8AC3E}">
        <p14:creationId xmlns:p14="http://schemas.microsoft.com/office/powerpoint/2010/main" val="1315414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Blessing’s importance confirmed by recent archaeological finds</a:t>
            </a:r>
            <a:endParaRPr lang="en-US" dirty="0"/>
          </a:p>
        </p:txBody>
      </p:sp>
      <p:sp>
        <p:nvSpPr>
          <p:cNvPr id="3" name="Content Placeholder 2"/>
          <p:cNvSpPr>
            <a:spLocks noGrp="1"/>
          </p:cNvSpPr>
          <p:nvPr>
            <p:ph idx="1"/>
          </p:nvPr>
        </p:nvSpPr>
        <p:spPr/>
        <p:txBody>
          <a:bodyPr/>
          <a:lstStyle/>
          <a:p>
            <a:r>
              <a:rPr lang="en-US" dirty="0" smtClean="0"/>
              <a:t>The Aaronic blessing from </a:t>
            </a:r>
            <a:r>
              <a:rPr lang="en-US" dirty="0" err="1" smtClean="0"/>
              <a:t>Num</a:t>
            </a:r>
            <a:r>
              <a:rPr lang="en-US" dirty="0" smtClean="0"/>
              <a:t> 6 was discovered in a burial cave on two silver scrolls dating from 600 B.C.!</a:t>
            </a:r>
          </a:p>
          <a:p>
            <a:r>
              <a:rPr lang="en-US" dirty="0" smtClean="0"/>
              <a:t>These earliest known fragments of the Bible pre-date the Dead Sea Scrolls by 400 years!</a:t>
            </a:r>
          </a:p>
          <a:p>
            <a:r>
              <a:rPr lang="en-US" dirty="0" smtClean="0"/>
              <a:t>Similar ideas are repeated in other Bible verses  (e.g. Ps. 121, Ps. 67, Job 42:8, Ps. 29)</a:t>
            </a:r>
          </a:p>
          <a:p>
            <a:endParaRPr lang="en-US" dirty="0"/>
          </a:p>
        </p:txBody>
      </p:sp>
    </p:spTree>
    <p:extLst>
      <p:ext uri="{BB962C8B-B14F-4D97-AF65-F5344CB8AC3E}">
        <p14:creationId xmlns:p14="http://schemas.microsoft.com/office/powerpoint/2010/main" val="4167524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1979 find in burial chamber in Old Jerusalem – Dated to 600 B.C.</a:t>
            </a:r>
            <a:endParaRPr lang="en-US" dirty="0"/>
          </a:p>
        </p:txBody>
      </p:sp>
      <p:sp>
        <p:nvSpPr>
          <p:cNvPr id="3" name="Content Placeholder 2"/>
          <p:cNvSpPr>
            <a:spLocks noGrp="1"/>
          </p:cNvSpPr>
          <p:nvPr>
            <p:ph idx="1"/>
          </p:nvPr>
        </p:nvSpPr>
        <p:spPr>
          <a:xfrm>
            <a:off x="6172200" y="1600200"/>
            <a:ext cx="2971800" cy="5105400"/>
          </a:xfrm>
        </p:spPr>
        <p:txBody>
          <a:bodyPr>
            <a:normAutofit fontScale="47500" lnSpcReduction="20000"/>
          </a:bodyPr>
          <a:lstStyle/>
          <a:p>
            <a:pPr marL="514350" indent="-514350">
              <a:buFont typeface="+mj-lt"/>
              <a:buAutoNum type="arabicPeriod"/>
            </a:pPr>
            <a:r>
              <a:rPr lang="en-US" dirty="0"/>
              <a:t>-h/</a:t>
            </a:r>
            <a:r>
              <a:rPr lang="en-US" dirty="0" err="1"/>
              <a:t>hu</a:t>
            </a:r>
            <a:r>
              <a:rPr lang="en-US" dirty="0"/>
              <a:t>. May be blessed h/</a:t>
            </a:r>
            <a:r>
              <a:rPr lang="en-US" dirty="0" err="1"/>
              <a:t>sh</a:t>
            </a:r>
            <a:r>
              <a:rPr lang="en-US" dirty="0"/>
              <a:t>-</a:t>
            </a:r>
          </a:p>
          <a:p>
            <a:pPr marL="514350" indent="-514350">
              <a:buFont typeface="+mj-lt"/>
              <a:buAutoNum type="arabicPeriod"/>
            </a:pPr>
            <a:r>
              <a:rPr lang="en-US" dirty="0"/>
              <a:t>-[e] by YHW[H,]</a:t>
            </a:r>
          </a:p>
          <a:p>
            <a:pPr marL="514350" indent="-514350">
              <a:buFont typeface="+mj-lt"/>
              <a:buAutoNum type="arabicPeriod"/>
            </a:pPr>
            <a:r>
              <a:rPr lang="en-US" dirty="0"/>
              <a:t>the warrior/helper and</a:t>
            </a:r>
          </a:p>
          <a:p>
            <a:pPr marL="514350" indent="-514350">
              <a:buFont typeface="+mj-lt"/>
              <a:buAutoNum type="arabicPeriod"/>
            </a:pPr>
            <a:r>
              <a:rPr lang="en-US" dirty="0"/>
              <a:t>the </a:t>
            </a:r>
            <a:r>
              <a:rPr lang="en-US" dirty="0" err="1"/>
              <a:t>rebuker</a:t>
            </a:r>
            <a:r>
              <a:rPr lang="en-US" dirty="0"/>
              <a:t> of</a:t>
            </a:r>
          </a:p>
          <a:p>
            <a:pPr marL="514350" indent="-514350">
              <a:buFont typeface="+mj-lt"/>
              <a:buAutoNum type="arabicPeriod"/>
            </a:pPr>
            <a:r>
              <a:rPr lang="en-US" dirty="0"/>
              <a:t>[E]</a:t>
            </a:r>
            <a:r>
              <a:rPr lang="en-US" dirty="0" err="1"/>
              <a:t>vil</a:t>
            </a:r>
            <a:r>
              <a:rPr lang="en-US" dirty="0"/>
              <a:t>: May bless you,</a:t>
            </a:r>
          </a:p>
          <a:p>
            <a:pPr marL="514350" indent="-514350">
              <a:buFont typeface="+mj-lt"/>
              <a:buAutoNum type="arabicPeriod"/>
            </a:pPr>
            <a:r>
              <a:rPr lang="en-US" dirty="0"/>
              <a:t>YHWH,</a:t>
            </a:r>
          </a:p>
          <a:p>
            <a:pPr marL="514350" indent="-514350">
              <a:buFont typeface="+mj-lt"/>
              <a:buAutoNum type="arabicPeriod"/>
            </a:pPr>
            <a:r>
              <a:rPr lang="en-US" dirty="0"/>
              <a:t>keep you.</a:t>
            </a:r>
          </a:p>
          <a:p>
            <a:pPr marL="514350" indent="-514350">
              <a:buFont typeface="+mj-lt"/>
              <a:buAutoNum type="arabicPeriod"/>
            </a:pPr>
            <a:r>
              <a:rPr lang="en-US" dirty="0"/>
              <a:t>Make shine, YH-</a:t>
            </a:r>
          </a:p>
          <a:p>
            <a:pPr marL="514350" indent="-514350">
              <a:buFont typeface="+mj-lt"/>
              <a:buAutoNum type="arabicPeriod"/>
            </a:pPr>
            <a:r>
              <a:rPr lang="en-US" dirty="0"/>
              <a:t>-[W]H, His face</a:t>
            </a:r>
          </a:p>
          <a:p>
            <a:pPr marL="514350" indent="-514350">
              <a:buFont typeface="+mj-lt"/>
              <a:buAutoNum type="arabicPeriod"/>
            </a:pPr>
            <a:r>
              <a:rPr lang="en-US" dirty="0"/>
              <a:t>[upon] you and g-</a:t>
            </a:r>
          </a:p>
          <a:p>
            <a:pPr marL="514350" indent="-514350">
              <a:buFont typeface="+mj-lt"/>
              <a:buAutoNum type="arabicPeriod"/>
            </a:pPr>
            <a:r>
              <a:rPr lang="en-US" dirty="0"/>
              <a:t>-rant you p-</a:t>
            </a:r>
          </a:p>
          <a:p>
            <a:pPr marL="514350" indent="-514350">
              <a:buFont typeface="+mj-lt"/>
              <a:buAutoNum type="arabicPeriod"/>
            </a:pPr>
            <a:r>
              <a:rPr lang="en-US" dirty="0"/>
              <a:t>-[</a:t>
            </a:r>
            <a:r>
              <a:rPr lang="en-US" dirty="0" err="1"/>
              <a:t>ea</a:t>
            </a:r>
            <a:r>
              <a:rPr lang="en-US" dirty="0"/>
              <a:t>]</a:t>
            </a:r>
            <a:r>
              <a:rPr lang="en-US" dirty="0" err="1"/>
              <a:t>ce</a:t>
            </a:r>
            <a:r>
              <a:rPr lang="en-US" dirty="0"/>
              <a:t>.</a:t>
            </a:r>
          </a:p>
          <a:p>
            <a:pPr marL="514350" indent="-514350">
              <a:buFont typeface="+mj-lt"/>
              <a:buAutoNum type="arabicPeriod"/>
            </a:pPr>
            <a:r>
              <a:rPr lang="en-US" dirty="0"/>
              <a:t>[Bottom line(s) broken.]</a:t>
            </a:r>
          </a:p>
          <a:p>
            <a:pPr marL="0" indent="0">
              <a:buNone/>
            </a:pPr>
            <a:r>
              <a:rPr lang="en-US" dirty="0"/>
              <a:t>Compare lines 7-13 to:</a:t>
            </a:r>
          </a:p>
          <a:p>
            <a:pPr marL="0" indent="0">
              <a:buNone/>
            </a:pPr>
            <a:r>
              <a:rPr lang="en-US" dirty="0">
                <a:hlinkClick r:id="rId2" tooltip="Book of Numbers"/>
              </a:rPr>
              <a:t>Numbers</a:t>
            </a:r>
            <a:r>
              <a:rPr lang="en-US" dirty="0"/>
              <a:t> 6:24—Yahweh bless you and keep you;</a:t>
            </a:r>
          </a:p>
          <a:p>
            <a:pPr marL="0" indent="0">
              <a:buNone/>
            </a:pPr>
            <a:r>
              <a:rPr lang="en-US" dirty="0">
                <a:hlinkClick r:id="rId2" tooltip="Book of Numbers"/>
              </a:rPr>
              <a:t>Numbers</a:t>
            </a:r>
            <a:r>
              <a:rPr lang="en-US" dirty="0"/>
              <a:t> 6:25—Yahweh make his face shine upon you, </a:t>
            </a:r>
            <a:r>
              <a:rPr lang="en-US" b="1" i="1" dirty="0"/>
              <a:t>and be gracious to you;</a:t>
            </a:r>
            <a:endParaRPr lang="en-US" dirty="0"/>
          </a:p>
          <a:p>
            <a:pPr marL="0" indent="0">
              <a:buNone/>
            </a:pPr>
            <a:r>
              <a:rPr lang="en-US" dirty="0">
                <a:hlinkClick r:id="rId2" tooltip="Book of Numbers"/>
              </a:rPr>
              <a:t>Numbers</a:t>
            </a:r>
            <a:r>
              <a:rPr lang="en-US" dirty="0"/>
              <a:t> 6:26--</a:t>
            </a:r>
            <a:r>
              <a:rPr lang="en-US" b="1" i="1" dirty="0"/>
              <a:t>Yahweh lift up his countenance upon you,</a:t>
            </a:r>
            <a:r>
              <a:rPr lang="en-US" dirty="0"/>
              <a:t> and give you peace.</a:t>
            </a:r>
            <a:endParaRPr lang="en-US" dirty="0">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68" y="1369922"/>
            <a:ext cx="4586086" cy="5335678"/>
          </a:xfrm>
          <a:prstGeom prst="rect">
            <a:avLst/>
          </a:prstGeom>
        </p:spPr>
      </p:pic>
    </p:spTree>
    <p:extLst>
      <p:ext uri="{BB962C8B-B14F-4D97-AF65-F5344CB8AC3E}">
        <p14:creationId xmlns:p14="http://schemas.microsoft.com/office/powerpoint/2010/main" val="1407919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priestly blessing of the community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Expressed in Hebrew poetic style, a high form of speech with parallelism, terseness, and metaphors.</a:t>
            </a:r>
          </a:p>
          <a:p>
            <a:r>
              <a:rPr lang="en-US" dirty="0" smtClean="0"/>
              <a:t>First line:  three words in Hebrew, second line has five, and third line has seven, invoking God’s expansive blessing moving outward.</a:t>
            </a:r>
          </a:p>
          <a:p>
            <a:r>
              <a:rPr lang="en-US" dirty="0" smtClean="0"/>
              <a:t>Each of the three lines has two clauses:  God’s movement toward the people, and then naming the results.</a:t>
            </a:r>
          </a:p>
          <a:p>
            <a:r>
              <a:rPr lang="en-US" dirty="0" smtClean="0"/>
              <a:t>God (Yahweh) is the subject of each of the three lines—not the priest who speaks the words.</a:t>
            </a:r>
          </a:p>
          <a:p>
            <a:endParaRPr lang="en-US" dirty="0" smtClean="0"/>
          </a:p>
          <a:p>
            <a:endParaRPr lang="en-US" dirty="0"/>
          </a:p>
        </p:txBody>
      </p:sp>
    </p:spTree>
    <p:extLst>
      <p:ext uri="{BB962C8B-B14F-4D97-AF65-F5344CB8AC3E}">
        <p14:creationId xmlns:p14="http://schemas.microsoft.com/office/powerpoint/2010/main" val="3691544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source and power of the blessing is God</a:t>
            </a:r>
            <a:endParaRPr lang="en-US" dirty="0"/>
          </a:p>
        </p:txBody>
      </p:sp>
      <p:sp>
        <p:nvSpPr>
          <p:cNvPr id="3" name="Content Placeholder 2"/>
          <p:cNvSpPr>
            <a:spLocks noGrp="1"/>
          </p:cNvSpPr>
          <p:nvPr>
            <p:ph idx="1"/>
          </p:nvPr>
        </p:nvSpPr>
        <p:spPr/>
        <p:txBody>
          <a:bodyPr/>
          <a:lstStyle/>
          <a:p>
            <a:r>
              <a:rPr lang="en-US" dirty="0" smtClean="0"/>
              <a:t>6:22 The Blessing was given directly by God to Moses</a:t>
            </a:r>
          </a:p>
          <a:p>
            <a:r>
              <a:rPr lang="en-US" dirty="0" smtClean="0"/>
              <a:t>6:23 Aaron and his sons (Priests) use the blessing to invoke God’s favor on the Israelites</a:t>
            </a:r>
          </a:p>
          <a:p>
            <a:r>
              <a:rPr lang="en-US" dirty="0" smtClean="0"/>
              <a:t>6:27 So they (priests) will put my name (Yahweh) on the Israelites, and I (God) will bless them.</a:t>
            </a:r>
          </a:p>
          <a:p>
            <a:endParaRPr lang="en-US" dirty="0" smtClean="0"/>
          </a:p>
          <a:p>
            <a:endParaRPr lang="en-US" dirty="0"/>
          </a:p>
        </p:txBody>
      </p:sp>
    </p:spTree>
    <p:extLst>
      <p:ext uri="{BB962C8B-B14F-4D97-AF65-F5344CB8AC3E}">
        <p14:creationId xmlns:p14="http://schemas.microsoft.com/office/powerpoint/2010/main" val="1357307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6:24:  </a:t>
            </a:r>
            <a:r>
              <a:rPr lang="en-US" dirty="0" err="1" smtClean="0"/>
              <a:t>Blessing</a:t>
            </a:r>
            <a:r>
              <a:rPr lang="en-US" dirty="0" err="1" smtClean="0">
                <a:sym typeface="Wingdings" panose="05000000000000000000" pitchFamily="2" charset="2"/>
              </a:rPr>
              <a:t>Keeping</a:t>
            </a:r>
            <a:endParaRPr lang="en-US" dirty="0"/>
          </a:p>
        </p:txBody>
      </p:sp>
      <p:sp>
        <p:nvSpPr>
          <p:cNvPr id="3" name="Content Placeholder 2"/>
          <p:cNvSpPr>
            <a:spLocks noGrp="1"/>
          </p:cNvSpPr>
          <p:nvPr>
            <p:ph idx="1"/>
          </p:nvPr>
        </p:nvSpPr>
        <p:spPr/>
        <p:txBody>
          <a:bodyPr/>
          <a:lstStyle/>
          <a:p>
            <a:r>
              <a:rPr lang="en-US" dirty="0" smtClean="0"/>
              <a:t>Blessing includes the giving of God’s gifts of posterity, land, health, presence, and all things that make human life possible.</a:t>
            </a:r>
          </a:p>
          <a:p>
            <a:r>
              <a:rPr lang="en-US" dirty="0" smtClean="0"/>
              <a:t>God’s “keeping” guards and protects from evil.</a:t>
            </a:r>
          </a:p>
          <a:p>
            <a:r>
              <a:rPr lang="en-US" dirty="0" smtClean="0"/>
              <a:t>See the last few verses of Psalm 121.</a:t>
            </a:r>
            <a:endParaRPr lang="en-US" dirty="0"/>
          </a:p>
        </p:txBody>
      </p:sp>
    </p:spTree>
    <p:extLst>
      <p:ext uri="{BB962C8B-B14F-4D97-AF65-F5344CB8AC3E}">
        <p14:creationId xmlns:p14="http://schemas.microsoft.com/office/powerpoint/2010/main" val="768305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6:25:  Light on all nations</a:t>
            </a:r>
            <a:endParaRPr lang="en-US" dirty="0"/>
          </a:p>
        </p:txBody>
      </p:sp>
      <p:sp>
        <p:nvSpPr>
          <p:cNvPr id="3" name="Content Placeholder 2"/>
          <p:cNvSpPr>
            <a:spLocks noGrp="1"/>
          </p:cNvSpPr>
          <p:nvPr>
            <p:ph idx="1"/>
          </p:nvPr>
        </p:nvSpPr>
        <p:spPr/>
        <p:txBody>
          <a:bodyPr/>
          <a:lstStyle/>
          <a:p>
            <a:r>
              <a:rPr lang="en-US" dirty="0" smtClean="0"/>
              <a:t>Light connotes clarity, revelation, the warmth of sunshine, rescue from cold darkness, renewal of life, and the brightness of joy.</a:t>
            </a:r>
          </a:p>
          <a:p>
            <a:r>
              <a:rPr lang="en-US" dirty="0" smtClean="0"/>
              <a:t>This metaphor celebrates the saving power of God.</a:t>
            </a:r>
          </a:p>
          <a:p>
            <a:r>
              <a:rPr lang="en-US" dirty="0" smtClean="0"/>
              <a:t>The sun, source of life giving light, shines on all nations.</a:t>
            </a:r>
          </a:p>
          <a:p>
            <a:r>
              <a:rPr lang="en-US" dirty="0" smtClean="0"/>
              <a:t>See Psalm 67:1-2, Ps. 67:6-7</a:t>
            </a:r>
            <a:endParaRPr lang="en-US" dirty="0"/>
          </a:p>
        </p:txBody>
      </p:sp>
    </p:spTree>
    <p:extLst>
      <p:ext uri="{BB962C8B-B14F-4D97-AF65-F5344CB8AC3E}">
        <p14:creationId xmlns:p14="http://schemas.microsoft.com/office/powerpoint/2010/main" val="384714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normAutofit fontScale="90000"/>
          </a:bodyPr>
          <a:lstStyle/>
          <a:p>
            <a:r>
              <a:rPr lang="en-US" dirty="0" smtClean="0"/>
              <a:t>6:26 Granting peace to His chosen people</a:t>
            </a:r>
            <a:endParaRPr lang="en-US" dirty="0"/>
          </a:p>
        </p:txBody>
      </p:sp>
      <p:sp>
        <p:nvSpPr>
          <p:cNvPr id="3" name="Content Placeholder 2"/>
          <p:cNvSpPr>
            <a:spLocks noGrp="1"/>
          </p:cNvSpPr>
          <p:nvPr>
            <p:ph idx="1"/>
          </p:nvPr>
        </p:nvSpPr>
        <p:spPr>
          <a:xfrm>
            <a:off x="457200" y="1295401"/>
            <a:ext cx="8229600" cy="4267200"/>
          </a:xfrm>
        </p:spPr>
        <p:txBody>
          <a:bodyPr>
            <a:normAutofit fontScale="92500" lnSpcReduction="10000"/>
          </a:bodyPr>
          <a:lstStyle/>
          <a:p>
            <a:r>
              <a:rPr lang="en-US" dirty="0" smtClean="0"/>
              <a:t>Turning his face implies giving special blessings to the Israelites, beyond those given the rest of the nations.</a:t>
            </a:r>
          </a:p>
          <a:p>
            <a:r>
              <a:rPr lang="en-US" dirty="0" smtClean="0"/>
              <a:t>The ultimate goal of God’s blessing is </a:t>
            </a:r>
            <a:r>
              <a:rPr lang="en-US" b="1" i="1" dirty="0" smtClean="0"/>
              <a:t>shalom</a:t>
            </a:r>
            <a:r>
              <a:rPr lang="en-US" dirty="0" smtClean="0"/>
              <a:t>, or peace.</a:t>
            </a:r>
          </a:p>
          <a:p>
            <a:r>
              <a:rPr lang="en-US" dirty="0" smtClean="0"/>
              <a:t>In other OT passages, peace is associated with prosperity (Ps. 37:11), longevity, happiness (Ps 128:6), safety, security (Ps. 4:8), good health, </a:t>
            </a:r>
            <a:r>
              <a:rPr lang="en-US" smtClean="0"/>
              <a:t>friendship and </a:t>
            </a:r>
            <a:r>
              <a:rPr lang="en-US" dirty="0" smtClean="0"/>
              <a:t>general well-being.</a:t>
            </a:r>
          </a:p>
        </p:txBody>
      </p:sp>
      <p:sp>
        <p:nvSpPr>
          <p:cNvPr id="4" name="TextBox 3"/>
          <p:cNvSpPr txBox="1"/>
          <p:nvPr/>
        </p:nvSpPr>
        <p:spPr>
          <a:xfrm>
            <a:off x="1524000" y="5530703"/>
            <a:ext cx="6477000" cy="1046440"/>
          </a:xfrm>
          <a:prstGeom prst="rect">
            <a:avLst/>
          </a:prstGeom>
          <a:solidFill>
            <a:schemeClr val="accent3">
              <a:lumMod val="20000"/>
              <a:lumOff val="80000"/>
            </a:schemeClr>
          </a:solidFill>
        </p:spPr>
        <p:txBody>
          <a:bodyPr wrap="square" rtlCol="0">
            <a:spAutoFit/>
          </a:bodyPr>
          <a:lstStyle/>
          <a:p>
            <a:pPr algn="ctr"/>
            <a:r>
              <a:rPr lang="en-US" sz="4400" b="1" dirty="0"/>
              <a:t>God’s Final Word is </a:t>
            </a:r>
            <a:r>
              <a:rPr lang="en-US" sz="4400" b="1" u="sng" dirty="0" smtClean="0"/>
              <a:t>Peace.</a:t>
            </a:r>
            <a:endParaRPr lang="en-US" sz="4400" b="1" u="sng" dirty="0"/>
          </a:p>
          <a:p>
            <a:pPr algn="ctr"/>
            <a:endParaRPr lang="en-US" dirty="0"/>
          </a:p>
        </p:txBody>
      </p:sp>
    </p:spTree>
    <p:extLst>
      <p:ext uri="{BB962C8B-B14F-4D97-AF65-F5344CB8AC3E}">
        <p14:creationId xmlns:p14="http://schemas.microsoft.com/office/powerpoint/2010/main" val="1648031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 7 – Flashback to offerings from the 12 tribes to set up the tabernacle</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Numbers 7 occurs in the 13th month after the Exodus, so it is a flashback to before Num. 1 which begins in the 14</a:t>
            </a:r>
            <a:r>
              <a:rPr lang="en-US" baseline="30000" dirty="0" smtClean="0"/>
              <a:t>th</a:t>
            </a:r>
            <a:r>
              <a:rPr lang="en-US" dirty="0" smtClean="0"/>
              <a:t> month.</a:t>
            </a:r>
          </a:p>
          <a:p>
            <a:r>
              <a:rPr lang="en-US" dirty="0" smtClean="0"/>
              <a:t>The offerings to the Levites and to the tabernacle come from the 12 tribes of Israel so as to establish the tabernacle.</a:t>
            </a:r>
          </a:p>
          <a:p>
            <a:r>
              <a:rPr lang="en-US" dirty="0" smtClean="0"/>
              <a:t>Most scholars see this section as a later editorial addition to Numbers – a rebuttal to the divisions between tribes suffered later after return from exile in Babylon (Ezra / </a:t>
            </a:r>
            <a:r>
              <a:rPr lang="en-US" dirty="0" err="1" smtClean="0"/>
              <a:t>Nehmiah</a:t>
            </a:r>
            <a:r>
              <a:rPr lang="en-US" dirty="0" smtClean="0"/>
              <a:t>).</a:t>
            </a:r>
          </a:p>
          <a:p>
            <a:r>
              <a:rPr lang="en-US" dirty="0" smtClean="0"/>
              <a:t>Each tribe was given a day to give, and all gave EXACTLY the same things, even though the gifts are enumerated in exhaustive detail.  This stresses the unity and equality of the tribes in Israel.</a:t>
            </a:r>
          </a:p>
        </p:txBody>
      </p:sp>
    </p:spTree>
    <p:extLst>
      <p:ext uri="{BB962C8B-B14F-4D97-AF65-F5344CB8AC3E}">
        <p14:creationId xmlns:p14="http://schemas.microsoft.com/office/powerpoint/2010/main" val="287818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Book of Numbers – Neglected and Underappreciated</a:t>
            </a:r>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sz="3800" smtClean="0"/>
              <a:t>Church father Origen, writing in the early 3</a:t>
            </a:r>
            <a:r>
              <a:rPr lang="en-US" sz="3800" baseline="30000" smtClean="0"/>
              <a:t>rd</a:t>
            </a:r>
            <a:r>
              <a:rPr lang="en-US" sz="3800" smtClean="0"/>
              <a:t> century:</a:t>
            </a:r>
          </a:p>
          <a:p>
            <a:pPr marL="0" indent="0">
              <a:buNone/>
            </a:pPr>
            <a:r>
              <a:rPr lang="en-US" sz="3800" smtClean="0"/>
              <a:t>“When the Gospels or the Apostle or the Psalms are read, another person joyfully receives them, gladly embraces them. … But if the book of Numbers is read to him, and especially those passages we have now in hand, he will judge that there is nothing helpful, nothing as a remedy for his weakness or a benefit for the salvation of his soul. He will constantly spit them out as heavy and burdensome food. (Origen, p. 246)”</a:t>
            </a:r>
          </a:p>
          <a:p>
            <a:endParaRPr lang="en-US" sz="3800"/>
          </a:p>
          <a:p>
            <a:pPr marL="0" indent="0">
              <a:buNone/>
            </a:pPr>
            <a:r>
              <a:rPr lang="en-US" sz="3800" smtClean="0"/>
              <a:t>In a long series of sermons on Numbers, Origen sought to show that this popular impression of Numbers was misguided and untrue. For Origen, the book of Numbers was filled with insight, wisdom, and spiritual sustenance for anyone with a hunger for God’s guidance through the wilderness journey of life.</a:t>
            </a:r>
          </a:p>
          <a:p>
            <a:endParaRPr lang="en-US" smtClean="0"/>
          </a:p>
          <a:p>
            <a:pPr marL="0" indent="0">
              <a:buNone/>
            </a:pPr>
            <a:r>
              <a:rPr lang="en-US" sz="2300" smtClean="0"/>
              <a:t>Olson, Dennis T. (2012-07-31). Numbers: Interpretation: A Bible Commentary for Teaching and Preaching (Interpretation: A Bible Commentary for Teaching &amp; Preaching) (p. 1). Westminster John Knox Press. Kindle Edition. </a:t>
            </a:r>
            <a:endParaRPr lang="en-US" sz="2300"/>
          </a:p>
        </p:txBody>
      </p:sp>
    </p:spTree>
    <p:extLst>
      <p:ext uri="{BB962C8B-B14F-4D97-AF65-F5344CB8AC3E}">
        <p14:creationId xmlns:p14="http://schemas.microsoft.com/office/powerpoint/2010/main" val="2111842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 7 Flashback makes a point at this stage of the 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analogy:   A church planning meeting.</a:t>
            </a:r>
          </a:p>
          <a:p>
            <a:r>
              <a:rPr lang="en-US" dirty="0" smtClean="0"/>
              <a:t>Tendency is to:</a:t>
            </a:r>
            <a:endParaRPr lang="en-US" dirty="0"/>
          </a:p>
          <a:p>
            <a:pPr lvl="1"/>
            <a:r>
              <a:rPr lang="en-US" dirty="0" smtClean="0"/>
              <a:t>Focus on efficiency, results, business tactics, programs.</a:t>
            </a:r>
          </a:p>
          <a:p>
            <a:pPr lvl="1"/>
            <a:r>
              <a:rPr lang="en-US" dirty="0" smtClean="0"/>
              <a:t>Bottom line defined by dollars, numbers of new members, etc.</a:t>
            </a:r>
          </a:p>
          <a:p>
            <a:r>
              <a:rPr lang="en-US" dirty="0" smtClean="0"/>
              <a:t>A more important focus is God:</a:t>
            </a:r>
          </a:p>
          <a:p>
            <a:pPr lvl="1"/>
            <a:r>
              <a:rPr lang="en-US" dirty="0" smtClean="0"/>
              <a:t>Matters of worship, prayer, fellowship, service, and presence of God.</a:t>
            </a:r>
          </a:p>
          <a:p>
            <a:pPr lvl="1"/>
            <a:r>
              <a:rPr lang="en-US" dirty="0" smtClean="0"/>
              <a:t>Most importantly, the unity of the 12 tribes are reinforced.</a:t>
            </a:r>
          </a:p>
          <a:p>
            <a:pPr lvl="1"/>
            <a:endParaRPr lang="en-US" dirty="0" smtClean="0"/>
          </a:p>
        </p:txBody>
      </p:sp>
    </p:spTree>
    <p:extLst>
      <p:ext uri="{BB962C8B-B14F-4D97-AF65-F5344CB8AC3E}">
        <p14:creationId xmlns:p14="http://schemas.microsoft.com/office/powerpoint/2010/main" val="2115500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7:89 – How God talks to Moses</a:t>
            </a:r>
            <a:endParaRPr lang="en-US" dirty="0"/>
          </a:p>
        </p:txBody>
      </p:sp>
      <p:sp>
        <p:nvSpPr>
          <p:cNvPr id="3" name="Content Placeholder 2"/>
          <p:cNvSpPr>
            <a:spLocks noGrp="1"/>
          </p:cNvSpPr>
          <p:nvPr>
            <p:ph idx="1"/>
          </p:nvPr>
        </p:nvSpPr>
        <p:spPr/>
        <p:txBody>
          <a:bodyPr>
            <a:normAutofit lnSpcReduction="10000"/>
          </a:bodyPr>
          <a:lstStyle/>
          <a:p>
            <a:r>
              <a:rPr lang="en-US" dirty="0" smtClean="0"/>
              <a:t>God’s voice comes from between the two Cherubim on the cover of the Ark.</a:t>
            </a:r>
          </a:p>
          <a:p>
            <a:r>
              <a:rPr lang="en-US" dirty="0" smtClean="0"/>
              <a:t>The cherubim are hybrid animals with wings often associated in the Near East with the presence of God.</a:t>
            </a:r>
          </a:p>
          <a:p>
            <a:r>
              <a:rPr lang="en-US" dirty="0" smtClean="0"/>
              <a:t>See Exodus 25:17-22.</a:t>
            </a:r>
          </a:p>
          <a:p>
            <a:r>
              <a:rPr lang="en-US" dirty="0" smtClean="0"/>
              <a:t>God’s voice will continue to be heard by Moses in the tabernacle as God guides Moses on the journey.</a:t>
            </a:r>
            <a:endParaRPr lang="en-US" dirty="0"/>
          </a:p>
        </p:txBody>
      </p:sp>
    </p:spTree>
    <p:extLst>
      <p:ext uri="{BB962C8B-B14F-4D97-AF65-F5344CB8AC3E}">
        <p14:creationId xmlns:p14="http://schemas.microsoft.com/office/powerpoint/2010/main" val="563026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Evidence of obedience of Aaron and the Levites</a:t>
            </a:r>
            <a:endParaRPr lang="en-US" dirty="0"/>
          </a:p>
        </p:txBody>
      </p:sp>
      <p:sp>
        <p:nvSpPr>
          <p:cNvPr id="3" name="Content Placeholder 2"/>
          <p:cNvSpPr>
            <a:spLocks noGrp="1"/>
          </p:cNvSpPr>
          <p:nvPr>
            <p:ph idx="1"/>
          </p:nvPr>
        </p:nvSpPr>
        <p:spPr>
          <a:xfrm>
            <a:off x="457200" y="1594064"/>
            <a:ext cx="8229600" cy="4525963"/>
          </a:xfrm>
        </p:spPr>
        <p:txBody>
          <a:bodyPr/>
          <a:lstStyle/>
          <a:p>
            <a:r>
              <a:rPr lang="en-US" dirty="0" smtClean="0"/>
              <a:t>8:1-4.  The Israelites are obeying God’s instructions from Exodus, and God is fulfilling his promises.  All seems well!</a:t>
            </a:r>
          </a:p>
          <a:p>
            <a:endParaRPr lang="en-US" dirty="0"/>
          </a:p>
          <a:p>
            <a:r>
              <a:rPr lang="en-US" dirty="0" smtClean="0"/>
              <a:t>Exodus 25:31-40.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225800"/>
            <a:ext cx="3270250" cy="3632200"/>
          </a:xfrm>
          <a:prstGeom prst="rect">
            <a:avLst/>
          </a:prstGeom>
        </p:spPr>
      </p:pic>
    </p:spTree>
    <p:extLst>
      <p:ext uri="{BB962C8B-B14F-4D97-AF65-F5344CB8AC3E}">
        <p14:creationId xmlns:p14="http://schemas.microsoft.com/office/powerpoint/2010/main" val="283409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8:5-26 Purification and Dedication of the Levites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After all the preparation, the Levites are now ready to be purified and dedicated for their service.</a:t>
            </a:r>
          </a:p>
          <a:p>
            <a:r>
              <a:rPr lang="en-US" dirty="0" smtClean="0"/>
              <a:t>Step 1, 8:5-7  Purification – shaving hair, washing the body, laundering clothes, and being sprinkled with the “water of purification”.</a:t>
            </a:r>
          </a:p>
          <a:p>
            <a:r>
              <a:rPr lang="en-US" dirty="0" smtClean="0"/>
              <a:t>Step 2, 8:8-19  Presentation of the Levites before the tabernacle by Aaron.</a:t>
            </a:r>
          </a:p>
          <a:p>
            <a:r>
              <a:rPr lang="en-US" dirty="0" smtClean="0"/>
              <a:t>The ritual of laying hands on the Levites who then lay hands on bulls to be sacrificed:  It means that the Levites are dedicated to God as a </a:t>
            </a:r>
            <a:r>
              <a:rPr lang="en-US" b="1" dirty="0" smtClean="0">
                <a:solidFill>
                  <a:schemeClr val="accent2">
                    <a:lumMod val="75000"/>
                  </a:schemeClr>
                </a:solidFill>
              </a:rPr>
              <a:t>living sacrifice</a:t>
            </a:r>
            <a:r>
              <a:rPr lang="en-US" dirty="0" smtClean="0">
                <a:solidFill>
                  <a:schemeClr val="accent2">
                    <a:lumMod val="75000"/>
                  </a:schemeClr>
                </a:solidFill>
              </a:rPr>
              <a:t> </a:t>
            </a:r>
            <a:r>
              <a:rPr lang="en-US" dirty="0" smtClean="0"/>
              <a:t>in service to Aaron and the priests.</a:t>
            </a:r>
          </a:p>
          <a:p>
            <a:r>
              <a:rPr lang="en-US" dirty="0" smtClean="0"/>
              <a:t>This model is echoed by Paul:  Romans 12:1-2, 12:4-5.</a:t>
            </a:r>
            <a:endParaRPr lang="en-US" dirty="0"/>
          </a:p>
        </p:txBody>
      </p:sp>
    </p:spTree>
    <p:extLst>
      <p:ext uri="{BB962C8B-B14F-4D97-AF65-F5344CB8AC3E}">
        <p14:creationId xmlns:p14="http://schemas.microsoft.com/office/powerpoint/2010/main" val="2116154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Second Passover inaugurates the march of Holy Camp of Israel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first Passover occurred as the firstborn in Egypt were killed by God except for those who marked their doorposts with the blood of the Passover lamb.</a:t>
            </a:r>
          </a:p>
          <a:p>
            <a:r>
              <a:rPr lang="en-US" dirty="0" smtClean="0"/>
              <a:t>This convinced Pharaoh to set Israel free.</a:t>
            </a:r>
          </a:p>
          <a:p>
            <a:r>
              <a:rPr lang="en-US" dirty="0" smtClean="0"/>
              <a:t>God commands the Israelites to always observed the Passover in Ex. 12:24.</a:t>
            </a:r>
          </a:p>
          <a:p>
            <a:r>
              <a:rPr lang="en-US" dirty="0" smtClean="0"/>
              <a:t>The second Passover in Numbers also shows obedience and marks a new beginning as the march across the desert is about to begin.</a:t>
            </a:r>
          </a:p>
          <a:p>
            <a:endParaRPr lang="en-US" dirty="0"/>
          </a:p>
        </p:txBody>
      </p:sp>
    </p:spTree>
    <p:extLst>
      <p:ext uri="{BB962C8B-B14F-4D97-AF65-F5344CB8AC3E}">
        <p14:creationId xmlns:p14="http://schemas.microsoft.com/office/powerpoint/2010/main" val="1324954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Passover connection to Jesus</a:t>
            </a:r>
            <a:endParaRPr lang="en-US" dirty="0"/>
          </a:p>
        </p:txBody>
      </p:sp>
      <p:sp>
        <p:nvSpPr>
          <p:cNvPr id="3" name="Content Placeholder 2"/>
          <p:cNvSpPr>
            <a:spLocks noGrp="1"/>
          </p:cNvSpPr>
          <p:nvPr>
            <p:ph idx="1"/>
          </p:nvPr>
        </p:nvSpPr>
        <p:spPr/>
        <p:txBody>
          <a:bodyPr/>
          <a:lstStyle/>
          <a:p>
            <a:r>
              <a:rPr lang="en-US" dirty="0" smtClean="0"/>
              <a:t>The Last Supper (continually celebrated by Christians) occurred at a Passover meal and marked a new act of salvation through Jesus.</a:t>
            </a:r>
          </a:p>
          <a:p>
            <a:r>
              <a:rPr lang="en-US" dirty="0" smtClean="0"/>
              <a:t>Jesus is “the Lamb of God, who takes away the sin of the world,” John 1:29, 35.</a:t>
            </a:r>
          </a:p>
          <a:p>
            <a:r>
              <a:rPr lang="en-US" dirty="0" smtClean="0"/>
              <a:t>None of Jesus bones are broken on the cross, as in the Passover lamb.  (John 19:31-36)</a:t>
            </a:r>
          </a:p>
        </p:txBody>
      </p:sp>
    </p:spTree>
    <p:extLst>
      <p:ext uri="{BB962C8B-B14F-4D97-AF65-F5344CB8AC3E}">
        <p14:creationId xmlns:p14="http://schemas.microsoft.com/office/powerpoint/2010/main" val="4042997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presence in the cloud</a:t>
            </a:r>
            <a:endParaRPr lang="en-US" dirty="0"/>
          </a:p>
        </p:txBody>
      </p:sp>
      <p:sp>
        <p:nvSpPr>
          <p:cNvPr id="3" name="Content Placeholder 2"/>
          <p:cNvSpPr>
            <a:spLocks noGrp="1"/>
          </p:cNvSpPr>
          <p:nvPr>
            <p:ph idx="1"/>
          </p:nvPr>
        </p:nvSpPr>
        <p:spPr>
          <a:xfrm>
            <a:off x="457200" y="1600200"/>
            <a:ext cx="5562600" cy="4525963"/>
          </a:xfrm>
        </p:spPr>
        <p:txBody>
          <a:bodyPr>
            <a:normAutofit fontScale="92500" lnSpcReduction="20000"/>
          </a:bodyPr>
          <a:lstStyle/>
          <a:p>
            <a:r>
              <a:rPr lang="en-US" dirty="0" smtClean="0"/>
              <a:t>Ex 13: 21-22 – God’s cloud is shaped like a pillar and moves in front to guide them out of Egypt after the first Passover.</a:t>
            </a:r>
          </a:p>
          <a:p>
            <a:r>
              <a:rPr lang="en-US" dirty="0" err="1" smtClean="0"/>
              <a:t>Num</a:t>
            </a:r>
            <a:r>
              <a:rPr lang="en-US" dirty="0" smtClean="0"/>
              <a:t> 9:15-23, the cloud is now over the Tabernacle to guide the Israelites from within the center of the camp.</a:t>
            </a:r>
          </a:p>
          <a:p>
            <a:r>
              <a:rPr lang="en-US" dirty="0" smtClean="0"/>
              <a:t>The camp has been purified and the Israelites are obedient, therefore God is in their midst.</a:t>
            </a:r>
            <a:endParaRPr lang="en-US" dirty="0"/>
          </a:p>
        </p:txBody>
      </p:sp>
    </p:spTree>
    <p:extLst>
      <p:ext uri="{BB962C8B-B14F-4D97-AF65-F5344CB8AC3E}">
        <p14:creationId xmlns:p14="http://schemas.microsoft.com/office/powerpoint/2010/main" val="651631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presence in the cloud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125" y="1600200"/>
            <a:ext cx="6635750" cy="4749800"/>
          </a:xfrm>
          <a:prstGeom prst="rect">
            <a:avLst/>
          </a:prstGeom>
        </p:spPr>
      </p:pic>
    </p:spTree>
    <p:extLst>
      <p:ext uri="{BB962C8B-B14F-4D97-AF65-F5344CB8AC3E}">
        <p14:creationId xmlns:p14="http://schemas.microsoft.com/office/powerpoint/2010/main" val="267369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
            <a:ext cx="8229600" cy="1143000"/>
          </a:xfrm>
        </p:spPr>
        <p:txBody>
          <a:bodyPr/>
          <a:lstStyle/>
          <a:p>
            <a:r>
              <a:rPr lang="en-US" dirty="0" smtClean="0"/>
              <a:t>10:  Trumpets for Holy Orders</a:t>
            </a:r>
            <a:endParaRPr lang="en-US" dirty="0"/>
          </a:p>
        </p:txBody>
      </p:sp>
      <p:sp>
        <p:nvSpPr>
          <p:cNvPr id="3" name="Content Placeholder 2"/>
          <p:cNvSpPr>
            <a:spLocks noGrp="1"/>
          </p:cNvSpPr>
          <p:nvPr>
            <p:ph idx="1"/>
          </p:nvPr>
        </p:nvSpPr>
        <p:spPr>
          <a:xfrm>
            <a:off x="461554" y="1064624"/>
            <a:ext cx="8229600" cy="1066800"/>
          </a:xfrm>
        </p:spPr>
        <p:txBody>
          <a:bodyPr/>
          <a:lstStyle/>
          <a:p>
            <a:pPr marL="0" indent="0">
              <a:buNone/>
            </a:pPr>
            <a:r>
              <a:rPr lang="en-US" dirty="0" smtClean="0"/>
              <a:t>Silver trumpets were used to mobilize the march, for meetings, festivals, and for war.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0" y="2164081"/>
            <a:ext cx="4521200" cy="2990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130982"/>
            <a:ext cx="6492695" cy="1595119"/>
          </a:xfrm>
          <a:prstGeom prst="rect">
            <a:avLst/>
          </a:prstGeom>
        </p:spPr>
      </p:pic>
    </p:spTree>
    <p:extLst>
      <p:ext uri="{BB962C8B-B14F-4D97-AF65-F5344CB8AC3E}">
        <p14:creationId xmlns:p14="http://schemas.microsoft.com/office/powerpoint/2010/main" val="4124590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Tradition of the Trumpets – Blown by the holy men, not warriors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err="1" smtClean="0"/>
              <a:t>Num</a:t>
            </a:r>
            <a:r>
              <a:rPr lang="en-US" dirty="0" smtClean="0"/>
              <a:t> 31:6:  Sound to start holy war against the </a:t>
            </a:r>
            <a:r>
              <a:rPr lang="en-US" dirty="0" err="1" smtClean="0"/>
              <a:t>Midianites</a:t>
            </a:r>
            <a:r>
              <a:rPr lang="en-US" dirty="0" smtClean="0"/>
              <a:t>.</a:t>
            </a:r>
          </a:p>
          <a:p>
            <a:r>
              <a:rPr lang="en-US" dirty="0" smtClean="0"/>
              <a:t>I Chron. 15-16, II Chron. 13, 15, 29):  processions of the ark, dedication of Solomon’s temple, call to war, restoration of worship after reforms of Hezekiah</a:t>
            </a:r>
          </a:p>
          <a:p>
            <a:r>
              <a:rPr lang="en-US" dirty="0" smtClean="0"/>
              <a:t>Matt. 24:31:  Gathering of the elect at the Apocalypse.</a:t>
            </a:r>
          </a:p>
          <a:p>
            <a:r>
              <a:rPr lang="en-US" dirty="0" smtClean="0"/>
              <a:t>Paul describes the raising of the dead with a final trumpet call:  I Cor. 15:51-52.</a:t>
            </a:r>
          </a:p>
          <a:p>
            <a:r>
              <a:rPr lang="en-US" dirty="0" smtClean="0"/>
              <a:t>Rev. 8-9:  Seven angels blow seven trumpets for assault on the enemies of God.</a:t>
            </a:r>
            <a:endParaRPr lang="en-US" dirty="0"/>
          </a:p>
        </p:txBody>
      </p:sp>
    </p:spTree>
    <p:extLst>
      <p:ext uri="{BB962C8B-B14F-4D97-AF65-F5344CB8AC3E}">
        <p14:creationId xmlns:p14="http://schemas.microsoft.com/office/powerpoint/2010/main" val="378880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Numbers Basics</a:t>
            </a:r>
            <a:endParaRPr lang="en-US"/>
          </a:p>
        </p:txBody>
      </p:sp>
      <p:sp>
        <p:nvSpPr>
          <p:cNvPr id="3" name="Content Placeholder 2"/>
          <p:cNvSpPr>
            <a:spLocks noGrp="1"/>
          </p:cNvSpPr>
          <p:nvPr>
            <p:ph idx="1"/>
          </p:nvPr>
        </p:nvSpPr>
        <p:spPr/>
        <p:txBody>
          <a:bodyPr/>
          <a:lstStyle/>
          <a:p>
            <a:r>
              <a:rPr lang="en-US" smtClean="0"/>
              <a:t>Fourth Book of the OT</a:t>
            </a:r>
          </a:p>
          <a:p>
            <a:r>
              <a:rPr lang="en-US" smtClean="0"/>
              <a:t>Named for the census lists of ch. 1 and 26</a:t>
            </a:r>
          </a:p>
          <a:p>
            <a:r>
              <a:rPr lang="en-US" smtClean="0"/>
              <a:t>Hebrew name is “In the Wilderness” from first verse of Num.</a:t>
            </a:r>
          </a:p>
          <a:p>
            <a:r>
              <a:rPr lang="en-US" smtClean="0"/>
              <a:t>Numbers is the story of the Israelites in the wilderness traveling from slavery in Egypt to freedom in Canaan.</a:t>
            </a:r>
            <a:endParaRPr lang="en-US"/>
          </a:p>
        </p:txBody>
      </p:sp>
    </p:spTree>
    <p:extLst>
      <p:ext uri="{BB962C8B-B14F-4D97-AF65-F5344CB8AC3E}">
        <p14:creationId xmlns:p14="http://schemas.microsoft.com/office/powerpoint/2010/main" val="180727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10:11-36   Just leave, already!</a:t>
            </a:r>
            <a:endParaRPr lang="en-US" dirty="0"/>
          </a:p>
        </p:txBody>
      </p:sp>
      <p:sp>
        <p:nvSpPr>
          <p:cNvPr id="3" name="Content Placeholder 2"/>
          <p:cNvSpPr>
            <a:spLocks noGrp="1"/>
          </p:cNvSpPr>
          <p:nvPr>
            <p:ph idx="1"/>
          </p:nvPr>
        </p:nvSpPr>
        <p:spPr/>
        <p:txBody>
          <a:bodyPr/>
          <a:lstStyle/>
          <a:p>
            <a:r>
              <a:rPr lang="en-US" dirty="0" smtClean="0"/>
              <a:t>The flashback of </a:t>
            </a:r>
            <a:r>
              <a:rPr lang="en-US" dirty="0" err="1" smtClean="0"/>
              <a:t>Num</a:t>
            </a:r>
            <a:r>
              <a:rPr lang="en-US" dirty="0" smtClean="0"/>
              <a:t> 7-10:10 has ended.  We now jump back to the 14 month after leaving Egypt, 11 months after arriving at Mt. Sinai, and 19 days after the census.</a:t>
            </a:r>
          </a:p>
          <a:p>
            <a:r>
              <a:rPr lang="en-US" dirty="0" smtClean="0"/>
              <a:t>The tribes start out in the order of </a:t>
            </a:r>
            <a:r>
              <a:rPr lang="en-US" dirty="0" err="1" smtClean="0"/>
              <a:t>Num</a:t>
            </a:r>
            <a:r>
              <a:rPr lang="en-US" dirty="0" smtClean="0"/>
              <a:t> 2, and Levites take the tabernacle as instructed in </a:t>
            </a:r>
            <a:r>
              <a:rPr lang="en-US" dirty="0" err="1" smtClean="0"/>
              <a:t>Num</a:t>
            </a:r>
            <a:r>
              <a:rPr lang="en-US" dirty="0" smtClean="0"/>
              <a:t> 3.</a:t>
            </a:r>
          </a:p>
          <a:p>
            <a:endParaRPr lang="en-US" dirty="0" smtClean="0"/>
          </a:p>
          <a:p>
            <a:endParaRPr lang="en-US" dirty="0"/>
          </a:p>
        </p:txBody>
      </p:sp>
    </p:spTree>
    <p:extLst>
      <p:ext uri="{BB962C8B-B14F-4D97-AF65-F5344CB8AC3E}">
        <p14:creationId xmlns:p14="http://schemas.microsoft.com/office/powerpoint/2010/main" val="65770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dirty="0" smtClean="0"/>
              <a:t>10:29-32 The Ancient Tradition of </a:t>
            </a:r>
            <a:r>
              <a:rPr lang="en-US" dirty="0" err="1" smtClean="0"/>
              <a:t>Hobab</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This narrative is thought to be much older than previous chapters.</a:t>
            </a:r>
          </a:p>
          <a:p>
            <a:r>
              <a:rPr lang="en-US" dirty="0" smtClean="0"/>
              <a:t>Who’s the father-in-law of Moses?</a:t>
            </a:r>
          </a:p>
          <a:p>
            <a:pPr lvl="1"/>
            <a:r>
              <a:rPr lang="en-US" dirty="0" smtClean="0"/>
              <a:t>Exodus 2:18:  It’s </a:t>
            </a:r>
            <a:r>
              <a:rPr lang="en-US" dirty="0" err="1" smtClean="0"/>
              <a:t>Reuel</a:t>
            </a:r>
            <a:endParaRPr lang="en-US" dirty="0" smtClean="0"/>
          </a:p>
          <a:p>
            <a:pPr lvl="1"/>
            <a:r>
              <a:rPr lang="en-US" dirty="0" smtClean="0"/>
              <a:t>Judg. 4:11:  It’s </a:t>
            </a:r>
            <a:r>
              <a:rPr lang="en-US" dirty="0" err="1" smtClean="0"/>
              <a:t>Hobab</a:t>
            </a:r>
            <a:endParaRPr lang="en-US" dirty="0" smtClean="0"/>
          </a:p>
          <a:p>
            <a:pPr lvl="1"/>
            <a:r>
              <a:rPr lang="en-US" dirty="0" smtClean="0"/>
              <a:t>Exod. 3:1, 18:1:  It’s Jethro</a:t>
            </a:r>
          </a:p>
          <a:p>
            <a:r>
              <a:rPr lang="en-US" dirty="0" smtClean="0"/>
              <a:t>Why does Moses ask the foreigner </a:t>
            </a:r>
            <a:r>
              <a:rPr lang="en-US" dirty="0" err="1" smtClean="0"/>
              <a:t>Hobab</a:t>
            </a:r>
            <a:r>
              <a:rPr lang="en-US" dirty="0" smtClean="0"/>
              <a:t> for guidance when they have the cloud of God?</a:t>
            </a:r>
          </a:p>
          <a:p>
            <a:pPr lvl="1"/>
            <a:r>
              <a:rPr lang="en-US" dirty="0" smtClean="0"/>
              <a:t>Israelites are the chosen people, but God cares about all.</a:t>
            </a:r>
          </a:p>
          <a:p>
            <a:pPr lvl="1"/>
            <a:r>
              <a:rPr lang="en-US" dirty="0" smtClean="0"/>
              <a:t>This is an early endorsement of inclusion.</a:t>
            </a:r>
          </a:p>
          <a:p>
            <a:pPr lvl="1"/>
            <a:r>
              <a:rPr lang="en-US" dirty="0" smtClean="0"/>
              <a:t>We all can learn from strangers (Luke 24, stranger on Road to Emmaus turned out to be Jesus). </a:t>
            </a:r>
          </a:p>
          <a:p>
            <a:endParaRPr lang="en-US" dirty="0" smtClean="0"/>
          </a:p>
        </p:txBody>
      </p:sp>
    </p:spTree>
    <p:extLst>
      <p:ext uri="{BB962C8B-B14F-4D97-AF65-F5344CB8AC3E}">
        <p14:creationId xmlns:p14="http://schemas.microsoft.com/office/powerpoint/2010/main" val="3455689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end of obedience and preparation.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Num</a:t>
            </a:r>
            <a:r>
              <a:rPr lang="en-US" dirty="0" smtClean="0"/>
              <a:t> 1-10 is monotonous in its stories of obedience and preparation, but danger has been constantly lurking under the surface:</a:t>
            </a:r>
          </a:p>
          <a:p>
            <a:pPr lvl="1"/>
            <a:r>
              <a:rPr lang="en-US" dirty="0" smtClean="0"/>
              <a:t>3:10 death for those who come near tabernacle</a:t>
            </a:r>
          </a:p>
          <a:p>
            <a:pPr lvl="1"/>
            <a:r>
              <a:rPr lang="en-US" dirty="0" smtClean="0"/>
              <a:t>4:15 </a:t>
            </a:r>
            <a:r>
              <a:rPr lang="en-US" dirty="0" err="1" smtClean="0"/>
              <a:t>Kohathites</a:t>
            </a:r>
            <a:r>
              <a:rPr lang="en-US" dirty="0" smtClean="0"/>
              <a:t> must not touch holy things or they will die.</a:t>
            </a:r>
          </a:p>
          <a:p>
            <a:pPr lvl="1"/>
            <a:r>
              <a:rPr lang="en-US" dirty="0" smtClean="0"/>
              <a:t>Levites protect against Israelites coming to close to the sanctuary 8:19</a:t>
            </a:r>
          </a:p>
          <a:p>
            <a:pPr lvl="1"/>
            <a:r>
              <a:rPr lang="en-US" dirty="0" smtClean="0"/>
              <a:t>References to dead bodies:  5:2, 6:6, 9:6.  What are all these dead bodies?</a:t>
            </a:r>
          </a:p>
          <a:p>
            <a:r>
              <a:rPr lang="en-US" dirty="0" smtClean="0"/>
              <a:t>The Presence of God at the center of the camp is both a </a:t>
            </a:r>
            <a:r>
              <a:rPr lang="en-US" b="1" dirty="0" smtClean="0">
                <a:solidFill>
                  <a:srgbClr val="C00000"/>
                </a:solidFill>
              </a:rPr>
              <a:t>life-giving light </a:t>
            </a:r>
            <a:r>
              <a:rPr lang="en-US" dirty="0" smtClean="0"/>
              <a:t>and a </a:t>
            </a:r>
            <a:r>
              <a:rPr lang="en-US" b="1" dirty="0">
                <a:solidFill>
                  <a:srgbClr val="C00000"/>
                </a:solidFill>
              </a:rPr>
              <a:t>powder keg </a:t>
            </a:r>
            <a:r>
              <a:rPr lang="en-US" dirty="0" smtClean="0"/>
              <a:t>about to explode!</a:t>
            </a:r>
            <a:endParaRPr lang="en-US" dirty="0"/>
          </a:p>
        </p:txBody>
      </p:sp>
    </p:spTree>
    <p:extLst>
      <p:ext uri="{BB962C8B-B14F-4D97-AF65-F5344CB8AC3E}">
        <p14:creationId xmlns:p14="http://schemas.microsoft.com/office/powerpoint/2010/main" val="622716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733800" cy="5257800"/>
          </a:xfrm>
        </p:spPr>
        <p:txBody>
          <a:bodyPr>
            <a:normAutofit/>
          </a:bodyPr>
          <a:lstStyle/>
          <a:p>
            <a:r>
              <a:rPr lang="en-US" sz="2800" dirty="0" smtClean="0"/>
              <a:t>Part one:</a:t>
            </a:r>
            <a:br>
              <a:rPr lang="en-US" sz="2800" dirty="0" smtClean="0"/>
            </a:br>
            <a:r>
              <a:rPr lang="en-US" sz="2800" dirty="0" smtClean="0"/>
              <a:t>death of the old generation</a:t>
            </a:r>
            <a:br>
              <a:rPr lang="en-US" sz="2800" dirty="0" smtClean="0"/>
            </a:br>
            <a:r>
              <a:rPr lang="en-US" sz="2800" dirty="0" err="1" smtClean="0"/>
              <a:t>Num</a:t>
            </a:r>
            <a:r>
              <a:rPr lang="en-US" sz="2800" dirty="0" smtClean="0"/>
              <a:t> 1-25</a:t>
            </a:r>
            <a:br>
              <a:rPr lang="en-US" sz="2800" dirty="0" smtClean="0"/>
            </a:br>
            <a:r>
              <a:rPr lang="en-US" sz="2800" dirty="0"/>
              <a:t/>
            </a:r>
            <a:br>
              <a:rPr lang="en-US" sz="2800" dirty="0"/>
            </a:br>
            <a:r>
              <a:rPr lang="en-US" sz="2800" dirty="0" smtClean="0"/>
              <a:t>II.  ABRUPT SLIDE INTO REBELLION:  THE DEATH OF THE FIRST WILDERNESS GENERATION BEGINS</a:t>
            </a:r>
            <a:br>
              <a:rPr lang="en-US" sz="2800" dirty="0" smtClean="0"/>
            </a:br>
            <a:r>
              <a:rPr lang="en-US" sz="2800" dirty="0" err="1" smtClean="0"/>
              <a:t>Num</a:t>
            </a:r>
            <a:r>
              <a:rPr lang="en-US" sz="2800" smtClean="0"/>
              <a:t> 11-20</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4391025" cy="6110262"/>
          </a:xfrm>
          <a:prstGeom prst="rect">
            <a:avLst/>
          </a:prstGeom>
        </p:spPr>
      </p:pic>
    </p:spTree>
    <p:extLst>
      <p:ext uri="{BB962C8B-B14F-4D97-AF65-F5344CB8AC3E}">
        <p14:creationId xmlns:p14="http://schemas.microsoft.com/office/powerpoint/2010/main" val="117273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Num. 11-20 Abrupt Turn Toward Rebellion</a:t>
            </a:r>
            <a:endParaRPr lang="en-US" dirty="0"/>
          </a:p>
        </p:txBody>
      </p:sp>
      <p:sp>
        <p:nvSpPr>
          <p:cNvPr id="5" name="Content Placeholder 4"/>
          <p:cNvSpPr>
            <a:spLocks noGrp="1"/>
          </p:cNvSpPr>
          <p:nvPr>
            <p:ph idx="1"/>
          </p:nvPr>
        </p:nvSpPr>
        <p:spPr/>
        <p:txBody>
          <a:bodyPr>
            <a:normAutofit lnSpcReduction="10000"/>
          </a:bodyPr>
          <a:lstStyle/>
          <a:p>
            <a:r>
              <a:rPr lang="en-US" dirty="0" smtClean="0"/>
              <a:t>The Israelites quickly turn from obedience to rebellion, a contrast that is similar to:</a:t>
            </a:r>
          </a:p>
          <a:p>
            <a:pPr lvl="1"/>
            <a:r>
              <a:rPr lang="en-US" dirty="0" smtClean="0"/>
              <a:t>Genesis 2 to 3:  Garden of Eden is disrupted by original sin.</a:t>
            </a:r>
          </a:p>
          <a:p>
            <a:pPr lvl="1"/>
            <a:r>
              <a:rPr lang="en-US" dirty="0" smtClean="0"/>
              <a:t>Exodus 19-31 to 32.  Giving of the laws of God is followed by fall into idolatry in the golden calf story.</a:t>
            </a:r>
          </a:p>
          <a:p>
            <a:r>
              <a:rPr lang="en-US" dirty="0" smtClean="0"/>
              <a:t>Throughout Numbers 11-20, the Israelites continually rebel and are punished with plagues and military defeats.</a:t>
            </a:r>
            <a:endParaRPr lang="en-US" dirty="0"/>
          </a:p>
        </p:txBody>
      </p:sp>
    </p:spTree>
    <p:extLst>
      <p:ext uri="{BB962C8B-B14F-4D97-AF65-F5344CB8AC3E}">
        <p14:creationId xmlns:p14="http://schemas.microsoft.com/office/powerpoint/2010/main" val="27216314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Numbers 11-20</a:t>
            </a:r>
            <a:endParaRPr lang="en-US" dirty="0"/>
          </a:p>
        </p:txBody>
      </p:sp>
      <p:sp>
        <p:nvSpPr>
          <p:cNvPr id="3" name="Content Placeholder 2"/>
          <p:cNvSpPr>
            <a:spLocks noGrp="1"/>
          </p:cNvSpPr>
          <p:nvPr>
            <p:ph idx="1"/>
          </p:nvPr>
        </p:nvSpPr>
        <p:spPr/>
        <p:txBody>
          <a:bodyPr/>
          <a:lstStyle/>
          <a:p>
            <a:r>
              <a:rPr lang="en-US" dirty="0" smtClean="0"/>
              <a:t>11:  General rebellion</a:t>
            </a:r>
          </a:p>
          <a:p>
            <a:r>
              <a:rPr lang="en-US" dirty="0" smtClean="0"/>
              <a:t>12:  Rebellion by two leaders, Aaron and Miriam</a:t>
            </a:r>
          </a:p>
          <a:p>
            <a:r>
              <a:rPr lang="en-US" dirty="0" smtClean="0"/>
              <a:t>13-14:  Spy mission into the promised land defines death of the old wilderness generation and the birth of the new generation.</a:t>
            </a:r>
          </a:p>
          <a:p>
            <a:r>
              <a:rPr lang="en-US" dirty="0" smtClean="0"/>
              <a:t>15:  A word of hope.</a:t>
            </a:r>
          </a:p>
          <a:p>
            <a:r>
              <a:rPr lang="en-US" dirty="0" smtClean="0"/>
              <a:t>16-20:  Rebellion even of Aaron and Moses</a:t>
            </a:r>
            <a:endParaRPr lang="en-US" dirty="0"/>
          </a:p>
        </p:txBody>
      </p:sp>
    </p:spTree>
    <p:extLst>
      <p:ext uri="{BB962C8B-B14F-4D97-AF65-F5344CB8AC3E}">
        <p14:creationId xmlns:p14="http://schemas.microsoft.com/office/powerpoint/2010/main" val="2203748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Similarity to the Rebellion in Exodus</a:t>
            </a:r>
            <a:endParaRPr lang="en-US" dirty="0"/>
          </a:p>
        </p:txBody>
      </p:sp>
      <p:sp>
        <p:nvSpPr>
          <p:cNvPr id="4" name="Text Placeholder 3"/>
          <p:cNvSpPr>
            <a:spLocks noGrp="1"/>
          </p:cNvSpPr>
          <p:nvPr>
            <p:ph type="body" idx="1"/>
          </p:nvPr>
        </p:nvSpPr>
        <p:spPr/>
        <p:txBody>
          <a:bodyPr/>
          <a:lstStyle/>
          <a:p>
            <a:r>
              <a:rPr lang="en-US" dirty="0" smtClean="0"/>
              <a:t>EXODUS – Before Sinai</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Miriam’s song of praise (15:20-21) complaint about water, bitter water made sweet, the LORD heals (15:22-26) manna/ quail—16</a:t>
            </a:r>
          </a:p>
          <a:p>
            <a:r>
              <a:rPr lang="en-US" dirty="0" smtClean="0"/>
              <a:t>Water from the rock—17:1-7  leaders appointed to ease Moses’ burdens—18</a:t>
            </a:r>
          </a:p>
          <a:p>
            <a:r>
              <a:rPr lang="en-US" dirty="0" smtClean="0"/>
              <a:t>Israel attacks </a:t>
            </a:r>
            <a:r>
              <a:rPr lang="en-US" dirty="0" err="1" smtClean="0"/>
              <a:t>Amalek</a:t>
            </a:r>
            <a:r>
              <a:rPr lang="en-US" dirty="0" smtClean="0"/>
              <a:t> and is victorious – 17:8-16</a:t>
            </a:r>
            <a:endParaRPr lang="en-US" dirty="0"/>
          </a:p>
        </p:txBody>
      </p:sp>
      <p:sp>
        <p:nvSpPr>
          <p:cNvPr id="6" name="Text Placeholder 5"/>
          <p:cNvSpPr>
            <a:spLocks noGrp="1"/>
          </p:cNvSpPr>
          <p:nvPr>
            <p:ph type="body" sz="quarter" idx="3"/>
          </p:nvPr>
        </p:nvSpPr>
        <p:spPr/>
        <p:txBody>
          <a:bodyPr/>
          <a:lstStyle/>
          <a:p>
            <a:r>
              <a:rPr lang="en-US" dirty="0" smtClean="0"/>
              <a:t>NUMBERS—After Sinai</a:t>
            </a:r>
            <a:endParaRPr lang="en-US" dirty="0"/>
          </a:p>
        </p:txBody>
      </p:sp>
      <p:sp>
        <p:nvSpPr>
          <p:cNvPr id="7" name="Content Placeholder 6"/>
          <p:cNvSpPr>
            <a:spLocks noGrp="1"/>
          </p:cNvSpPr>
          <p:nvPr>
            <p:ph sz="quarter" idx="4"/>
          </p:nvPr>
        </p:nvSpPr>
        <p:spPr/>
        <p:txBody>
          <a:bodyPr>
            <a:normAutofit lnSpcReduction="10000"/>
          </a:bodyPr>
          <a:lstStyle/>
          <a:p>
            <a:r>
              <a:rPr lang="en-US" dirty="0" smtClean="0"/>
              <a:t>Miriam and Aaron rebel—12  unspecified complaint—angry fire of the LORD kills—11:1-3  manna/ quail—11:4-15, 31-35</a:t>
            </a:r>
          </a:p>
          <a:p>
            <a:r>
              <a:rPr lang="en-US" dirty="0" smtClean="0"/>
              <a:t>Water from the rock—20:1-13  leaders appointed </a:t>
            </a:r>
            <a:r>
              <a:rPr lang="en-US" smtClean="0"/>
              <a:t>to ease </a:t>
            </a:r>
            <a:r>
              <a:rPr lang="en-US" dirty="0" smtClean="0"/>
              <a:t>Moses’ burdens 11:16-30</a:t>
            </a:r>
          </a:p>
          <a:p>
            <a:r>
              <a:rPr lang="en-US" dirty="0" smtClean="0"/>
              <a:t>Israel attacks </a:t>
            </a:r>
            <a:r>
              <a:rPr lang="en-US" dirty="0" err="1" smtClean="0"/>
              <a:t>Amalek</a:t>
            </a:r>
            <a:r>
              <a:rPr lang="en-US" dirty="0" smtClean="0"/>
              <a:t> and is defeated—14:39-45</a:t>
            </a:r>
            <a:endParaRPr lang="en-US" dirty="0"/>
          </a:p>
        </p:txBody>
      </p:sp>
    </p:spTree>
    <p:extLst>
      <p:ext uri="{BB962C8B-B14F-4D97-AF65-F5344CB8AC3E}">
        <p14:creationId xmlns:p14="http://schemas.microsoft.com/office/powerpoint/2010/main" val="2424287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dirty="0" smtClean="0"/>
              <a:t>Fire at the Fringes:  The First Rebellion (11:1-3)</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Unlike in Exodus, God does not judge complaints to be legitimate, but instead treats them as unfaithful acts.</a:t>
            </a:r>
          </a:p>
          <a:p>
            <a:r>
              <a:rPr lang="en-US" dirty="0" smtClean="0"/>
              <a:t>In Numbers, God punishes the Israelites unfaithfulness.  By this time, God expects obedience without excuse.</a:t>
            </a:r>
          </a:p>
          <a:p>
            <a:r>
              <a:rPr lang="en-US" dirty="0" smtClean="0"/>
              <a:t>Numbers 11:1-3 has the same pattern as the other complaint stories that follow:</a:t>
            </a:r>
          </a:p>
          <a:p>
            <a:pPr lvl="1"/>
            <a:r>
              <a:rPr lang="en-US" dirty="0" smtClean="0"/>
              <a:t>The people complain</a:t>
            </a:r>
          </a:p>
          <a:p>
            <a:pPr lvl="1"/>
            <a:r>
              <a:rPr lang="en-US" dirty="0" smtClean="0"/>
              <a:t>God’s anger is kindled</a:t>
            </a:r>
          </a:p>
          <a:p>
            <a:pPr lvl="1"/>
            <a:r>
              <a:rPr lang="en-US" dirty="0" smtClean="0"/>
              <a:t>Moses intercedes</a:t>
            </a:r>
          </a:p>
          <a:p>
            <a:pPr lvl="1"/>
            <a:r>
              <a:rPr lang="en-US" dirty="0" smtClean="0"/>
              <a:t>The punishment is stopped</a:t>
            </a:r>
            <a:endParaRPr lang="en-US" dirty="0"/>
          </a:p>
        </p:txBody>
      </p:sp>
    </p:spTree>
    <p:extLst>
      <p:ext uri="{BB962C8B-B14F-4D97-AF65-F5344CB8AC3E}">
        <p14:creationId xmlns:p14="http://schemas.microsoft.com/office/powerpoint/2010/main" val="1228698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
            <a:ext cx="8229600" cy="1143000"/>
          </a:xfrm>
        </p:spPr>
        <p:txBody>
          <a:bodyPr/>
          <a:lstStyle/>
          <a:p>
            <a:r>
              <a:rPr lang="en-US" dirty="0" smtClean="0"/>
              <a:t>Complaints about Manna  11:4</a:t>
            </a:r>
            <a:endParaRPr lang="en-US" dirty="0"/>
          </a:p>
        </p:txBody>
      </p:sp>
      <p:sp>
        <p:nvSpPr>
          <p:cNvPr id="3" name="Content Placeholder 2"/>
          <p:cNvSpPr>
            <a:spLocks noGrp="1"/>
          </p:cNvSpPr>
          <p:nvPr>
            <p:ph idx="1"/>
          </p:nvPr>
        </p:nvSpPr>
        <p:spPr>
          <a:xfrm>
            <a:off x="457200" y="1157514"/>
            <a:ext cx="8229600" cy="5395686"/>
          </a:xfrm>
        </p:spPr>
        <p:txBody>
          <a:bodyPr>
            <a:normAutofit fontScale="77500" lnSpcReduction="20000"/>
          </a:bodyPr>
          <a:lstStyle/>
          <a:p>
            <a:r>
              <a:rPr lang="en-US" dirty="0" smtClean="0"/>
              <a:t>Complaints start with the Non-Israelite “rabble” on the edge of the camp (Hebrew ‘</a:t>
            </a:r>
            <a:r>
              <a:rPr lang="en-US" dirty="0" err="1" smtClean="0"/>
              <a:t>asafsuf</a:t>
            </a:r>
            <a:r>
              <a:rPr lang="en-US" dirty="0" smtClean="0"/>
              <a:t>), but the Israelites join the rebellion.</a:t>
            </a:r>
          </a:p>
          <a:p>
            <a:r>
              <a:rPr lang="en-US" dirty="0" smtClean="0"/>
              <a:t>Parallels the complaints in Exodus as discussed in Dan’s sermon last week.</a:t>
            </a:r>
          </a:p>
          <a:p>
            <a:r>
              <a:rPr lang="en-US" dirty="0" smtClean="0"/>
              <a:t>Manna was a basic, temporary food that required daily trust in God—provided one day at a time.</a:t>
            </a:r>
          </a:p>
          <a:p>
            <a:pPr lvl="1"/>
            <a:r>
              <a:rPr lang="en-US" dirty="0" smtClean="0"/>
              <a:t>Is the basis for the Lord’s prayer “daily bread.”</a:t>
            </a:r>
          </a:p>
          <a:p>
            <a:pPr lvl="1"/>
            <a:r>
              <a:rPr lang="en-US" dirty="0" smtClean="0"/>
              <a:t>Is a teaching of Jesus in Matt. 6:31-34.</a:t>
            </a:r>
          </a:p>
          <a:p>
            <a:r>
              <a:rPr lang="en-US" dirty="0" smtClean="0"/>
              <a:t>The burden on Moses is great, so God instructs him to appoint 70 elders to help him.  This also occurs in Ex. 24:1.   Did these earlier elders die, or is this an alternate tradition?  Also, Jesus sends out 70 evangelists in Luke 10:1-20.</a:t>
            </a:r>
          </a:p>
          <a:p>
            <a:r>
              <a:rPr lang="en-US" dirty="0" smtClean="0"/>
              <a:t>God sends mountains of quail, but kills those who eat it as a lesson for their disobedience (Graves of Craving, 11:34)!  </a:t>
            </a:r>
            <a:endParaRPr lang="en-US" dirty="0"/>
          </a:p>
        </p:txBody>
      </p:sp>
    </p:spTree>
    <p:extLst>
      <p:ext uri="{BB962C8B-B14F-4D97-AF65-F5344CB8AC3E}">
        <p14:creationId xmlns:p14="http://schemas.microsoft.com/office/powerpoint/2010/main" val="3384176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Question of God’s Authority:  Rebellion of Aaron and Miriam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Aaron is Moses’ brother and the high priest</a:t>
            </a:r>
          </a:p>
          <a:p>
            <a:r>
              <a:rPr lang="en-US" dirty="0" smtClean="0"/>
              <a:t>Miriam is Moses’ sister, and a leader  (Ex 15:20-1, Micah 6:4)</a:t>
            </a:r>
          </a:p>
          <a:p>
            <a:r>
              <a:rPr lang="en-US" dirty="0" smtClean="0"/>
              <a:t>Moses is questioned because of his marriage to a “Cushite.”  It could be Zipporah, the Midian woman Moses had married earlier.  It could also signify a woman from the Ethiopian region with black skin.</a:t>
            </a:r>
          </a:p>
          <a:p>
            <a:r>
              <a:rPr lang="en-US" dirty="0" smtClean="0"/>
              <a:t>This conflict in Numbers 12 is probably related to the tension between leaders and prophets in the tradition of the OT.  It suggests that Moses has a special relationship to God that no other person has.</a:t>
            </a:r>
          </a:p>
          <a:p>
            <a:r>
              <a:rPr lang="en-US" dirty="0" smtClean="0"/>
              <a:t>Nevertheless, Moses never sees God’s face, but Jesus is the only one who has seen the Father (John 6:46).</a:t>
            </a:r>
            <a:endParaRPr lang="en-US" dirty="0"/>
          </a:p>
        </p:txBody>
      </p:sp>
    </p:spTree>
    <p:extLst>
      <p:ext uri="{BB962C8B-B14F-4D97-AF65-F5344CB8AC3E}">
        <p14:creationId xmlns:p14="http://schemas.microsoft.com/office/powerpoint/2010/main" val="181777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do you know about Numbers?</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6051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Miriam is punished, but Moses Intervenes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Miriam is punished with a skin disease that turns her skin white (vs. the blackness of the Cushite woman?)</a:t>
            </a:r>
          </a:p>
          <a:p>
            <a:r>
              <a:rPr lang="en-US" dirty="0" smtClean="0"/>
              <a:t>In fear, Aaron confesses his sin and asks Moses to petition God.</a:t>
            </a:r>
          </a:p>
          <a:p>
            <a:r>
              <a:rPr lang="en-US" dirty="0" smtClean="0"/>
              <a:t>Only Miriam is punished—not Aaron:</a:t>
            </a:r>
          </a:p>
          <a:p>
            <a:pPr lvl="1"/>
            <a:r>
              <a:rPr lang="en-US" dirty="0" smtClean="0"/>
              <a:t>Because Aaron is the high priest?</a:t>
            </a:r>
          </a:p>
          <a:p>
            <a:pPr lvl="1"/>
            <a:r>
              <a:rPr lang="en-US" dirty="0" smtClean="0"/>
              <a:t>Because Aaron confessed his sin?</a:t>
            </a:r>
          </a:p>
          <a:p>
            <a:pPr lvl="1"/>
            <a:r>
              <a:rPr lang="en-US" dirty="0" smtClean="0"/>
              <a:t>Because this is another example of unfairness to women in ancient culture?</a:t>
            </a:r>
          </a:p>
          <a:p>
            <a:r>
              <a:rPr lang="en-US" dirty="0" smtClean="0"/>
              <a:t>In the end, </a:t>
            </a:r>
            <a:r>
              <a:rPr lang="en-US" smtClean="0"/>
              <a:t>God’s judgment </a:t>
            </a:r>
            <a:r>
              <a:rPr lang="en-US" dirty="0" smtClean="0"/>
              <a:t>on the rebellious will be all-inclusive to the entire wilderness generation who will all die before reaching the promised land.</a:t>
            </a:r>
            <a:endParaRPr lang="en-US" dirty="0"/>
          </a:p>
        </p:txBody>
      </p:sp>
    </p:spTree>
    <p:extLst>
      <p:ext uri="{BB962C8B-B14F-4D97-AF65-F5344CB8AC3E}">
        <p14:creationId xmlns:p14="http://schemas.microsoft.com/office/powerpoint/2010/main" val="7860170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Num</a:t>
            </a:r>
            <a:r>
              <a:rPr lang="en-US" dirty="0" smtClean="0"/>
              <a:t> 13-14:  The Spy Mission and the Decisive </a:t>
            </a:r>
            <a:r>
              <a:rPr lang="en-US" dirty="0" err="1" smtClean="0"/>
              <a:t>Rebellon</a:t>
            </a:r>
            <a:r>
              <a:rPr lang="en-US" dirty="0" smtClean="0"/>
              <a:t> leads to Death</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This spy narrative is foundational to the structure and theme of Numbers:</a:t>
            </a:r>
          </a:p>
          <a:p>
            <a:r>
              <a:rPr lang="en-US" dirty="0" smtClean="0"/>
              <a:t>Theme of Numbers:  Death of the old rebellious generation of the wilderness wanderers and the birth of a new generation of hope standing on the threshold of the land of Canaan.</a:t>
            </a:r>
          </a:p>
          <a:p>
            <a:r>
              <a:rPr lang="en-US" dirty="0" smtClean="0"/>
              <a:t>Structure of Numbers:  Census of the old generation (Ch. 1), census of the new generation (Ch. 26)</a:t>
            </a:r>
          </a:p>
          <a:p>
            <a:r>
              <a:rPr lang="en-US" dirty="0" smtClean="0"/>
              <a:t>The spy story is elaborate with suspense, irony, and dramatic dialogue confirming story’s importance.</a:t>
            </a:r>
            <a:endParaRPr lang="en-US" dirty="0"/>
          </a:p>
        </p:txBody>
      </p:sp>
    </p:spTree>
    <p:extLst>
      <p:ext uri="{BB962C8B-B14F-4D97-AF65-F5344CB8AC3E}">
        <p14:creationId xmlns:p14="http://schemas.microsoft.com/office/powerpoint/2010/main" val="1770830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Poetic Justice</a:t>
            </a:r>
            <a:endParaRPr lang="en-US" dirty="0"/>
          </a:p>
        </p:txBody>
      </p:sp>
      <p:sp>
        <p:nvSpPr>
          <p:cNvPr id="3" name="Content Placeholder 2"/>
          <p:cNvSpPr>
            <a:spLocks noGrp="1"/>
          </p:cNvSpPr>
          <p:nvPr>
            <p:ph idx="1"/>
          </p:nvPr>
        </p:nvSpPr>
        <p:spPr/>
        <p:txBody>
          <a:bodyPr/>
          <a:lstStyle/>
          <a:p>
            <a:pPr marL="0" indent="0">
              <a:buNone/>
            </a:pPr>
            <a:r>
              <a:rPr lang="en-US" dirty="0" smtClean="0"/>
              <a:t>The concluding lines of Anne </a:t>
            </a:r>
            <a:r>
              <a:rPr lang="en-US" dirty="0" err="1" smtClean="0"/>
              <a:t>Killigrew’s</a:t>
            </a:r>
            <a:r>
              <a:rPr lang="en-US" dirty="0" smtClean="0"/>
              <a:t> poem “On Death” provide a summary:</a:t>
            </a:r>
          </a:p>
          <a:p>
            <a:pPr marL="0" indent="0">
              <a:buNone/>
            </a:pPr>
            <a:endParaRPr lang="en-US" dirty="0"/>
          </a:p>
          <a:p>
            <a:pPr marL="0" indent="0">
              <a:buNone/>
            </a:pPr>
            <a:r>
              <a:rPr lang="en-US" dirty="0" smtClean="0"/>
              <a:t>	“Thus childish fear did Israel of old</a:t>
            </a:r>
          </a:p>
          <a:p>
            <a:pPr marL="0" indent="0">
              <a:buNone/>
            </a:pPr>
            <a:r>
              <a:rPr lang="en-US" dirty="0" smtClean="0"/>
              <a:t>From plenty and the Promised Land withhold;</a:t>
            </a:r>
          </a:p>
          <a:p>
            <a:pPr marL="0" indent="0">
              <a:buNone/>
            </a:pPr>
            <a:r>
              <a:rPr lang="en-US" dirty="0" smtClean="0"/>
              <a:t>They fancied giants, and refused to go,</a:t>
            </a:r>
          </a:p>
          <a:p>
            <a:pPr marL="0" indent="0">
              <a:buNone/>
            </a:pPr>
            <a:r>
              <a:rPr lang="en-US" dirty="0" smtClean="0"/>
              <a:t>When Canaan did with milk and honey flow.”</a:t>
            </a:r>
            <a:endParaRPr lang="en-US" dirty="0"/>
          </a:p>
        </p:txBody>
      </p:sp>
    </p:spTree>
    <p:extLst>
      <p:ext uri="{BB962C8B-B14F-4D97-AF65-F5344CB8AC3E}">
        <p14:creationId xmlns:p14="http://schemas.microsoft.com/office/powerpoint/2010/main" val="871621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876800" cy="1143000"/>
          </a:xfrm>
        </p:spPr>
        <p:txBody>
          <a:bodyPr>
            <a:normAutofit fontScale="90000"/>
          </a:bodyPr>
          <a:lstStyle/>
          <a:p>
            <a:r>
              <a:rPr lang="en-US" dirty="0" smtClean="0"/>
              <a:t>Geography of Numbers 13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752600"/>
            <a:ext cx="6095590" cy="481276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 y="685800"/>
            <a:ext cx="2851150" cy="4292600"/>
          </a:xfrm>
          <a:prstGeom prst="rect">
            <a:avLst/>
          </a:prstGeom>
        </p:spPr>
      </p:pic>
      <p:sp>
        <p:nvSpPr>
          <p:cNvPr id="5" name="Rectangle 4"/>
          <p:cNvSpPr/>
          <p:nvPr/>
        </p:nvSpPr>
        <p:spPr>
          <a:xfrm>
            <a:off x="6667295" y="4355561"/>
            <a:ext cx="1371600" cy="2209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29095" y="1771921"/>
            <a:ext cx="1524000" cy="646331"/>
          </a:xfrm>
          <a:prstGeom prst="rect">
            <a:avLst/>
          </a:prstGeom>
          <a:noFill/>
        </p:spPr>
        <p:txBody>
          <a:bodyPr wrap="square" rtlCol="0">
            <a:spAutoFit/>
          </a:bodyPr>
          <a:lstStyle/>
          <a:p>
            <a:r>
              <a:rPr lang="en-US" dirty="0" smtClean="0"/>
              <a:t>The “Land of Giants”</a:t>
            </a:r>
            <a:endParaRPr lang="en-US" dirty="0"/>
          </a:p>
        </p:txBody>
      </p:sp>
      <p:sp>
        <p:nvSpPr>
          <p:cNvPr id="7" name="Right Arrow 6"/>
          <p:cNvSpPr/>
          <p:nvPr/>
        </p:nvSpPr>
        <p:spPr>
          <a:xfrm>
            <a:off x="7162800" y="1884708"/>
            <a:ext cx="533400" cy="229428"/>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101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13-14:  Spy Story Outline</a:t>
            </a:r>
            <a:endParaRPr lang="en-US" dirty="0"/>
          </a:p>
        </p:txBody>
      </p:sp>
      <p:sp>
        <p:nvSpPr>
          <p:cNvPr id="8" name="Content Placeholder 7"/>
          <p:cNvSpPr>
            <a:spLocks noGrp="1"/>
          </p:cNvSpPr>
          <p:nvPr>
            <p:ph sz="half" idx="1"/>
          </p:nvPr>
        </p:nvSpPr>
        <p:spPr>
          <a:xfrm>
            <a:off x="457200" y="1417638"/>
            <a:ext cx="4038600" cy="5059362"/>
          </a:xfrm>
        </p:spPr>
        <p:txBody>
          <a:bodyPr>
            <a:normAutofit fontScale="70000" lnSpcReduction="20000"/>
          </a:bodyPr>
          <a:lstStyle/>
          <a:p>
            <a:pPr marL="571500" indent="-571500">
              <a:buAutoNum type="romanUcPeriod"/>
            </a:pPr>
            <a:r>
              <a:rPr lang="en-US" dirty="0" smtClean="0"/>
              <a:t>Instruction to the spies to survey the land (13:1-20)</a:t>
            </a:r>
          </a:p>
          <a:p>
            <a:pPr marL="571500" indent="-571500">
              <a:buAutoNum type="romanUcPeriod"/>
            </a:pPr>
            <a:r>
              <a:rPr lang="en-US" dirty="0" smtClean="0"/>
              <a:t>The spies complete their mission (13:21-4)</a:t>
            </a:r>
          </a:p>
          <a:p>
            <a:pPr marL="571500" indent="-571500">
              <a:buAutoNum type="romanUcPeriod"/>
            </a:pPr>
            <a:r>
              <a:rPr lang="en-US" dirty="0" smtClean="0"/>
              <a:t>The reports by the spies (13:25-9)</a:t>
            </a:r>
          </a:p>
          <a:p>
            <a:pPr marL="857250" lvl="1" indent="-457200">
              <a:buAutoNum type="alphaUcPeriod"/>
            </a:pPr>
            <a:r>
              <a:rPr lang="en-US" dirty="0" smtClean="0"/>
              <a:t>Spies’ majority report #1—land is good “yet” the inhabitants and cities are strong (13:25-9)</a:t>
            </a:r>
          </a:p>
          <a:p>
            <a:pPr marL="857250" lvl="1" indent="-457200">
              <a:buAutoNum type="alphaUcPeriod"/>
            </a:pPr>
            <a:r>
              <a:rPr lang="en-US" dirty="0" smtClean="0"/>
              <a:t>Spies’ minority report #1—Caleb alone—we are able to conquer the land (13:30)</a:t>
            </a:r>
          </a:p>
          <a:p>
            <a:pPr marL="857250" lvl="1" indent="-457200">
              <a:buAutoNum type="alphaUcPeriod"/>
            </a:pPr>
            <a:r>
              <a:rPr lang="en-US" dirty="0" smtClean="0"/>
              <a:t>Spies’ majority report #2—land devours its inhabitants, people are mythological giants (13:31-3)</a:t>
            </a:r>
          </a:p>
          <a:p>
            <a:pPr marL="457200" indent="-457200">
              <a:buAutoNum type="romanUcPeriod"/>
            </a:pPr>
            <a:r>
              <a:rPr lang="en-US" dirty="0" smtClean="0"/>
              <a:t>Response of the people—return to Egypt! (14:1-5)</a:t>
            </a:r>
          </a:p>
          <a:p>
            <a:pPr marL="457200" indent="-457200">
              <a:buFont typeface="Arial" panose="020B0604020202020204" pitchFamily="34" charset="0"/>
              <a:buAutoNum type="romanUcPeriod"/>
            </a:pPr>
            <a:r>
              <a:rPr lang="en-US" dirty="0"/>
              <a:t>Spies’ minority report#2—Caleb and Joshua—have no fear, God is with us (</a:t>
            </a:r>
            <a:r>
              <a:rPr lang="en-US" dirty="0" smtClean="0"/>
              <a:t>14:6-10)</a:t>
            </a:r>
            <a:endParaRPr lang="en-US" dirty="0"/>
          </a:p>
        </p:txBody>
      </p:sp>
      <p:sp>
        <p:nvSpPr>
          <p:cNvPr id="9" name="Content Placeholder 8"/>
          <p:cNvSpPr>
            <a:spLocks noGrp="1"/>
          </p:cNvSpPr>
          <p:nvPr>
            <p:ph sz="half" idx="2"/>
          </p:nvPr>
        </p:nvSpPr>
        <p:spPr>
          <a:xfrm>
            <a:off x="4648200" y="1417638"/>
            <a:ext cx="4038600" cy="4708525"/>
          </a:xfrm>
        </p:spPr>
        <p:txBody>
          <a:bodyPr>
            <a:normAutofit fontScale="70000" lnSpcReduction="20000"/>
          </a:bodyPr>
          <a:lstStyle/>
          <a:p>
            <a:pPr marL="571500" indent="-571500">
              <a:buAutoNum type="romanUcPeriod" startAt="5"/>
            </a:pPr>
            <a:r>
              <a:rPr lang="en-US" dirty="0" smtClean="0"/>
              <a:t>God’s response and dialogue with Moses (14:10-35)</a:t>
            </a:r>
          </a:p>
          <a:p>
            <a:pPr marL="400050" lvl="1" indent="0">
              <a:buNone/>
            </a:pPr>
            <a:r>
              <a:rPr lang="en-US" dirty="0" smtClean="0"/>
              <a:t>A.  “I will disinherit them” (14:10-2)</a:t>
            </a:r>
          </a:p>
          <a:p>
            <a:pPr marL="857250" lvl="1" indent="-457200">
              <a:buAutoNum type="alphaUcPeriod" startAt="2"/>
            </a:pPr>
            <a:r>
              <a:rPr lang="en-US" dirty="0" smtClean="0"/>
              <a:t>Moses’ plea for forgiveness for the people (14:13-9)</a:t>
            </a:r>
          </a:p>
          <a:p>
            <a:pPr marL="857250" lvl="1" indent="-457200">
              <a:buAutoNum type="alphaUcPeriod" startAt="2"/>
            </a:pPr>
            <a:r>
              <a:rPr lang="en-US" dirty="0" smtClean="0"/>
              <a:t>God forgives (14:20-5)</a:t>
            </a:r>
          </a:p>
          <a:p>
            <a:pPr marL="857250" lvl="1" indent="-457200">
              <a:buAutoNum type="alphaUcPeriod" startAt="2"/>
            </a:pPr>
            <a:r>
              <a:rPr lang="en-US" dirty="0" smtClean="0"/>
              <a:t>Forgiveness yet also punishment—the death of the old generation but the promise of a new generation (14:26-35)</a:t>
            </a:r>
          </a:p>
          <a:p>
            <a:pPr marL="457200" indent="-457200">
              <a:buAutoNum type="romanUcPeriod" startAt="5"/>
            </a:pPr>
            <a:r>
              <a:rPr lang="en-US" dirty="0" smtClean="0"/>
              <a:t>Proleptic fulfillment:  the death of the spies, except for Joshua and Caleb (14:36-8)</a:t>
            </a:r>
          </a:p>
          <a:p>
            <a:pPr marL="457200" indent="-457200">
              <a:buAutoNum type="romanUcPeriod" startAt="5"/>
            </a:pPr>
            <a:r>
              <a:rPr lang="en-US" dirty="0" smtClean="0"/>
              <a:t>The people’s failed attempt to take the promised land through their own efforts; God is not with them (14:39-45)</a:t>
            </a:r>
            <a:endParaRPr lang="en-US" dirty="0"/>
          </a:p>
        </p:txBody>
      </p:sp>
    </p:spTree>
    <p:extLst>
      <p:ext uri="{BB962C8B-B14F-4D97-AF65-F5344CB8AC3E}">
        <p14:creationId xmlns:p14="http://schemas.microsoft.com/office/powerpoint/2010/main" val="72516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Theology of the Spy Story</a:t>
            </a:r>
            <a:endParaRPr lang="en-US" dirty="0"/>
          </a:p>
        </p:txBody>
      </p:sp>
      <p:sp>
        <p:nvSpPr>
          <p:cNvPr id="6" name="Content Placeholder 5"/>
          <p:cNvSpPr>
            <a:spLocks noGrp="1"/>
          </p:cNvSpPr>
          <p:nvPr>
            <p:ph idx="1"/>
          </p:nvPr>
        </p:nvSpPr>
        <p:spPr/>
        <p:txBody>
          <a:bodyPr>
            <a:normAutofit fontScale="92500" lnSpcReduction="10000"/>
          </a:bodyPr>
          <a:lstStyle/>
          <a:p>
            <a:pPr marL="514350" indent="-514350">
              <a:buAutoNum type="arabicPeriod"/>
            </a:pPr>
            <a:r>
              <a:rPr lang="en-US" dirty="0" smtClean="0"/>
              <a:t>The nature of sin: </a:t>
            </a:r>
          </a:p>
          <a:p>
            <a:pPr marL="0" indent="0">
              <a:buNone/>
            </a:pPr>
            <a:r>
              <a:rPr lang="en-US" dirty="0" smtClean="0"/>
              <a:t>Numbers 14:</a:t>
            </a:r>
          </a:p>
          <a:p>
            <a:pPr marL="857250" lvl="1" indent="-457200"/>
            <a:r>
              <a:rPr lang="en-US" dirty="0" smtClean="0"/>
              <a:t>Spurning and despising God’s free gift of the promised land.</a:t>
            </a:r>
          </a:p>
          <a:p>
            <a:pPr marL="857250" lvl="1" indent="-457200"/>
            <a:r>
              <a:rPr lang="en-US" dirty="0" smtClean="0"/>
              <a:t>Refusing to trust God to make good on His promise.</a:t>
            </a:r>
          </a:p>
          <a:p>
            <a:pPr marL="0" indent="0">
              <a:buNone/>
            </a:pPr>
            <a:r>
              <a:rPr lang="en-US" dirty="0" smtClean="0"/>
              <a:t>New Testament</a:t>
            </a:r>
          </a:p>
          <a:p>
            <a:pPr marL="857250" lvl="1" indent="-457200"/>
            <a:r>
              <a:rPr lang="en-US" dirty="0" smtClean="0"/>
              <a:t>Similarly, Jesus was crucified and the cross is a sign of the world’s despising God’s gift of salvation.</a:t>
            </a:r>
          </a:p>
          <a:p>
            <a:pPr marL="857250" lvl="1" indent="-457200"/>
            <a:r>
              <a:rPr lang="en-US" dirty="0" smtClean="0"/>
              <a:t>God’s fulfillment of the promise of a Messiah was rejected by the Jews.</a:t>
            </a:r>
            <a:endParaRPr lang="en-US" dirty="0"/>
          </a:p>
        </p:txBody>
      </p:sp>
    </p:spTree>
    <p:extLst>
      <p:ext uri="{BB962C8B-B14F-4D97-AF65-F5344CB8AC3E}">
        <p14:creationId xmlns:p14="http://schemas.microsoft.com/office/powerpoint/2010/main" val="1962822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Theology of the Spy Story</a:t>
            </a:r>
            <a:endParaRPr lang="en-US" dirty="0"/>
          </a:p>
        </p:txBody>
      </p:sp>
      <p:sp>
        <p:nvSpPr>
          <p:cNvPr id="6" name="Content Placeholder 5"/>
          <p:cNvSpPr>
            <a:spLocks noGrp="1"/>
          </p:cNvSpPr>
          <p:nvPr>
            <p:ph idx="1"/>
          </p:nvPr>
        </p:nvSpPr>
        <p:spPr>
          <a:xfrm>
            <a:off x="457200" y="1600200"/>
            <a:ext cx="8229600" cy="5105400"/>
          </a:xfrm>
        </p:spPr>
        <p:txBody>
          <a:bodyPr>
            <a:normAutofit fontScale="92500" lnSpcReduction="10000"/>
          </a:bodyPr>
          <a:lstStyle/>
          <a:p>
            <a:pPr marL="514350" indent="-514350">
              <a:buAutoNum type="arabicPeriod" startAt="2"/>
            </a:pPr>
            <a:r>
              <a:rPr lang="en-US" dirty="0" smtClean="0"/>
              <a:t>The nature of forgiveness:</a:t>
            </a:r>
          </a:p>
          <a:p>
            <a:pPr marL="0" indent="0">
              <a:buNone/>
            </a:pPr>
            <a:r>
              <a:rPr lang="en-US" dirty="0" smtClean="0"/>
              <a:t>Numbers 14 </a:t>
            </a:r>
          </a:p>
          <a:p>
            <a:pPr marL="857250" lvl="1" indent="-457200"/>
            <a:r>
              <a:rPr lang="en-US" dirty="0" smtClean="0"/>
              <a:t>God forgives through the intercession of Moses</a:t>
            </a:r>
          </a:p>
          <a:p>
            <a:pPr marL="857250" lvl="1" indent="-457200"/>
            <a:r>
              <a:rPr lang="en-US" dirty="0" smtClean="0"/>
              <a:t>Moses denied himself the glory of becoming a great nation to appeal to God for forgiveness</a:t>
            </a:r>
          </a:p>
          <a:p>
            <a:pPr marL="0" indent="0">
              <a:buNone/>
            </a:pPr>
            <a:r>
              <a:rPr lang="en-US" dirty="0" smtClean="0"/>
              <a:t>New Testament</a:t>
            </a:r>
          </a:p>
          <a:p>
            <a:pPr marL="857250" lvl="1" indent="-457200"/>
            <a:r>
              <a:rPr lang="en-US" dirty="0" smtClean="0"/>
              <a:t>Rom 8:  Paul writes that nothing in all creation “will be able to separate us from the love of God.”</a:t>
            </a:r>
          </a:p>
          <a:p>
            <a:pPr marL="857250" lvl="1" indent="-457200"/>
            <a:r>
              <a:rPr lang="en-US" dirty="0" smtClean="0"/>
              <a:t>Like Moses, Jesus denied himself and his own glory for the sake of others through his suffering and death (Phil. 2:1-11)</a:t>
            </a:r>
          </a:p>
        </p:txBody>
      </p:sp>
    </p:spTree>
    <p:extLst>
      <p:ext uri="{BB962C8B-B14F-4D97-AF65-F5344CB8AC3E}">
        <p14:creationId xmlns:p14="http://schemas.microsoft.com/office/powerpoint/2010/main" val="21074518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Theology of the Spy Story</a:t>
            </a:r>
            <a:endParaRPr lang="en-US" dirty="0"/>
          </a:p>
        </p:txBody>
      </p:sp>
      <p:sp>
        <p:nvSpPr>
          <p:cNvPr id="6" name="Content Placeholder 5"/>
          <p:cNvSpPr>
            <a:spLocks noGrp="1"/>
          </p:cNvSpPr>
          <p:nvPr>
            <p:ph idx="1"/>
          </p:nvPr>
        </p:nvSpPr>
        <p:spPr>
          <a:xfrm>
            <a:off x="453788" y="1417638"/>
            <a:ext cx="8229600" cy="5105400"/>
          </a:xfrm>
        </p:spPr>
        <p:txBody>
          <a:bodyPr>
            <a:normAutofit fontScale="85000" lnSpcReduction="10000"/>
          </a:bodyPr>
          <a:lstStyle/>
          <a:p>
            <a:pPr marL="0" indent="0">
              <a:buNone/>
            </a:pPr>
            <a:r>
              <a:rPr lang="en-US" dirty="0" smtClean="0"/>
              <a:t>3.  Tension between forgiveness and judgment through the paradigm of death of the old and birth of the new:</a:t>
            </a:r>
          </a:p>
          <a:p>
            <a:pPr marL="0" indent="0">
              <a:buNone/>
            </a:pPr>
            <a:r>
              <a:rPr lang="en-US" dirty="0" smtClean="0"/>
              <a:t>Numbers 14 </a:t>
            </a:r>
          </a:p>
          <a:p>
            <a:pPr marL="857250" lvl="1" indent="-457200"/>
            <a:r>
              <a:rPr lang="en-US" dirty="0" smtClean="0"/>
              <a:t>Death in the desert is God’s judgment on the old generation</a:t>
            </a:r>
          </a:p>
          <a:p>
            <a:pPr marL="857250" lvl="1" indent="-457200"/>
            <a:r>
              <a:rPr lang="en-US" dirty="0" smtClean="0"/>
              <a:t>Out of death came new life for the new generation to reach the promised land</a:t>
            </a:r>
          </a:p>
          <a:p>
            <a:pPr marL="857250" lvl="1" indent="-457200"/>
            <a:r>
              <a:rPr lang="en-US" dirty="0" smtClean="0"/>
              <a:t>The rebels tried to save their lives by refusing to enter Canaan, but instead faced death in the desert.</a:t>
            </a:r>
          </a:p>
          <a:p>
            <a:pPr marL="0" indent="0">
              <a:buNone/>
            </a:pPr>
            <a:r>
              <a:rPr lang="en-US" dirty="0" smtClean="0"/>
              <a:t>New Testament</a:t>
            </a:r>
          </a:p>
          <a:p>
            <a:pPr marL="857250" lvl="1" indent="-457200"/>
            <a:r>
              <a:rPr lang="en-US" dirty="0" smtClean="0"/>
              <a:t>Jesus’ death gives us new life</a:t>
            </a:r>
          </a:p>
          <a:p>
            <a:pPr marL="857250" lvl="1" indent="-457200"/>
            <a:r>
              <a:rPr lang="en-US" dirty="0" smtClean="0"/>
              <a:t>Luke 9:24 “For those who want to save their life will lose it and those who lose their life for my sake will find it”</a:t>
            </a:r>
          </a:p>
        </p:txBody>
      </p:sp>
    </p:spTree>
    <p:extLst>
      <p:ext uri="{BB962C8B-B14F-4D97-AF65-F5344CB8AC3E}">
        <p14:creationId xmlns:p14="http://schemas.microsoft.com/office/powerpoint/2010/main" val="1055369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Theology of the Spy Story</a:t>
            </a:r>
            <a:endParaRPr lang="en-US" dirty="0"/>
          </a:p>
        </p:txBody>
      </p:sp>
      <p:sp>
        <p:nvSpPr>
          <p:cNvPr id="6" name="Content Placeholder 5"/>
          <p:cNvSpPr>
            <a:spLocks noGrp="1"/>
          </p:cNvSpPr>
          <p:nvPr>
            <p:ph idx="1"/>
          </p:nvPr>
        </p:nvSpPr>
        <p:spPr>
          <a:xfrm>
            <a:off x="453788" y="1417638"/>
            <a:ext cx="8229600" cy="5105400"/>
          </a:xfrm>
        </p:spPr>
        <p:txBody>
          <a:bodyPr>
            <a:normAutofit/>
          </a:bodyPr>
          <a:lstStyle/>
          <a:p>
            <a:pPr marL="0" indent="0">
              <a:buNone/>
            </a:pPr>
            <a:r>
              <a:rPr lang="en-US" dirty="0" smtClean="0"/>
              <a:t>4.  The nature of faith as fear and trust in God’s power above all else.</a:t>
            </a:r>
          </a:p>
          <a:p>
            <a:pPr marL="857250" lvl="1" indent="-457200"/>
            <a:r>
              <a:rPr lang="en-US" dirty="0" smtClean="0"/>
              <a:t>Rebellious spies feared Canaanites more than they feared God.</a:t>
            </a:r>
          </a:p>
          <a:p>
            <a:pPr marL="857250" lvl="1" indent="-457200"/>
            <a:r>
              <a:rPr lang="en-US" dirty="0" smtClean="0"/>
              <a:t>In the end, they went into Canaan by their own power and resolve and were defeated.</a:t>
            </a:r>
          </a:p>
          <a:p>
            <a:pPr marL="0" indent="0">
              <a:buNone/>
            </a:pPr>
            <a:r>
              <a:rPr lang="en-US" dirty="0" smtClean="0"/>
              <a:t>Martin Luther:  “You shall fear, love, and trust God above anything else.”</a:t>
            </a:r>
          </a:p>
        </p:txBody>
      </p:sp>
    </p:spTree>
    <p:extLst>
      <p:ext uri="{BB962C8B-B14F-4D97-AF65-F5344CB8AC3E}">
        <p14:creationId xmlns:p14="http://schemas.microsoft.com/office/powerpoint/2010/main" val="2822882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Theology of the Spy Story</a:t>
            </a:r>
            <a:endParaRPr lang="en-US" dirty="0"/>
          </a:p>
        </p:txBody>
      </p:sp>
      <p:sp>
        <p:nvSpPr>
          <p:cNvPr id="6" name="Content Placeholder 5"/>
          <p:cNvSpPr>
            <a:spLocks noGrp="1"/>
          </p:cNvSpPr>
          <p:nvPr>
            <p:ph idx="1"/>
          </p:nvPr>
        </p:nvSpPr>
        <p:spPr>
          <a:xfrm>
            <a:off x="453788" y="1417638"/>
            <a:ext cx="8229600" cy="5105400"/>
          </a:xfrm>
        </p:spPr>
        <p:txBody>
          <a:bodyPr>
            <a:normAutofit fontScale="92500" lnSpcReduction="20000"/>
          </a:bodyPr>
          <a:lstStyle/>
          <a:p>
            <a:pPr marL="0" indent="0">
              <a:buNone/>
            </a:pPr>
            <a:r>
              <a:rPr lang="en-US" dirty="0"/>
              <a:t>5</a:t>
            </a:r>
            <a:r>
              <a:rPr lang="en-US" dirty="0" smtClean="0"/>
              <a:t>.  God has mighty power to conquer “giants” and loving power to save “the little ones”</a:t>
            </a:r>
          </a:p>
          <a:p>
            <a:pPr marL="0" indent="0">
              <a:buNone/>
            </a:pPr>
            <a:r>
              <a:rPr lang="en-US" dirty="0" smtClean="0"/>
              <a:t>Numbers 14 </a:t>
            </a:r>
          </a:p>
          <a:p>
            <a:pPr marL="857250" lvl="1" indent="-457200"/>
            <a:r>
              <a:rPr lang="en-US" dirty="0" smtClean="0"/>
              <a:t>14:9  “The LORD is with us; do not fear them</a:t>
            </a:r>
          </a:p>
          <a:p>
            <a:pPr marL="857250" lvl="1" indent="-457200"/>
            <a:r>
              <a:rPr lang="en-US" dirty="0" smtClean="0"/>
              <a:t>14:31 “your little ones, who you said would become booty, shall know the land you despised”</a:t>
            </a:r>
          </a:p>
          <a:p>
            <a:pPr marL="0" indent="0">
              <a:buNone/>
            </a:pPr>
            <a:r>
              <a:rPr lang="en-US" dirty="0" smtClean="0"/>
              <a:t>New Testament</a:t>
            </a:r>
          </a:p>
          <a:p>
            <a:pPr marL="857250" lvl="1" indent="-457200"/>
            <a:r>
              <a:rPr lang="en-US" dirty="0" smtClean="0"/>
              <a:t>Luke 14:  parable of the great banquet</a:t>
            </a:r>
          </a:p>
          <a:p>
            <a:pPr marL="857250" lvl="1" indent="-457200"/>
            <a:r>
              <a:rPr lang="en-US" dirty="0" smtClean="0"/>
              <a:t>Master extends an invitation to a feast</a:t>
            </a:r>
          </a:p>
          <a:p>
            <a:pPr marL="857250" lvl="1" indent="-457200"/>
            <a:r>
              <a:rPr lang="en-US" dirty="0" smtClean="0"/>
              <a:t>Invited guests make excuses and refuse</a:t>
            </a:r>
          </a:p>
          <a:p>
            <a:pPr marL="857250" lvl="1" indent="-457200"/>
            <a:r>
              <a:rPr lang="en-US" dirty="0" smtClean="0"/>
              <a:t>Master invites the poor, crippled, blind and lame (i.e. </a:t>
            </a:r>
            <a:r>
              <a:rPr lang="en-US" smtClean="0"/>
              <a:t>the little ones).</a:t>
            </a:r>
            <a:endParaRPr lang="en-US" dirty="0" smtClean="0"/>
          </a:p>
        </p:txBody>
      </p:sp>
    </p:spTree>
    <p:extLst>
      <p:ext uri="{BB962C8B-B14F-4D97-AF65-F5344CB8AC3E}">
        <p14:creationId xmlns:p14="http://schemas.microsoft.com/office/powerpoint/2010/main" val="363636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Wilderness:”  A Powerful Metaphor for Many</a:t>
            </a:r>
            <a:endParaRPr lang="en-US"/>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smtClean="0"/>
              <a:t>Isa 2:  Used for the promise of return of Israel from Babylonian exile</a:t>
            </a:r>
          </a:p>
          <a:p>
            <a:r>
              <a:rPr lang="en-US" smtClean="0"/>
              <a:t>Isa. 43:19:  God will do a new thing.</a:t>
            </a:r>
          </a:p>
          <a:p>
            <a:r>
              <a:rPr lang="en-US" smtClean="0"/>
              <a:t>John the Baptist (Luke 3:1-2)</a:t>
            </a:r>
          </a:p>
          <a:p>
            <a:r>
              <a:rPr lang="en-US" smtClean="0"/>
              <a:t>A place for the temptation of Jesus (Luke 4).</a:t>
            </a:r>
          </a:p>
          <a:p>
            <a:r>
              <a:rPr lang="en-US" smtClean="0"/>
              <a:t>A place for Monks to live</a:t>
            </a:r>
          </a:p>
          <a:p>
            <a:r>
              <a:rPr lang="en-US" smtClean="0"/>
              <a:t>A modern metaphor for many disenfranchised or alienated groups.</a:t>
            </a:r>
          </a:p>
          <a:p>
            <a:r>
              <a:rPr lang="en-US" smtClean="0"/>
              <a:t>Gary Eberle:  Post-modern people live without a “spiritual geography” and lost connection to identity, personal history.</a:t>
            </a:r>
            <a:endParaRPr lang="en-US"/>
          </a:p>
        </p:txBody>
      </p:sp>
    </p:spTree>
    <p:extLst>
      <p:ext uri="{BB962C8B-B14F-4D97-AF65-F5344CB8AC3E}">
        <p14:creationId xmlns:p14="http://schemas.microsoft.com/office/powerpoint/2010/main" val="2440789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Chapter 15:  Regulations and Reassurances for Life in the Promised Land</a:t>
            </a:r>
            <a:endParaRPr lang="en-US" sz="3600" dirty="0"/>
          </a:p>
        </p:txBody>
      </p:sp>
      <p:sp>
        <p:nvSpPr>
          <p:cNvPr id="3" name="Content Placeholder 2"/>
          <p:cNvSpPr>
            <a:spLocks noGrp="1"/>
          </p:cNvSpPr>
          <p:nvPr>
            <p:ph idx="1"/>
          </p:nvPr>
        </p:nvSpPr>
        <p:spPr>
          <a:xfrm>
            <a:off x="457200" y="1600201"/>
            <a:ext cx="8229600" cy="3505200"/>
          </a:xfrm>
        </p:spPr>
        <p:txBody>
          <a:bodyPr>
            <a:normAutofit/>
          </a:bodyPr>
          <a:lstStyle/>
          <a:p>
            <a:r>
              <a:rPr lang="en-US" sz="2800" dirty="0" smtClean="0"/>
              <a:t>Chapter 15 is an interruption in narrative of disobedience.  </a:t>
            </a:r>
          </a:p>
          <a:p>
            <a:r>
              <a:rPr lang="en-US" sz="2800" dirty="0" smtClean="0"/>
              <a:t>Some commentators do not see any reason for the placement of these ordinances here other than Numbers is the “junk room of the Bible.”</a:t>
            </a:r>
          </a:p>
          <a:p>
            <a:r>
              <a:rPr lang="en-US" sz="2800" dirty="0" smtClean="0"/>
              <a:t>However, we will learn much from having these regulations and rituals discussed at this point.</a:t>
            </a:r>
          </a:p>
          <a:p>
            <a:endParaRPr lang="en-US" dirty="0"/>
          </a:p>
        </p:txBody>
      </p:sp>
      <p:sp>
        <p:nvSpPr>
          <p:cNvPr id="4" name="TextBox 3"/>
          <p:cNvSpPr txBox="1"/>
          <p:nvPr/>
        </p:nvSpPr>
        <p:spPr>
          <a:xfrm>
            <a:off x="129540" y="5105401"/>
            <a:ext cx="8884919"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t>L</a:t>
            </a:r>
            <a:r>
              <a:rPr lang="en-US" sz="2800" dirty="0" smtClean="0"/>
              <a:t>ike a football coach teaching </a:t>
            </a:r>
            <a:r>
              <a:rPr lang="en-US" sz="2800" dirty="0"/>
              <a:t>fundamentals</a:t>
            </a:r>
            <a:r>
              <a:rPr lang="en-US" sz="2800" dirty="0" smtClean="0"/>
              <a:t> after a crushing defeat: Time to remember God’s promises and commands, and receive encouragement in the face of despair. </a:t>
            </a:r>
            <a:endParaRPr lang="en-US" sz="2800" dirty="0"/>
          </a:p>
        </p:txBody>
      </p:sp>
    </p:spTree>
    <p:extLst>
      <p:ext uri="{BB962C8B-B14F-4D97-AF65-F5344CB8AC3E}">
        <p14:creationId xmlns:p14="http://schemas.microsoft.com/office/powerpoint/2010/main" val="4194169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intertwining repeated refrains show cohesion of themes in 15</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alien who resides with you”  (15:14, 15, 16, 26, 29, 30)</a:t>
            </a:r>
          </a:p>
          <a:p>
            <a:r>
              <a:rPr lang="en-US" dirty="0" smtClean="0"/>
              <a:t>“throughout your generations” (15:15, 21, 23, 37)</a:t>
            </a:r>
          </a:p>
          <a:p>
            <a:r>
              <a:rPr lang="en-US" dirty="0" smtClean="0"/>
              <a:t>“when you come into the land you are to inhabit that I am giving you” (15:2, 18)</a:t>
            </a:r>
          </a:p>
          <a:p>
            <a:r>
              <a:rPr lang="en-US" dirty="0" smtClean="0"/>
              <a:t>“everything the LORD has commanded you” (15:22, 23, 39, 40)</a:t>
            </a:r>
          </a:p>
          <a:p>
            <a:r>
              <a:rPr lang="en-US" dirty="0" smtClean="0"/>
              <a:t>“an offering by fire to the LORD (15:3, 13, 14, 25)</a:t>
            </a:r>
          </a:p>
          <a:p>
            <a:r>
              <a:rPr lang="en-US" dirty="0" smtClean="0"/>
              <a:t>“a pleasing odor to the LORD” (15:3, 7, 10, 13, 14, 24)</a:t>
            </a:r>
          </a:p>
          <a:p>
            <a:r>
              <a:rPr lang="en-US" dirty="0" smtClean="0"/>
              <a:t>“the whole congregation” (15:24, 25, 26, 33, 35, 36)</a:t>
            </a:r>
          </a:p>
          <a:p>
            <a:endParaRPr lang="en-US" dirty="0"/>
          </a:p>
        </p:txBody>
      </p:sp>
    </p:spTree>
    <p:extLst>
      <p:ext uri="{BB962C8B-B14F-4D97-AF65-F5344CB8AC3E}">
        <p14:creationId xmlns:p14="http://schemas.microsoft.com/office/powerpoint/2010/main" val="10315171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15:1-16—Offerings that can be made to God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Note that these are for the future when the Israelites are in the promised land—They only have manna in the desert.</a:t>
            </a:r>
          </a:p>
          <a:p>
            <a:r>
              <a:rPr lang="en-US" dirty="0" smtClean="0"/>
              <a:t>Nature of offerings confirm that the land is “flowing with milk and honey”</a:t>
            </a:r>
          </a:p>
          <a:p>
            <a:r>
              <a:rPr lang="en-US" dirty="0" smtClean="0"/>
              <a:t>There is a theme of expansion:  Earlier offerings applying to specific festivals are generalized to every time sacrifices are made.</a:t>
            </a:r>
          </a:p>
          <a:p>
            <a:r>
              <a:rPr lang="en-US" dirty="0" smtClean="0"/>
              <a:t>Inclusiveness:  “you and the alien shall be alike before the LORD”  15:15-16 foreshadows Paul in Gal. 3:28 and is similar to Isa. 56:7</a:t>
            </a:r>
          </a:p>
          <a:p>
            <a:pPr marL="0" indent="0">
              <a:buNone/>
            </a:pPr>
            <a:endParaRPr lang="en-US" dirty="0"/>
          </a:p>
        </p:txBody>
      </p:sp>
    </p:spTree>
    <p:extLst>
      <p:ext uri="{BB962C8B-B14F-4D97-AF65-F5344CB8AC3E}">
        <p14:creationId xmlns:p14="http://schemas.microsoft.com/office/powerpoint/2010/main" val="237659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15:22-26 – Atonement for the Israelite community for an unintentional sin</a:t>
            </a:r>
            <a:endParaRPr lang="en-US" dirty="0"/>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r>
              <a:rPr lang="en-US" dirty="0" smtClean="0"/>
              <a:t>God will forgive the Israelites if the community breaks the law inadvertently </a:t>
            </a:r>
            <a:endParaRPr lang="en-US" dirty="0"/>
          </a:p>
          <a:p>
            <a:r>
              <a:rPr lang="en-US" dirty="0" smtClean="0"/>
              <a:t>The required offering of meat, grain, and wine is consistent with earlier guidance, and would apply to a future in the promised land.</a:t>
            </a:r>
          </a:p>
          <a:p>
            <a:r>
              <a:rPr lang="en-US" dirty="0" smtClean="0"/>
              <a:t>Several phrases from earlier in 15 re-occur here in vs. 22-26:  </a:t>
            </a:r>
          </a:p>
          <a:p>
            <a:pPr lvl="1"/>
            <a:r>
              <a:rPr lang="en-US" dirty="0" smtClean="0"/>
              <a:t>“throughout your generations” </a:t>
            </a:r>
          </a:p>
          <a:p>
            <a:pPr lvl="1"/>
            <a:r>
              <a:rPr lang="en-US" dirty="0" smtClean="0"/>
              <a:t>“a pleasing odor to the LORD” </a:t>
            </a:r>
          </a:p>
          <a:p>
            <a:pPr lvl="1"/>
            <a:r>
              <a:rPr lang="en-US" dirty="0" smtClean="0"/>
              <a:t>“an offering by fire to the LORD”</a:t>
            </a:r>
          </a:p>
          <a:p>
            <a:pPr lvl="1"/>
            <a:r>
              <a:rPr lang="en-US" dirty="0" smtClean="0"/>
              <a:t>“Israelites…as well as aliens”</a:t>
            </a:r>
            <a:endParaRPr lang="en-US" dirty="0"/>
          </a:p>
        </p:txBody>
      </p:sp>
    </p:spTree>
    <p:extLst>
      <p:ext uri="{BB962C8B-B14F-4D97-AF65-F5344CB8AC3E}">
        <p14:creationId xmlns:p14="http://schemas.microsoft.com/office/powerpoint/2010/main" val="707340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15:27-31 – Consequences of sin depend on intentions</a:t>
            </a:r>
            <a:endParaRPr lang="en-US" dirty="0"/>
          </a:p>
        </p:txBody>
      </p:sp>
      <p:sp>
        <p:nvSpPr>
          <p:cNvPr id="3" name="Content Placeholder 2"/>
          <p:cNvSpPr>
            <a:spLocks noGrp="1"/>
          </p:cNvSpPr>
          <p:nvPr>
            <p:ph idx="1"/>
          </p:nvPr>
        </p:nvSpPr>
        <p:spPr/>
        <p:txBody>
          <a:bodyPr/>
          <a:lstStyle/>
          <a:p>
            <a:r>
              <a:rPr lang="en-US" dirty="0" smtClean="0"/>
              <a:t>15:27-29 – Unintentional sins of an individual can be forgiven, both for Israelites and aliens among them.</a:t>
            </a:r>
          </a:p>
          <a:p>
            <a:r>
              <a:rPr lang="en-US" dirty="0" smtClean="0"/>
              <a:t>15:30-31 – “Highhanded” or “blatant” sins with full knowledge of the law require “cut off from the people,” i.e. death or banishment</a:t>
            </a:r>
            <a:endParaRPr lang="en-US" dirty="0"/>
          </a:p>
        </p:txBody>
      </p:sp>
    </p:spTree>
    <p:extLst>
      <p:ext uri="{BB962C8B-B14F-4D97-AF65-F5344CB8AC3E}">
        <p14:creationId xmlns:p14="http://schemas.microsoft.com/office/powerpoint/2010/main" val="20467388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15:32-36 – Making an example of an </a:t>
            </a:r>
            <a:r>
              <a:rPr lang="en-US" smtClean="0"/>
              <a:t>intentional sinner</a:t>
            </a:r>
            <a:endParaRPr lang="en-US" dirty="0"/>
          </a:p>
        </p:txBody>
      </p:sp>
      <p:sp>
        <p:nvSpPr>
          <p:cNvPr id="3" name="Content Placeholder 2"/>
          <p:cNvSpPr>
            <a:spLocks noGrp="1"/>
          </p:cNvSpPr>
          <p:nvPr>
            <p:ph idx="1"/>
          </p:nvPr>
        </p:nvSpPr>
        <p:spPr/>
        <p:txBody>
          <a:bodyPr/>
          <a:lstStyle/>
          <a:p>
            <a:r>
              <a:rPr lang="en-US" dirty="0" smtClean="0"/>
              <a:t>The man breaks both the prohibition against working on the Sabbath and against lighting a fire on the Sabbath (Exodus 35:2-3).</a:t>
            </a:r>
          </a:p>
          <a:p>
            <a:r>
              <a:rPr lang="en-US" dirty="0" smtClean="0"/>
              <a:t>It’s not clear why Moses needs to consult God, but God’s response make certain the interpretation of the law for a </a:t>
            </a:r>
            <a:r>
              <a:rPr lang="en-US" smtClean="0"/>
              <a:t>“highhanded” sinner.</a:t>
            </a:r>
          </a:p>
          <a:p>
            <a:endParaRPr lang="en-US" dirty="0"/>
          </a:p>
        </p:txBody>
      </p:sp>
    </p:spTree>
    <p:extLst>
      <p:ext uri="{BB962C8B-B14F-4D97-AF65-F5344CB8AC3E}">
        <p14:creationId xmlns:p14="http://schemas.microsoft.com/office/powerpoint/2010/main" val="15885314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15:37-40 – Wear a blue cord as reminders of God’s commandments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section was included in the Jewish liturgy of the postexilic period in a prayer known as the “Shema” Deut. 6:4.</a:t>
            </a:r>
          </a:p>
          <a:p>
            <a:r>
              <a:rPr lang="en-US" dirty="0" smtClean="0"/>
              <a:t>Modern Jews continue to wear the blue cord and fringes on the prayer shawl worn in Jewish worship.</a:t>
            </a:r>
          </a:p>
          <a:p>
            <a:r>
              <a:rPr lang="en-US" dirty="0" smtClean="0"/>
              <a:t>The chapter ends with an affirmation that God is the LORD of the Israelites who will deliver the people (the next generation) to the </a:t>
            </a:r>
            <a:r>
              <a:rPr lang="en-US" smtClean="0"/>
              <a:t>promised land.</a:t>
            </a:r>
            <a:endParaRPr lang="en-US" dirty="0"/>
          </a:p>
        </p:txBody>
      </p:sp>
    </p:spTree>
    <p:extLst>
      <p:ext uri="{BB962C8B-B14F-4D97-AF65-F5344CB8AC3E}">
        <p14:creationId xmlns:p14="http://schemas.microsoft.com/office/powerpoint/2010/main" val="783358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Connections and parallels:  Ch. 15 is intentionally placed in Numbers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3299394"/>
              </p:ext>
            </p:extLst>
          </p:nvPr>
        </p:nvGraphicFramePr>
        <p:xfrm>
          <a:off x="457200" y="1600200"/>
          <a:ext cx="8229600" cy="2931160"/>
        </p:xfrm>
        <a:graphic>
          <a:graphicData uri="http://schemas.openxmlformats.org/drawingml/2006/table">
            <a:tbl>
              <a:tblPr firstRow="1" bandRow="1">
                <a:tableStyleId>{5C22544A-7EE6-4342-B048-85BDC9FD1C3A}</a:tableStyleId>
              </a:tblPr>
              <a:tblGrid>
                <a:gridCol w="2590800"/>
                <a:gridCol w="5638800"/>
              </a:tblGrid>
              <a:tr h="370840">
                <a:tc>
                  <a:txBody>
                    <a:bodyPr/>
                    <a:lstStyle/>
                    <a:p>
                      <a:r>
                        <a:rPr lang="en-US" dirty="0" smtClean="0"/>
                        <a:t>Numbers 15</a:t>
                      </a:r>
                      <a:endParaRPr lang="en-US" dirty="0"/>
                    </a:p>
                  </a:txBody>
                  <a:tcPr/>
                </a:tc>
                <a:tc>
                  <a:txBody>
                    <a:bodyPr/>
                    <a:lstStyle/>
                    <a:p>
                      <a:r>
                        <a:rPr lang="en-US" dirty="0" smtClean="0"/>
                        <a:t>Numbers 11-14</a:t>
                      </a:r>
                      <a:endParaRPr lang="en-US" dirty="0"/>
                    </a:p>
                  </a:txBody>
                  <a:tcPr/>
                </a:tc>
              </a:tr>
              <a:tr h="370840">
                <a:tc>
                  <a:txBody>
                    <a:bodyPr/>
                    <a:lstStyle/>
                    <a:p>
                      <a:r>
                        <a:rPr lang="en-US" dirty="0" smtClean="0"/>
                        <a:t>Non-Israelite “alien”</a:t>
                      </a:r>
                      <a:endParaRPr lang="en-US" dirty="0"/>
                    </a:p>
                  </a:txBody>
                  <a:tcPr/>
                </a:tc>
                <a:tc>
                  <a:txBody>
                    <a:bodyPr/>
                    <a:lstStyle/>
                    <a:p>
                      <a:r>
                        <a:rPr lang="en-US" dirty="0" smtClean="0"/>
                        <a:t>The non-Israelite rabble (11:4), the Cushite wife of Moses (12:1)</a:t>
                      </a:r>
                      <a:endParaRPr lang="en-US" dirty="0"/>
                    </a:p>
                  </a:txBody>
                  <a:tcPr/>
                </a:tc>
              </a:tr>
              <a:tr h="370840">
                <a:tc>
                  <a:txBody>
                    <a:bodyPr/>
                    <a:lstStyle/>
                    <a:p>
                      <a:r>
                        <a:rPr lang="en-US" dirty="0" smtClean="0"/>
                        <a:t>“throughout your generations”</a:t>
                      </a:r>
                      <a:endParaRPr lang="en-US" dirty="0"/>
                    </a:p>
                  </a:txBody>
                  <a:tcPr/>
                </a:tc>
                <a:tc>
                  <a:txBody>
                    <a:bodyPr/>
                    <a:lstStyle/>
                    <a:p>
                      <a:r>
                        <a:rPr lang="en-US" dirty="0" smtClean="0"/>
                        <a:t>Old generation will die in the desert, but the new generation will live in the</a:t>
                      </a:r>
                      <a:r>
                        <a:rPr lang="en-US" baseline="0" dirty="0" smtClean="0"/>
                        <a:t> land (14:30-31)</a:t>
                      </a:r>
                      <a:endParaRPr lang="en-US" dirty="0"/>
                    </a:p>
                  </a:txBody>
                  <a:tcPr/>
                </a:tc>
              </a:tr>
              <a:tr h="370840">
                <a:tc>
                  <a:txBody>
                    <a:bodyPr/>
                    <a:lstStyle/>
                    <a:p>
                      <a:r>
                        <a:rPr lang="en-US" dirty="0" smtClean="0"/>
                        <a:t>“an offering</a:t>
                      </a:r>
                      <a:r>
                        <a:rPr lang="en-US" baseline="0" dirty="0" smtClean="0"/>
                        <a:t> by fire to the LORD”</a:t>
                      </a:r>
                      <a:endParaRPr lang="en-US" dirty="0"/>
                    </a:p>
                  </a:txBody>
                  <a:tcPr/>
                </a:tc>
                <a:tc>
                  <a:txBody>
                    <a:bodyPr/>
                    <a:lstStyle/>
                    <a:p>
                      <a:r>
                        <a:rPr lang="en-US" dirty="0" smtClean="0"/>
                        <a:t>Reversal of “the fire of the LORD burned against” rebels</a:t>
                      </a:r>
                      <a:r>
                        <a:rPr lang="en-US" baseline="0" dirty="0" smtClean="0"/>
                        <a:t> in the camp (11:2-3)</a:t>
                      </a:r>
                      <a:endParaRPr lang="en-US" dirty="0"/>
                    </a:p>
                  </a:txBody>
                  <a:tcPr/>
                </a:tc>
              </a:tr>
              <a:tr h="370840">
                <a:tc>
                  <a:txBody>
                    <a:bodyPr/>
                    <a:lstStyle/>
                    <a:p>
                      <a:r>
                        <a:rPr lang="en-US" dirty="0" smtClean="0"/>
                        <a:t>Offerings</a:t>
                      </a:r>
                      <a:r>
                        <a:rPr lang="en-US" baseline="0" dirty="0" smtClean="0"/>
                        <a:t> as “a pleasing odor to the LORD”</a:t>
                      </a:r>
                      <a:endParaRPr lang="en-US" dirty="0"/>
                    </a:p>
                  </a:txBody>
                  <a:tcPr/>
                </a:tc>
                <a:tc>
                  <a:txBody>
                    <a:bodyPr/>
                    <a:lstStyle/>
                    <a:p>
                      <a:r>
                        <a:rPr lang="en-US" dirty="0" smtClean="0"/>
                        <a:t>The anger of the LORD—in</a:t>
                      </a:r>
                      <a:r>
                        <a:rPr lang="en-US" baseline="0" dirty="0" smtClean="0"/>
                        <a:t> Hebrew literally—”the nose of the LORD flares up in anger” (11:1, 10, 33; 12:9)</a:t>
                      </a:r>
                      <a:endParaRPr lang="en-US" dirty="0"/>
                    </a:p>
                  </a:txBody>
                  <a:tcPr/>
                </a:tc>
              </a:tr>
            </a:tbl>
          </a:graphicData>
        </a:graphic>
      </p:graphicFrame>
      <p:sp>
        <p:nvSpPr>
          <p:cNvPr id="5" name="TextBox 4"/>
          <p:cNvSpPr txBox="1"/>
          <p:nvPr/>
        </p:nvSpPr>
        <p:spPr>
          <a:xfrm>
            <a:off x="762000" y="5135880"/>
            <a:ext cx="76962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t>Will the reminders of the law in Chapter 15 prevent further rebellions?  We will find out in Chapter 16…</a:t>
            </a:r>
            <a:endParaRPr lang="en-US" sz="2800" dirty="0"/>
          </a:p>
        </p:txBody>
      </p:sp>
    </p:spTree>
    <p:extLst>
      <p:ext uri="{BB962C8B-B14F-4D97-AF65-F5344CB8AC3E}">
        <p14:creationId xmlns:p14="http://schemas.microsoft.com/office/powerpoint/2010/main" val="2235245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  Rebellions from Levites to Lay Leaders to All the People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wasn’t specified in 14 whether the Levites were a guilty tribe in the spy story and were doomed to die in the desert</a:t>
            </a:r>
          </a:p>
          <a:p>
            <a:r>
              <a:rPr lang="en-US" dirty="0" smtClean="0"/>
              <a:t>Here in 16, it is clear they are guilty, and this chapter continues the slow death of the old unfaithful generation to die in the desert, even as God will deliver the promised land to the next generation.</a:t>
            </a:r>
          </a:p>
          <a:p>
            <a:r>
              <a:rPr lang="en-US" dirty="0" smtClean="0"/>
              <a:t>The sin in 16 is ENVY which causes Levite </a:t>
            </a:r>
            <a:r>
              <a:rPr lang="en-US" dirty="0" err="1" smtClean="0"/>
              <a:t>Korah</a:t>
            </a:r>
            <a:r>
              <a:rPr lang="en-US" dirty="0" smtClean="0"/>
              <a:t> to incite a rebellion against the exclusive position of Moses and Aaron to meet directly with God.</a:t>
            </a:r>
            <a:endParaRPr lang="en-US" dirty="0"/>
          </a:p>
        </p:txBody>
      </p:sp>
    </p:spTree>
    <p:extLst>
      <p:ext uri="{BB962C8B-B14F-4D97-AF65-F5344CB8AC3E}">
        <p14:creationId xmlns:p14="http://schemas.microsoft.com/office/powerpoint/2010/main" val="34103432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 is a synthesis of multiple traditions of uprisings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Earliest form of story may have been about </a:t>
            </a:r>
            <a:r>
              <a:rPr lang="en-US" dirty="0" err="1" smtClean="0"/>
              <a:t>Dathan</a:t>
            </a:r>
            <a:r>
              <a:rPr lang="en-US" dirty="0" smtClean="0"/>
              <a:t> and </a:t>
            </a:r>
            <a:r>
              <a:rPr lang="en-US" dirty="0" err="1" smtClean="0"/>
              <a:t>Abiram</a:t>
            </a:r>
            <a:r>
              <a:rPr lang="en-US" dirty="0" smtClean="0"/>
              <a:t> from Reuben tribe.  A third Reuben member, On, is mentioned in vs. 1 but not again.</a:t>
            </a:r>
          </a:p>
          <a:p>
            <a:r>
              <a:rPr lang="en-US" dirty="0" smtClean="0"/>
              <a:t>The narrative was likely enlarged to include 250 lay leaders in the rebellion.</a:t>
            </a:r>
            <a:r>
              <a:rPr lang="en-US" dirty="0"/>
              <a:t> </a:t>
            </a:r>
            <a:endParaRPr lang="en-US" dirty="0" smtClean="0"/>
          </a:p>
          <a:p>
            <a:r>
              <a:rPr lang="en-US" dirty="0" err="1" smtClean="0"/>
              <a:t>Korah</a:t>
            </a:r>
            <a:r>
              <a:rPr lang="en-US" dirty="0" smtClean="0"/>
              <a:t> </a:t>
            </a:r>
            <a:r>
              <a:rPr lang="en-US" dirty="0"/>
              <a:t>is a subordinate Levite and is the main actor in the final version of Numbers </a:t>
            </a:r>
            <a:r>
              <a:rPr lang="en-US" dirty="0" smtClean="0"/>
              <a:t>16 but may have been added last.</a:t>
            </a:r>
          </a:p>
          <a:p>
            <a:r>
              <a:rPr lang="en-US" dirty="0" smtClean="0"/>
              <a:t>The second census list in Ch. </a:t>
            </a:r>
            <a:r>
              <a:rPr lang="en-US" smtClean="0"/>
              <a:t>26 reflects </a:t>
            </a:r>
            <a:r>
              <a:rPr lang="en-US" dirty="0" smtClean="0"/>
              <a:t>a demotion of the Reuben tribe in list order as well as population.</a:t>
            </a:r>
            <a:endParaRPr lang="en-US" dirty="0"/>
          </a:p>
          <a:p>
            <a:endParaRPr lang="en-US" dirty="0" smtClean="0"/>
          </a:p>
          <a:p>
            <a:endParaRPr lang="en-US" dirty="0" smtClean="0"/>
          </a:p>
        </p:txBody>
      </p:sp>
    </p:spTree>
    <p:extLst>
      <p:ext uri="{BB962C8B-B14F-4D97-AF65-F5344CB8AC3E}">
        <p14:creationId xmlns:p14="http://schemas.microsoft.com/office/powerpoint/2010/main" val="223581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Numbers was probably written by many people over centuries of time </a:t>
            </a:r>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smtClean="0"/>
              <a:t>A variety of literary forms appear:</a:t>
            </a:r>
          </a:p>
          <a:p>
            <a:pPr marL="514350" indent="-457200"/>
            <a:r>
              <a:rPr lang="en-US" smtClean="0"/>
              <a:t>Stories</a:t>
            </a:r>
          </a:p>
          <a:p>
            <a:pPr marL="514350" indent="-457200"/>
            <a:r>
              <a:rPr lang="en-US" smtClean="0"/>
              <a:t>Laws</a:t>
            </a:r>
          </a:p>
          <a:p>
            <a:pPr marL="514350" indent="-457200"/>
            <a:r>
              <a:rPr lang="en-US" smtClean="0"/>
              <a:t>travel itineraries</a:t>
            </a:r>
          </a:p>
          <a:p>
            <a:pPr marL="514350" indent="-457200"/>
            <a:r>
              <a:rPr lang="en-US" smtClean="0"/>
              <a:t>census lists</a:t>
            </a:r>
          </a:p>
          <a:p>
            <a:pPr marL="514350" indent="-457200"/>
            <a:r>
              <a:rPr lang="en-US" smtClean="0"/>
              <a:t>lists of personal names</a:t>
            </a:r>
          </a:p>
          <a:p>
            <a:pPr marL="514350" indent="-457200"/>
            <a:r>
              <a:rPr lang="en-US" smtClean="0"/>
              <a:t>lists of instructions for worship</a:t>
            </a:r>
          </a:p>
          <a:p>
            <a:pPr marL="514350" indent="-457200"/>
            <a:r>
              <a:rPr lang="en-US" smtClean="0"/>
              <a:t>reports of military battles</a:t>
            </a:r>
          </a:p>
          <a:p>
            <a:pPr marL="514350" indent="-457200"/>
            <a:r>
              <a:rPr lang="en-US" smtClean="0"/>
              <a:t>accounts of legal disputes</a:t>
            </a:r>
            <a:endParaRPr lang="en-US"/>
          </a:p>
        </p:txBody>
      </p:sp>
    </p:spTree>
    <p:extLst>
      <p:ext uri="{BB962C8B-B14F-4D97-AF65-F5344CB8AC3E}">
        <p14:creationId xmlns:p14="http://schemas.microsoft.com/office/powerpoint/2010/main" val="35849594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Six Response of Moses to the Rebellion in Num. 16</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(v. 4) Falls on his face in intercession to God</a:t>
            </a:r>
          </a:p>
          <a:p>
            <a:pPr marL="514350" indent="-514350">
              <a:buFont typeface="+mj-lt"/>
              <a:buAutoNum type="arabicPeriod"/>
            </a:pPr>
            <a:r>
              <a:rPr lang="en-US" dirty="0" smtClean="0"/>
              <a:t>(5-8) </a:t>
            </a:r>
            <a:r>
              <a:rPr lang="en-US" dirty="0" err="1" smtClean="0"/>
              <a:t>Korah</a:t>
            </a:r>
            <a:r>
              <a:rPr lang="en-US" dirty="0" smtClean="0"/>
              <a:t> and company invited to a showdown with censers (fire pans) at tent of meeting.</a:t>
            </a:r>
          </a:p>
          <a:p>
            <a:pPr marL="514350" indent="-514350">
              <a:buFont typeface="+mj-lt"/>
              <a:buAutoNum type="arabicPeriod"/>
            </a:pPr>
            <a:r>
              <a:rPr lang="en-US" dirty="0" smtClean="0"/>
              <a:t>(8-11) Reminds </a:t>
            </a:r>
            <a:r>
              <a:rPr lang="en-US" dirty="0" err="1" smtClean="0"/>
              <a:t>Korah</a:t>
            </a:r>
            <a:r>
              <a:rPr lang="en-US" dirty="0" smtClean="0"/>
              <a:t> of his Levites’ duty.</a:t>
            </a:r>
          </a:p>
          <a:p>
            <a:pPr marL="514350" indent="-514350">
              <a:buFont typeface="+mj-lt"/>
              <a:buAutoNum type="arabicPeriod"/>
            </a:pPr>
            <a:r>
              <a:rPr lang="en-US" dirty="0" smtClean="0"/>
              <a:t>(12-14)  Demands to see </a:t>
            </a:r>
            <a:r>
              <a:rPr lang="en-US" dirty="0" err="1" smtClean="0"/>
              <a:t>Dathan</a:t>
            </a:r>
            <a:r>
              <a:rPr lang="en-US" dirty="0" smtClean="0"/>
              <a:t> and </a:t>
            </a:r>
            <a:r>
              <a:rPr lang="en-US" dirty="0" err="1" smtClean="0"/>
              <a:t>Abiram</a:t>
            </a:r>
            <a:r>
              <a:rPr lang="en-US" dirty="0" smtClean="0"/>
              <a:t>, but they refuse to come.</a:t>
            </a:r>
          </a:p>
          <a:p>
            <a:pPr marL="514350" indent="-514350">
              <a:buFont typeface="+mj-lt"/>
              <a:buAutoNum type="arabicPeriod"/>
            </a:pPr>
            <a:r>
              <a:rPr lang="en-US" dirty="0" smtClean="0"/>
              <a:t>(15) Defends himself and his actions to God</a:t>
            </a:r>
          </a:p>
          <a:p>
            <a:pPr marL="514350" indent="-514350">
              <a:buFont typeface="+mj-lt"/>
              <a:buAutoNum type="arabicPeriod"/>
            </a:pPr>
            <a:r>
              <a:rPr lang="en-US" dirty="0" smtClean="0"/>
              <a:t>(16-17)  Reiterates to </a:t>
            </a:r>
            <a:r>
              <a:rPr lang="en-US" dirty="0" err="1" smtClean="0"/>
              <a:t>Korah</a:t>
            </a:r>
            <a:r>
              <a:rPr lang="en-US" dirty="0" smtClean="0"/>
              <a:t> instructions for the next day’s showdown with the censers.</a:t>
            </a:r>
            <a:endParaRPr lang="en-US" dirty="0"/>
          </a:p>
        </p:txBody>
      </p:sp>
    </p:spTree>
    <p:extLst>
      <p:ext uri="{BB962C8B-B14F-4D97-AF65-F5344CB8AC3E}">
        <p14:creationId xmlns:p14="http://schemas.microsoft.com/office/powerpoint/2010/main" val="25931540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16:18  The Showdown at the Tent</a:t>
            </a:r>
            <a:endParaRPr lang="en-US" dirty="0"/>
          </a:p>
        </p:txBody>
      </p:sp>
      <p:sp>
        <p:nvSpPr>
          <p:cNvPr id="3" name="Content Placeholder 2"/>
          <p:cNvSpPr>
            <a:spLocks noGrp="1"/>
          </p:cNvSpPr>
          <p:nvPr>
            <p:ph idx="1"/>
          </p:nvPr>
        </p:nvSpPr>
        <p:spPr>
          <a:xfrm>
            <a:off x="457200" y="1417638"/>
            <a:ext cx="8229600" cy="5211762"/>
          </a:xfrm>
        </p:spPr>
        <p:txBody>
          <a:bodyPr>
            <a:normAutofit fontScale="77500" lnSpcReduction="20000"/>
          </a:bodyPr>
          <a:lstStyle/>
          <a:p>
            <a:r>
              <a:rPr lang="en-US" dirty="0" smtClean="0"/>
              <a:t>God’s threat to the disobedient is similar to Numbers 14, but this time it is about immediate death vs. eventual death of the old generation in the desert.</a:t>
            </a:r>
          </a:p>
          <a:p>
            <a:r>
              <a:rPr lang="en-US" dirty="0" smtClean="0"/>
              <a:t>Entire assembly is rebellious (vs. 19) but perhaps the leaders are more guilty of “highhanded sin” and so are asked to separate.</a:t>
            </a:r>
          </a:p>
          <a:p>
            <a:r>
              <a:rPr lang="en-US" dirty="0" smtClean="0"/>
              <a:t>First </a:t>
            </a:r>
            <a:r>
              <a:rPr lang="en-US" dirty="0" err="1" smtClean="0"/>
              <a:t>Korah</a:t>
            </a:r>
            <a:r>
              <a:rPr lang="en-US" dirty="0"/>
              <a:t> </a:t>
            </a:r>
            <a:r>
              <a:rPr lang="en-US" dirty="0" smtClean="0"/>
              <a:t>(and </a:t>
            </a:r>
            <a:r>
              <a:rPr lang="en-US" dirty="0" err="1" smtClean="0"/>
              <a:t>Dathan</a:t>
            </a:r>
            <a:r>
              <a:rPr lang="en-US" dirty="0" smtClean="0"/>
              <a:t> and </a:t>
            </a:r>
            <a:r>
              <a:rPr lang="en-US" dirty="0" err="1" smtClean="0"/>
              <a:t>Abiram</a:t>
            </a:r>
            <a:r>
              <a:rPr lang="en-US" dirty="0" smtClean="0"/>
              <a:t>, presumably) are swallowed up by the Earth.  Later, the entire 250 rebellious lay leader are also.</a:t>
            </a:r>
          </a:p>
          <a:p>
            <a:r>
              <a:rPr lang="en-US" dirty="0" smtClean="0"/>
              <a:t>This was similar to Numb 3:4 when Aaron’s sons </a:t>
            </a:r>
            <a:r>
              <a:rPr lang="en-US" dirty="0" err="1" smtClean="0"/>
              <a:t>Nadab</a:t>
            </a:r>
            <a:r>
              <a:rPr lang="en-US" dirty="0" smtClean="0"/>
              <a:t> and </a:t>
            </a:r>
            <a:r>
              <a:rPr lang="en-US" dirty="0" err="1" smtClean="0"/>
              <a:t>Abihu</a:t>
            </a:r>
            <a:r>
              <a:rPr lang="en-US" dirty="0" smtClean="0"/>
              <a:t> were consumed by fire when they offered illicit fire to the LORD.</a:t>
            </a:r>
          </a:p>
          <a:p>
            <a:r>
              <a:rPr lang="en-US" dirty="0" smtClean="0"/>
              <a:t>Ironically, they receive what was feared about entering Canaan—they were devoured by the Land.</a:t>
            </a:r>
          </a:p>
          <a:p>
            <a:r>
              <a:rPr lang="en-US" dirty="0" smtClean="0"/>
              <a:t>Thus God affirms the leadership of Moses.</a:t>
            </a:r>
            <a:endParaRPr lang="en-US" dirty="0"/>
          </a:p>
        </p:txBody>
      </p:sp>
    </p:spTree>
    <p:extLst>
      <p:ext uri="{BB962C8B-B14F-4D97-AF65-F5344CB8AC3E}">
        <p14:creationId xmlns:p14="http://schemas.microsoft.com/office/powerpoint/2010/main" val="6862657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Sheol</a:t>
            </a:r>
            <a:r>
              <a:rPr lang="en-US" dirty="0" smtClean="0"/>
              <a:t>:  Where all the dead go in the ancient Jewish Tradition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Sheol</a:t>
            </a:r>
            <a:r>
              <a:rPr lang="en-US" dirty="0" smtClean="0"/>
              <a:t> is the abode of the dead for both the wicked and the righteous.</a:t>
            </a:r>
          </a:p>
          <a:p>
            <a:r>
              <a:rPr lang="en-US" dirty="0" err="1" smtClean="0"/>
              <a:t>Sheol</a:t>
            </a:r>
            <a:r>
              <a:rPr lang="en-US" dirty="0" smtClean="0"/>
              <a:t> is below ground, dark, silent, and the dead can no longer remember or praise God.</a:t>
            </a:r>
          </a:p>
          <a:p>
            <a:r>
              <a:rPr lang="en-US" dirty="0" smtClean="0"/>
              <a:t>Only later did apocalyptic OT traditions emerge (Dan. 12:2-3) that include resurrection from </a:t>
            </a:r>
            <a:r>
              <a:rPr lang="en-US" dirty="0" err="1" smtClean="0"/>
              <a:t>Sheol</a:t>
            </a:r>
            <a:r>
              <a:rPr lang="en-US" dirty="0" smtClean="0"/>
              <a:t>.</a:t>
            </a:r>
          </a:p>
          <a:p>
            <a:r>
              <a:rPr lang="en-US" dirty="0" smtClean="0"/>
              <a:t>Later Christian notions of heaven and hell for believers vs. non-believers are much different than the ancient Jewish traditions.</a:t>
            </a:r>
            <a:endParaRPr lang="en-US" dirty="0"/>
          </a:p>
        </p:txBody>
      </p:sp>
    </p:spTree>
    <p:extLst>
      <p:ext uri="{BB962C8B-B14F-4D97-AF65-F5344CB8AC3E}">
        <p14:creationId xmlns:p14="http://schemas.microsoft.com/office/powerpoint/2010/main" val="2075706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16:41-50  The whole nation rebels</a:t>
            </a:r>
            <a:endParaRPr lang="en-US" dirty="0"/>
          </a:p>
        </p:txBody>
      </p:sp>
      <p:sp>
        <p:nvSpPr>
          <p:cNvPr id="3" name="Content Placeholder 2"/>
          <p:cNvSpPr>
            <a:spLocks noGrp="1"/>
          </p:cNvSpPr>
          <p:nvPr>
            <p:ph idx="1"/>
          </p:nvPr>
        </p:nvSpPr>
        <p:spPr/>
        <p:txBody>
          <a:bodyPr/>
          <a:lstStyle/>
          <a:p>
            <a:r>
              <a:rPr lang="en-US" dirty="0" smtClean="0"/>
              <a:t>When the whole nation rebels, there is no argument Moses can make to God but to ask Aaron to make atonement and to plead for mercy.</a:t>
            </a:r>
          </a:p>
          <a:p>
            <a:r>
              <a:rPr lang="en-US" dirty="0" smtClean="0"/>
              <a:t>In the end, 14,700 died because of the rebellion, although none of the others of the old generation will survive the desert in the end.</a:t>
            </a:r>
            <a:endParaRPr lang="en-US" dirty="0"/>
          </a:p>
        </p:txBody>
      </p:sp>
    </p:spTree>
    <p:extLst>
      <p:ext uri="{BB962C8B-B14F-4D97-AF65-F5344CB8AC3E}">
        <p14:creationId xmlns:p14="http://schemas.microsoft.com/office/powerpoint/2010/main" val="2753192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Theological Implications for the Priesthood in Chapter 16</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Protestant tradition of “the priesthood of all believers” sounds a lot like </a:t>
            </a:r>
            <a:r>
              <a:rPr lang="en-US" dirty="0" err="1" smtClean="0"/>
              <a:t>Korah’s</a:t>
            </a:r>
            <a:r>
              <a:rPr lang="en-US" dirty="0" smtClean="0"/>
              <a:t> heretical words “All the congregation are holy, every one of them, and the LORD is among them.</a:t>
            </a:r>
          </a:p>
          <a:p>
            <a:r>
              <a:rPr lang="en-US" dirty="0" smtClean="0"/>
              <a:t>Martin Luther’s notion of all Christians as priests is supported by I Peter 2:5,9.</a:t>
            </a:r>
          </a:p>
          <a:p>
            <a:r>
              <a:rPr lang="en-US" dirty="0" smtClean="0"/>
              <a:t>Exodus 19:6 supports this as well.</a:t>
            </a:r>
          </a:p>
          <a:p>
            <a:r>
              <a:rPr lang="en-US" dirty="0" smtClean="0"/>
              <a:t>In Numbers, God explicitly was endorsing the leadership structure and role of the Levites as important to the community’s survival in the desert.</a:t>
            </a:r>
          </a:p>
          <a:p>
            <a:r>
              <a:rPr lang="en-US" dirty="0" err="1" smtClean="0"/>
              <a:t>Heb</a:t>
            </a:r>
            <a:r>
              <a:rPr lang="en-US" dirty="0" smtClean="0"/>
              <a:t> 7:27 indicates the role of Jesus as replacement for the Earthly priesthood.</a:t>
            </a:r>
          </a:p>
          <a:p>
            <a:r>
              <a:rPr lang="en-US" dirty="0" smtClean="0"/>
              <a:t>“Priesthood of all believers” doesn’t necessarily eliminate the need and role of clergy, even in protestant tradition.</a:t>
            </a:r>
            <a:endParaRPr lang="en-US" dirty="0"/>
          </a:p>
        </p:txBody>
      </p:sp>
    </p:spTree>
    <p:extLst>
      <p:ext uri="{BB962C8B-B14F-4D97-AF65-F5344CB8AC3E}">
        <p14:creationId xmlns:p14="http://schemas.microsoft.com/office/powerpoint/2010/main" val="4022316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fontScale="90000"/>
          </a:bodyPr>
          <a:lstStyle/>
          <a:p>
            <a:r>
              <a:rPr lang="en-US" dirty="0" smtClean="0"/>
              <a:t>Ch. 17:  God gives an enduring sign of support for the priesthood </a:t>
            </a:r>
            <a:endParaRPr lang="en-US" dirty="0"/>
          </a:p>
        </p:txBody>
      </p:sp>
      <p:sp>
        <p:nvSpPr>
          <p:cNvPr id="3" name="Content Placeholder 2"/>
          <p:cNvSpPr>
            <a:spLocks noGrp="1"/>
          </p:cNvSpPr>
          <p:nvPr>
            <p:ph idx="1"/>
          </p:nvPr>
        </p:nvSpPr>
        <p:spPr>
          <a:xfrm>
            <a:off x="457200" y="1409700"/>
            <a:ext cx="8382000" cy="2590799"/>
          </a:xfrm>
        </p:spPr>
        <p:txBody>
          <a:bodyPr>
            <a:normAutofit fontScale="85000" lnSpcReduction="20000"/>
          </a:bodyPr>
          <a:lstStyle/>
          <a:p>
            <a:r>
              <a:rPr lang="en-US" dirty="0" smtClean="0"/>
              <a:t>Hebrew word for staff is </a:t>
            </a:r>
            <a:r>
              <a:rPr lang="en-US" i="1" dirty="0" err="1" smtClean="0"/>
              <a:t>matteh</a:t>
            </a:r>
            <a:r>
              <a:rPr lang="en-US" dirty="0" smtClean="0"/>
              <a:t> which also means “tribe”</a:t>
            </a:r>
          </a:p>
          <a:p>
            <a:r>
              <a:rPr lang="en-US" dirty="0" smtClean="0"/>
              <a:t>The dead wood is brought to life as a sign of God‘s power anointing of the Levites</a:t>
            </a:r>
          </a:p>
          <a:p>
            <a:r>
              <a:rPr lang="en-US" dirty="0" smtClean="0"/>
              <a:t>Staff is a positive reminder in the Tent of Meeting in contrast to covering made from the censers of the dead rebels of Ch. 16.</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429" b="8402"/>
          <a:stretch/>
        </p:blipFill>
        <p:spPr>
          <a:xfrm>
            <a:off x="762000" y="3886200"/>
            <a:ext cx="7543800" cy="3646171"/>
          </a:xfrm>
          <a:prstGeom prst="rect">
            <a:avLst/>
          </a:prstGeom>
        </p:spPr>
      </p:pic>
    </p:spTree>
    <p:extLst>
      <p:ext uri="{BB962C8B-B14F-4D97-AF65-F5344CB8AC3E}">
        <p14:creationId xmlns:p14="http://schemas.microsoft.com/office/powerpoint/2010/main" val="22638739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normAutofit/>
          </a:bodyPr>
          <a:lstStyle/>
          <a:p>
            <a:r>
              <a:rPr lang="en-US" sz="3600" dirty="0" smtClean="0"/>
              <a:t>Wood is powerful image through the Bible</a:t>
            </a:r>
            <a:endParaRPr lang="en-US" sz="3600" dirty="0"/>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r>
              <a:rPr lang="en-US" dirty="0" smtClean="0"/>
              <a:t>Matt. 7:15-20 – Judging a tree by its fruit.</a:t>
            </a:r>
          </a:p>
          <a:p>
            <a:endParaRPr lang="en-US" dirty="0" smtClean="0"/>
          </a:p>
          <a:p>
            <a:pPr marL="0" indent="0">
              <a:buNone/>
            </a:pPr>
            <a:r>
              <a:rPr lang="en-US" dirty="0" smtClean="0"/>
              <a:t>“A holy man said to me, “Split the stick and there is Jesus.”  When I split the stick to the dark marrow and the splintery grain, I saw nothing that was not wood, nothing that was not God, and I began to dream How from the tree that stood between the rivers Came Aaron’s rod that crawled in front of Pharaoh, and came the rod of Jesse flowering in all the generations of the Kings, and came the timbers of the second tree, the sticks and </a:t>
            </a:r>
            <a:r>
              <a:rPr lang="en-US" dirty="0"/>
              <a:t>y</a:t>
            </a:r>
            <a:r>
              <a:rPr lang="en-US" dirty="0" smtClean="0"/>
              <a:t>ardarms of the holy three-</a:t>
            </a:r>
            <a:r>
              <a:rPr lang="en-US" dirty="0" err="1" smtClean="0"/>
              <a:t>masted</a:t>
            </a:r>
            <a:r>
              <a:rPr lang="en-US" dirty="0" smtClean="0"/>
              <a:t> vessel whereon the Son of Man hung between thieves, and came the crown of thorns, the lance and the ladder, when was shed that blood streamed in the grain of Adam’s tainted seed.</a:t>
            </a:r>
          </a:p>
          <a:p>
            <a:pPr marL="0" indent="0">
              <a:buNone/>
            </a:pPr>
            <a:r>
              <a:rPr lang="en-US" dirty="0" smtClean="0"/>
              <a:t>	--Howard </a:t>
            </a:r>
            <a:r>
              <a:rPr lang="en-US" dirty="0" err="1" smtClean="0"/>
              <a:t>Nemerov</a:t>
            </a:r>
            <a:r>
              <a:rPr lang="en-US" dirty="0" smtClean="0"/>
              <a:t>, “Runes”</a:t>
            </a:r>
          </a:p>
          <a:p>
            <a:pPr marL="0" indent="0">
              <a:buNone/>
            </a:pPr>
            <a:endParaRPr lang="en-US" dirty="0"/>
          </a:p>
        </p:txBody>
      </p:sp>
    </p:spTree>
    <p:extLst>
      <p:ext uri="{BB962C8B-B14F-4D97-AF65-F5344CB8AC3E}">
        <p14:creationId xmlns:p14="http://schemas.microsoft.com/office/powerpoint/2010/main" val="21053381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Ch. 18 – Review of the God-given Responsibility of Priests, Levites, and Community</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The previous two tests reinforced God’s commands for the role of Priests and Levites</a:t>
            </a:r>
          </a:p>
          <a:p>
            <a:r>
              <a:rPr lang="en-US" dirty="0" smtClean="0"/>
              <a:t>Unlike elsewhere, God talks directly to Aaron.</a:t>
            </a:r>
          </a:p>
          <a:p>
            <a:r>
              <a:rPr lang="en-US" dirty="0"/>
              <a:t>T</a:t>
            </a:r>
            <a:r>
              <a:rPr lang="en-US" dirty="0" smtClean="0"/>
              <a:t>he Priests and Levites receive tithes to sustain them in exchange for their service.</a:t>
            </a:r>
          </a:p>
          <a:p>
            <a:r>
              <a:rPr lang="en-US" dirty="0" smtClean="0"/>
              <a:t>Once again, these laws apply to future generations of Israelites in the promised land, not in the desert in “a covenant of salt forever.”</a:t>
            </a:r>
            <a:endParaRPr lang="en-US" dirty="0"/>
          </a:p>
        </p:txBody>
      </p:sp>
    </p:spTree>
    <p:extLst>
      <p:ext uri="{BB962C8B-B14F-4D97-AF65-F5344CB8AC3E}">
        <p14:creationId xmlns:p14="http://schemas.microsoft.com/office/powerpoint/2010/main" val="21200197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18:1-20—God speaks directly to Aaron about the role of the high priests</a:t>
            </a:r>
          </a:p>
          <a:p>
            <a:r>
              <a:rPr lang="en-US" dirty="0" smtClean="0"/>
              <a:t>18:21-29—God reassures the Levites of their role:  support the priests with labor and tithes in turn.</a:t>
            </a:r>
          </a:p>
          <a:p>
            <a:r>
              <a:rPr lang="en-US" dirty="0" smtClean="0"/>
              <a:t>18:32—Don’t forget, this role is so important that failure to obey leads to death!</a:t>
            </a:r>
          </a:p>
          <a:p>
            <a:endParaRPr lang="en-US" dirty="0" smtClean="0"/>
          </a:p>
        </p:txBody>
      </p:sp>
    </p:spTree>
    <p:extLst>
      <p:ext uri="{BB962C8B-B14F-4D97-AF65-F5344CB8AC3E}">
        <p14:creationId xmlns:p14="http://schemas.microsoft.com/office/powerpoint/2010/main" val="10660533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Tithes—an OT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Levites require tithes to survive and to carry out their duties—they have no allotment of land like the other tribes (18:20)</a:t>
            </a:r>
          </a:p>
          <a:p>
            <a:r>
              <a:rPr lang="en-US" dirty="0" smtClean="0"/>
              <a:t>A tithe is 10% of the fruits of a person’s labor.</a:t>
            </a:r>
          </a:p>
          <a:p>
            <a:r>
              <a:rPr lang="en-US" dirty="0" smtClean="0"/>
              <a:t>The principle of “first fruits” is that the tithe should be from the best that you have, not the leftovers.</a:t>
            </a:r>
          </a:p>
          <a:p>
            <a:r>
              <a:rPr lang="en-US" dirty="0" smtClean="0"/>
              <a:t>The OT tithe is not a law for Christians, but the principles remain for us.  I </a:t>
            </a:r>
            <a:r>
              <a:rPr lang="en-US" dirty="0" err="1" smtClean="0"/>
              <a:t>Cor</a:t>
            </a:r>
            <a:r>
              <a:rPr lang="en-US" dirty="0" smtClean="0"/>
              <a:t> 9:13-14, 1 Tim 5:17-18</a:t>
            </a:r>
            <a:endParaRPr lang="en-US" dirty="0"/>
          </a:p>
        </p:txBody>
      </p:sp>
    </p:spTree>
    <p:extLst>
      <p:ext uri="{BB962C8B-B14F-4D97-AF65-F5344CB8AC3E}">
        <p14:creationId xmlns:p14="http://schemas.microsoft.com/office/powerpoint/2010/main" val="50387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Literary Traditions in Numbers</a:t>
            </a:r>
            <a:endParaRPr lang="en-US"/>
          </a:p>
        </p:txBody>
      </p:sp>
      <p:sp>
        <p:nvSpPr>
          <p:cNvPr id="3" name="Content Placeholder 2"/>
          <p:cNvSpPr>
            <a:spLocks noGrp="1"/>
          </p:cNvSpPr>
          <p:nvPr>
            <p:ph idx="1"/>
          </p:nvPr>
        </p:nvSpPr>
        <p:spPr>
          <a:xfrm>
            <a:off x="838200" y="3733801"/>
            <a:ext cx="6858000" cy="1524000"/>
          </a:xfrm>
        </p:spPr>
        <p:txBody>
          <a:bodyPr/>
          <a:lstStyle/>
          <a:p>
            <a:pPr marL="0" indent="0">
              <a:buNone/>
            </a:pPr>
            <a:r>
              <a:rPr lang="en-US" smtClean="0"/>
              <a:t>Also, later supplementary material added to these traditions.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43199259"/>
              </p:ext>
            </p:extLst>
          </p:nvPr>
        </p:nvGraphicFramePr>
        <p:xfrm>
          <a:off x="838199" y="1397000"/>
          <a:ext cx="6781801" cy="2011680"/>
        </p:xfrm>
        <a:graphic>
          <a:graphicData uri="http://schemas.openxmlformats.org/drawingml/2006/table">
            <a:tbl>
              <a:tblPr firstRow="1" bandRow="1">
                <a:tableStyleId>{5C22544A-7EE6-4342-B048-85BDC9FD1C3A}</a:tableStyleId>
              </a:tblPr>
              <a:tblGrid>
                <a:gridCol w="762953"/>
                <a:gridCol w="1441133"/>
                <a:gridCol w="2034540"/>
                <a:gridCol w="2543175"/>
              </a:tblGrid>
              <a:tr h="370840">
                <a:tc>
                  <a:txBody>
                    <a:bodyPr/>
                    <a:lstStyle/>
                    <a:p>
                      <a:endParaRPr lang="en-US"/>
                    </a:p>
                  </a:txBody>
                  <a:tcPr/>
                </a:tc>
                <a:tc>
                  <a:txBody>
                    <a:bodyPr/>
                    <a:lstStyle/>
                    <a:p>
                      <a:r>
                        <a:rPr lang="en-US" sz="2400" smtClean="0"/>
                        <a:t>Tradition</a:t>
                      </a:r>
                      <a:endParaRPr lang="en-US" sz="2400"/>
                    </a:p>
                  </a:txBody>
                  <a:tcPr/>
                </a:tc>
                <a:tc>
                  <a:txBody>
                    <a:bodyPr/>
                    <a:lstStyle/>
                    <a:p>
                      <a:r>
                        <a:rPr lang="en-US" sz="2400" smtClean="0"/>
                        <a:t>Written</a:t>
                      </a:r>
                      <a:endParaRPr lang="en-US" sz="2400"/>
                    </a:p>
                  </a:txBody>
                  <a:tcPr/>
                </a:tc>
                <a:tc>
                  <a:txBody>
                    <a:bodyPr/>
                    <a:lstStyle/>
                    <a:p>
                      <a:r>
                        <a:rPr lang="en-US" sz="2400" smtClean="0"/>
                        <a:t>Where Found</a:t>
                      </a:r>
                      <a:endParaRPr lang="en-US" sz="2400"/>
                    </a:p>
                  </a:txBody>
                  <a:tcPr/>
                </a:tc>
              </a:tr>
              <a:tr h="370840">
                <a:tc>
                  <a:txBody>
                    <a:bodyPr/>
                    <a:lstStyle/>
                    <a:p>
                      <a:r>
                        <a:rPr lang="en-US" sz="2800" smtClean="0"/>
                        <a:t>J</a:t>
                      </a:r>
                      <a:endParaRPr lang="en-US" sz="2800"/>
                    </a:p>
                  </a:txBody>
                  <a:tcPr/>
                </a:tc>
                <a:tc>
                  <a:txBody>
                    <a:bodyPr/>
                    <a:lstStyle/>
                    <a:p>
                      <a:r>
                        <a:rPr lang="en-US" sz="2800" smtClean="0"/>
                        <a:t>Yawist</a:t>
                      </a:r>
                      <a:endParaRPr lang="en-US" sz="2800"/>
                    </a:p>
                  </a:txBody>
                  <a:tcPr/>
                </a:tc>
                <a:tc>
                  <a:txBody>
                    <a:bodyPr/>
                    <a:lstStyle/>
                    <a:p>
                      <a:r>
                        <a:rPr lang="en-US" sz="2800" smtClean="0"/>
                        <a:t>700-900 B.C.</a:t>
                      </a:r>
                      <a:endParaRPr lang="en-US" sz="2800"/>
                    </a:p>
                  </a:txBody>
                  <a:tcPr/>
                </a:tc>
                <a:tc>
                  <a:txBody>
                    <a:bodyPr/>
                    <a:lstStyle/>
                    <a:p>
                      <a:r>
                        <a:rPr lang="en-US" sz="2800" smtClean="0"/>
                        <a:t>Ch. 11-25</a:t>
                      </a:r>
                      <a:endParaRPr lang="en-US" sz="2800"/>
                    </a:p>
                  </a:txBody>
                  <a:tcPr/>
                </a:tc>
              </a:tr>
              <a:tr h="370840">
                <a:tc>
                  <a:txBody>
                    <a:bodyPr/>
                    <a:lstStyle/>
                    <a:p>
                      <a:r>
                        <a:rPr lang="en-US" sz="2800" smtClean="0"/>
                        <a:t>E</a:t>
                      </a:r>
                      <a:endParaRPr lang="en-US" sz="2800"/>
                    </a:p>
                  </a:txBody>
                  <a:tcPr/>
                </a:tc>
                <a:tc>
                  <a:txBody>
                    <a:bodyPr/>
                    <a:lstStyle/>
                    <a:p>
                      <a:r>
                        <a:rPr lang="en-US" sz="2800" smtClean="0"/>
                        <a:t>Elohist</a:t>
                      </a:r>
                      <a:endParaRPr lang="en-US" sz="2800"/>
                    </a:p>
                  </a:txBody>
                  <a:tcPr/>
                </a:tc>
                <a:tc>
                  <a:txBody>
                    <a:bodyPr/>
                    <a:lstStyle/>
                    <a:p>
                      <a:r>
                        <a:rPr lang="en-US" sz="2800" smtClean="0"/>
                        <a:t>700-900 B.C.</a:t>
                      </a:r>
                      <a:endParaRPr lang="en-US" sz="2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t>Ch. 11-25</a:t>
                      </a:r>
                    </a:p>
                  </a:txBody>
                  <a:tcPr/>
                </a:tc>
              </a:tr>
              <a:tr h="370840">
                <a:tc>
                  <a:txBody>
                    <a:bodyPr/>
                    <a:lstStyle/>
                    <a:p>
                      <a:r>
                        <a:rPr lang="en-US" sz="2800" smtClean="0"/>
                        <a:t>P</a:t>
                      </a:r>
                      <a:endParaRPr lang="en-US" sz="2800"/>
                    </a:p>
                  </a:txBody>
                  <a:tcPr/>
                </a:tc>
                <a:tc>
                  <a:txBody>
                    <a:bodyPr/>
                    <a:lstStyle/>
                    <a:p>
                      <a:r>
                        <a:rPr lang="en-US" sz="2800" smtClean="0"/>
                        <a:t>Priestly</a:t>
                      </a:r>
                      <a:endParaRPr lang="en-US" sz="2800"/>
                    </a:p>
                  </a:txBody>
                  <a:tcPr/>
                </a:tc>
                <a:tc>
                  <a:txBody>
                    <a:bodyPr/>
                    <a:lstStyle/>
                    <a:p>
                      <a:r>
                        <a:rPr lang="en-US" sz="2800" smtClean="0"/>
                        <a:t>400-600 B.C.</a:t>
                      </a:r>
                      <a:endParaRPr lang="en-US" sz="2800"/>
                    </a:p>
                  </a:txBody>
                  <a:tcPr/>
                </a:tc>
                <a:tc>
                  <a:txBody>
                    <a:bodyPr/>
                    <a:lstStyle/>
                    <a:p>
                      <a:r>
                        <a:rPr lang="en-US" sz="2800" smtClean="0"/>
                        <a:t>Ch. 1-10, 26-36</a:t>
                      </a:r>
                      <a:endParaRPr lang="en-US" sz="2800"/>
                    </a:p>
                  </a:txBody>
                  <a:tcPr/>
                </a:tc>
              </a:tr>
            </a:tbl>
          </a:graphicData>
        </a:graphic>
      </p:graphicFrame>
    </p:spTree>
    <p:extLst>
      <p:ext uri="{BB962C8B-B14F-4D97-AF65-F5344CB8AC3E}">
        <p14:creationId xmlns:p14="http://schemas.microsoft.com/office/powerpoint/2010/main" val="26482387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 16-18 and the Priesthood of ancient Israel</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Did later priests place these stories to justify their control and position in the Temple?</a:t>
            </a:r>
          </a:p>
          <a:p>
            <a:r>
              <a:rPr lang="en-US" dirty="0" smtClean="0"/>
              <a:t>Did the surviving priesthood want to suppress rival groups in Israel?</a:t>
            </a:r>
          </a:p>
          <a:p>
            <a:r>
              <a:rPr lang="en-US" dirty="0" smtClean="0"/>
              <a:t>There is evidence that these accounts were developed over many generations</a:t>
            </a:r>
          </a:p>
          <a:p>
            <a:r>
              <a:rPr lang="en-US" dirty="0" smtClean="0"/>
              <a:t>Cynical interpretation does not hold up however:</a:t>
            </a:r>
          </a:p>
          <a:p>
            <a:pPr lvl="1"/>
            <a:r>
              <a:rPr lang="en-US" dirty="0" smtClean="0"/>
              <a:t>The sins of the priesthood are dealt with here</a:t>
            </a:r>
          </a:p>
          <a:p>
            <a:pPr lvl="1"/>
            <a:r>
              <a:rPr lang="en-US" dirty="0" smtClean="0"/>
              <a:t>These traditions have been accepted to this day by Jews</a:t>
            </a:r>
          </a:p>
          <a:p>
            <a:pPr lvl="1"/>
            <a:r>
              <a:rPr lang="en-US" dirty="0" smtClean="0"/>
              <a:t>Christian communities adopted these themes as well and aspects of the priesthood continue to this day</a:t>
            </a:r>
            <a:endParaRPr lang="en-US" dirty="0"/>
          </a:p>
        </p:txBody>
      </p:sp>
    </p:spTree>
    <p:extLst>
      <p:ext uri="{BB962C8B-B14F-4D97-AF65-F5344CB8AC3E}">
        <p14:creationId xmlns:p14="http://schemas.microsoft.com/office/powerpoint/2010/main" val="3461073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16-18 Teach us about the Christian Church today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 and misconduct by church leaders and the community occurred even against direct commands of God and in his direct presence.</a:t>
            </a:r>
          </a:p>
          <a:p>
            <a:r>
              <a:rPr lang="en-US" dirty="0" smtClean="0"/>
              <a:t>These sins threaten the whole community.</a:t>
            </a:r>
          </a:p>
          <a:p>
            <a:r>
              <a:rPr lang="en-US" dirty="0" smtClean="0"/>
              <a:t>They are serious and have serious consequences.</a:t>
            </a:r>
          </a:p>
          <a:p>
            <a:r>
              <a:rPr lang="en-US" dirty="0" smtClean="0"/>
              <a:t>God will not let the sins of people prevent His ultimate purposes from coming to fruition.</a:t>
            </a:r>
          </a:p>
          <a:p>
            <a:r>
              <a:rPr lang="en-US" dirty="0" smtClean="0"/>
              <a:t>The church will endure </a:t>
            </a:r>
            <a:r>
              <a:rPr lang="en-US" smtClean="0"/>
              <a:t>through inevitable human </a:t>
            </a:r>
            <a:r>
              <a:rPr lang="en-US" dirty="0" smtClean="0"/>
              <a:t>sin and misconduct.</a:t>
            </a:r>
            <a:endParaRPr lang="en-US" dirty="0"/>
          </a:p>
        </p:txBody>
      </p:sp>
    </p:spTree>
    <p:extLst>
      <p:ext uri="{BB962C8B-B14F-4D97-AF65-F5344CB8AC3E}">
        <p14:creationId xmlns:p14="http://schemas.microsoft.com/office/powerpoint/2010/main" val="39039835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 19:  Purification for the People</a:t>
            </a:r>
            <a:endParaRPr lang="en-US" dirty="0"/>
          </a:p>
        </p:txBody>
      </p:sp>
      <p:sp>
        <p:nvSpPr>
          <p:cNvPr id="3" name="Content Placeholder 2"/>
          <p:cNvSpPr>
            <a:spLocks noGrp="1"/>
          </p:cNvSpPr>
          <p:nvPr>
            <p:ph idx="1"/>
          </p:nvPr>
        </p:nvSpPr>
        <p:spPr>
          <a:xfrm>
            <a:off x="442784" y="1411460"/>
            <a:ext cx="8229600" cy="3429000"/>
          </a:xfrm>
        </p:spPr>
        <p:txBody>
          <a:bodyPr>
            <a:normAutofit fontScale="85000" lnSpcReduction="20000"/>
          </a:bodyPr>
          <a:lstStyle/>
          <a:p>
            <a:r>
              <a:rPr lang="en-US" dirty="0" smtClean="0"/>
              <a:t>Chapters 11-18 are filled with rebellions, punishments, and death:</a:t>
            </a:r>
          </a:p>
          <a:p>
            <a:pPr lvl="1"/>
            <a:r>
              <a:rPr lang="en-US" dirty="0" smtClean="0"/>
              <a:t>Death by fire in 11:1 on fringes of camp</a:t>
            </a:r>
          </a:p>
          <a:p>
            <a:pPr lvl="1"/>
            <a:r>
              <a:rPr lang="en-US" dirty="0" smtClean="0"/>
              <a:t>Death by quail/plague in 11:33</a:t>
            </a:r>
          </a:p>
          <a:p>
            <a:pPr lvl="1"/>
            <a:r>
              <a:rPr lang="en-US" dirty="0" smtClean="0"/>
              <a:t>10 rebellious spies died of plague in 14:37</a:t>
            </a:r>
          </a:p>
          <a:p>
            <a:pPr lvl="1"/>
            <a:r>
              <a:rPr lang="en-US" dirty="0" smtClean="0"/>
              <a:t>Failed military venture in 14:45</a:t>
            </a:r>
          </a:p>
          <a:p>
            <a:pPr lvl="1"/>
            <a:r>
              <a:rPr lang="en-US" dirty="0" smtClean="0"/>
              <a:t>Earthquake and fire killed </a:t>
            </a:r>
            <a:r>
              <a:rPr lang="en-US" dirty="0" err="1" smtClean="0"/>
              <a:t>Korah</a:t>
            </a:r>
            <a:r>
              <a:rPr lang="en-US" dirty="0" smtClean="0"/>
              <a:t>, </a:t>
            </a:r>
            <a:r>
              <a:rPr lang="en-US" dirty="0" err="1" smtClean="0"/>
              <a:t>Dathan</a:t>
            </a:r>
            <a:r>
              <a:rPr lang="en-US" dirty="0" smtClean="0"/>
              <a:t>, </a:t>
            </a:r>
            <a:r>
              <a:rPr lang="en-US" dirty="0" err="1" smtClean="0"/>
              <a:t>Abiram</a:t>
            </a:r>
            <a:r>
              <a:rPr lang="en-US" dirty="0" smtClean="0"/>
              <a:t>, their families, and 250 other insurrectionists</a:t>
            </a:r>
          </a:p>
          <a:p>
            <a:r>
              <a:rPr lang="en-US" dirty="0" smtClean="0"/>
              <a:t>Ch. 17-18 focused primarily on the clergy</a:t>
            </a:r>
          </a:p>
        </p:txBody>
      </p:sp>
      <p:sp>
        <p:nvSpPr>
          <p:cNvPr id="4" name="TextBox 3"/>
          <p:cNvSpPr txBox="1"/>
          <p:nvPr/>
        </p:nvSpPr>
        <p:spPr>
          <a:xfrm>
            <a:off x="473676" y="5031260"/>
            <a:ext cx="8213124"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a:t>So now, Chapter </a:t>
            </a:r>
            <a:r>
              <a:rPr lang="en-US" sz="2400" b="1" dirty="0" smtClean="0"/>
              <a:t>19 tells how God provides </a:t>
            </a:r>
            <a:r>
              <a:rPr lang="en-US" sz="2400" b="1" dirty="0"/>
              <a:t>the lay people a way forward to purify </a:t>
            </a:r>
            <a:r>
              <a:rPr lang="en-US" sz="2400" b="1" dirty="0" smtClean="0"/>
              <a:t>themselves in the midst of all this death </a:t>
            </a:r>
            <a:r>
              <a:rPr lang="en-US" sz="2400" b="1" dirty="0"/>
              <a:t>through </a:t>
            </a:r>
            <a:r>
              <a:rPr lang="en-US" sz="2400" b="1" dirty="0" smtClean="0"/>
              <a:t>the Ashes of the red heifer or red cow.</a:t>
            </a:r>
            <a:endParaRPr lang="en-US" sz="2400" b="1" dirty="0"/>
          </a:p>
          <a:p>
            <a:endParaRPr lang="en-US" dirty="0"/>
          </a:p>
        </p:txBody>
      </p:sp>
    </p:spTree>
    <p:extLst>
      <p:ext uri="{BB962C8B-B14F-4D97-AF65-F5344CB8AC3E}">
        <p14:creationId xmlns:p14="http://schemas.microsoft.com/office/powerpoint/2010/main" val="16316478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and blood as purification have ancient roots in Numbers 19</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This is the only ritual with such strict requirements for burning the animal in total, including its blood.</a:t>
            </a:r>
          </a:p>
          <a:p>
            <a:r>
              <a:rPr lang="en-US" dirty="0" err="1" smtClean="0"/>
              <a:t>Eleazar</a:t>
            </a:r>
            <a:r>
              <a:rPr lang="en-US" dirty="0" smtClean="0"/>
              <a:t>, the son of Aaron, is assigned to oversee the making of the ashes.  His role anticipates Aaron’s death and </a:t>
            </a:r>
            <a:r>
              <a:rPr lang="en-US" dirty="0" err="1" smtClean="0"/>
              <a:t>Eleazar</a:t>
            </a:r>
            <a:r>
              <a:rPr lang="en-US" dirty="0" smtClean="0"/>
              <a:t> becoming the new high priest.</a:t>
            </a:r>
          </a:p>
          <a:p>
            <a:r>
              <a:rPr lang="en-US" dirty="0" smtClean="0"/>
              <a:t>This ritual is needed because of all the deaths that will occur of the old wilderness generation.</a:t>
            </a:r>
          </a:p>
          <a:p>
            <a:r>
              <a:rPr lang="en-US" dirty="0" smtClean="0"/>
              <a:t>It is available to non-priests and foreigners alike.</a:t>
            </a:r>
          </a:p>
          <a:p>
            <a:r>
              <a:rPr lang="en-US" dirty="0" smtClean="0"/>
              <a:t>For us, Christ replaces the need for this ritual as discussed in Hebrews 9:13-14.</a:t>
            </a:r>
          </a:p>
          <a:p>
            <a:endParaRPr lang="en-US" dirty="0"/>
          </a:p>
        </p:txBody>
      </p:sp>
    </p:spTree>
    <p:extLst>
      <p:ext uri="{BB962C8B-B14F-4D97-AF65-F5344CB8AC3E}">
        <p14:creationId xmlns:p14="http://schemas.microsoft.com/office/powerpoint/2010/main" val="241992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dirty="0" smtClean="0"/>
              <a:t>Ch. 20:  Movement toward promised land is interrupted by more death and defeat</a:t>
            </a:r>
            <a:endParaRPr lang="en-US" sz="3600" dirty="0"/>
          </a:p>
        </p:txBody>
      </p:sp>
      <p:sp>
        <p:nvSpPr>
          <p:cNvPr id="3" name="Content Placeholder 2"/>
          <p:cNvSpPr>
            <a:spLocks noGrp="1"/>
          </p:cNvSpPr>
          <p:nvPr>
            <p:ph idx="1"/>
          </p:nvPr>
        </p:nvSpPr>
        <p:spPr>
          <a:xfrm>
            <a:off x="457200" y="1333500"/>
            <a:ext cx="8229600" cy="1371600"/>
          </a:xfrm>
        </p:spPr>
        <p:txBody>
          <a:bodyPr>
            <a:normAutofit/>
          </a:bodyPr>
          <a:lstStyle/>
          <a:p>
            <a:pPr marL="0" indent="0">
              <a:buNone/>
            </a:pPr>
            <a:r>
              <a:rPr lang="en-US" sz="2600" dirty="0" smtClean="0"/>
              <a:t>Once again, the camp is moving toward the promised land, but God will not allow the dying old wilderness generation to reach it.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628545"/>
            <a:ext cx="7239000" cy="4630933"/>
          </a:xfrm>
          <a:prstGeom prst="rect">
            <a:avLst/>
          </a:prstGeom>
        </p:spPr>
      </p:pic>
      <p:sp>
        <p:nvSpPr>
          <p:cNvPr id="5" name="TextBox 4"/>
          <p:cNvSpPr txBox="1"/>
          <p:nvPr/>
        </p:nvSpPr>
        <p:spPr>
          <a:xfrm>
            <a:off x="1981200" y="4012792"/>
            <a:ext cx="1600200" cy="646331"/>
          </a:xfrm>
          <a:prstGeom prst="rect">
            <a:avLst/>
          </a:prstGeom>
          <a:noFill/>
        </p:spPr>
        <p:txBody>
          <a:bodyPr wrap="square" rtlCol="0">
            <a:spAutoFit/>
          </a:bodyPr>
          <a:lstStyle/>
          <a:p>
            <a:r>
              <a:rPr lang="en-US" dirty="0" smtClean="0"/>
              <a:t>Miriam dies in Kadesh</a:t>
            </a:r>
            <a:endParaRPr lang="en-US" dirty="0"/>
          </a:p>
        </p:txBody>
      </p:sp>
    </p:spTree>
    <p:extLst>
      <p:ext uri="{BB962C8B-B14F-4D97-AF65-F5344CB8AC3E}">
        <p14:creationId xmlns:p14="http://schemas.microsoft.com/office/powerpoint/2010/main" val="32005178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Moses fails to follow God’s Command</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0" indent="0">
              <a:buNone/>
            </a:pPr>
            <a:r>
              <a:rPr lang="en-US" dirty="0" smtClean="0"/>
              <a:t>Nu. 20:2-13:</a:t>
            </a:r>
          </a:p>
          <a:p>
            <a:r>
              <a:rPr lang="en-US" dirty="0" smtClean="0"/>
              <a:t>Lack of water sends the people to complaining and lamenting their life in the desert</a:t>
            </a:r>
          </a:p>
          <a:p>
            <a:r>
              <a:rPr lang="en-US" dirty="0" smtClean="0"/>
              <a:t>Moses and Aaron approach God, who does not punish, but provides instructions for a miracle to bring water.</a:t>
            </a:r>
          </a:p>
          <a:p>
            <a:r>
              <a:rPr lang="en-US" dirty="0" smtClean="0"/>
              <a:t>However, in vs. 10, Moses disobeys:</a:t>
            </a:r>
          </a:p>
          <a:p>
            <a:pPr lvl="1"/>
            <a:r>
              <a:rPr lang="en-US" dirty="0" smtClean="0"/>
              <a:t>Strikes the rock instead of speaking to it</a:t>
            </a:r>
          </a:p>
          <a:p>
            <a:pPr lvl="1"/>
            <a:r>
              <a:rPr lang="en-US" dirty="0" smtClean="0"/>
              <a:t>Disdained God’s miracle in his statement (shows contempt, arrogance, lack of faith, taking credit?)</a:t>
            </a:r>
          </a:p>
          <a:p>
            <a:r>
              <a:rPr lang="en-US" dirty="0" smtClean="0"/>
              <a:t>As a result, Moses is condemned to never enter the promised land. An alternate tradition in </a:t>
            </a:r>
            <a:r>
              <a:rPr lang="en-US" dirty="0" err="1" smtClean="0"/>
              <a:t>Deu</a:t>
            </a:r>
            <a:r>
              <a:rPr lang="en-US" dirty="0" smtClean="0"/>
              <a:t>. 34 indicates Moses was doomed because of the sin of the people, not his own sin.</a:t>
            </a:r>
            <a:endParaRPr lang="en-US" dirty="0"/>
          </a:p>
        </p:txBody>
      </p:sp>
    </p:spTree>
    <p:extLst>
      <p:ext uri="{BB962C8B-B14F-4D97-AF65-F5344CB8AC3E}">
        <p14:creationId xmlns:p14="http://schemas.microsoft.com/office/powerpoint/2010/main" val="2695547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Edom rebuffs Israel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Jacob and Esau were twin brothers.  Jacob’s descendants were Israel, and Esau’s descendants were Edom.</a:t>
            </a:r>
          </a:p>
          <a:p>
            <a:r>
              <a:rPr lang="en-US" dirty="0" smtClean="0"/>
              <a:t>In Gen. 32-33, Jacob steals Esau’s birthright, and refuses to join Esau in their last meeting.</a:t>
            </a:r>
          </a:p>
          <a:p>
            <a:r>
              <a:rPr lang="en-US" dirty="0" smtClean="0"/>
              <a:t>The route through Edom appears to be done without God’s support, and thus the mission fails.</a:t>
            </a:r>
            <a:endParaRPr lang="en-US" dirty="0"/>
          </a:p>
          <a:p>
            <a:r>
              <a:rPr lang="en-US" dirty="0" smtClean="0"/>
              <a:t>There is an alternate tradition in </a:t>
            </a:r>
            <a:r>
              <a:rPr lang="en-US" dirty="0" err="1" smtClean="0"/>
              <a:t>Deu</a:t>
            </a:r>
            <a:r>
              <a:rPr lang="en-US" dirty="0" smtClean="0"/>
              <a:t>. 2:1-8 that indicates the Israelites were allowed to pass through Edom.</a:t>
            </a:r>
          </a:p>
          <a:p>
            <a:pPr marL="0" indent="0">
              <a:buNone/>
            </a:pPr>
            <a:endParaRPr lang="en-US" dirty="0" smtClean="0"/>
          </a:p>
        </p:txBody>
      </p:sp>
    </p:spTree>
    <p:extLst>
      <p:ext uri="{BB962C8B-B14F-4D97-AF65-F5344CB8AC3E}">
        <p14:creationId xmlns:p14="http://schemas.microsoft.com/office/powerpoint/2010/main" val="9810012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Aaron dies on Mount </a:t>
            </a:r>
            <a:r>
              <a:rPr lang="en-US" dirty="0" err="1" smtClean="0"/>
              <a:t>Hor</a:t>
            </a:r>
            <a:endParaRPr lang="en-US" dirty="0"/>
          </a:p>
        </p:txBody>
      </p:sp>
      <p:sp>
        <p:nvSpPr>
          <p:cNvPr id="3" name="Content Placeholder 2"/>
          <p:cNvSpPr>
            <a:spLocks noGrp="1"/>
          </p:cNvSpPr>
          <p:nvPr>
            <p:ph idx="1"/>
          </p:nvPr>
        </p:nvSpPr>
        <p:spPr>
          <a:xfrm>
            <a:off x="152400" y="1600200"/>
            <a:ext cx="5334000" cy="4648199"/>
          </a:xfrm>
        </p:spPr>
        <p:txBody>
          <a:bodyPr>
            <a:normAutofit fontScale="85000" lnSpcReduction="20000"/>
          </a:bodyPr>
          <a:lstStyle/>
          <a:p>
            <a:r>
              <a:rPr lang="en-US" dirty="0" smtClean="0"/>
              <a:t>Before he dies, Aaron gives his garments to his son </a:t>
            </a:r>
            <a:r>
              <a:rPr lang="en-US" dirty="0" err="1" smtClean="0"/>
              <a:t>Eleazar</a:t>
            </a:r>
            <a:r>
              <a:rPr lang="en-US" dirty="0" smtClean="0"/>
              <a:t> who will then be the new high priest.</a:t>
            </a:r>
          </a:p>
          <a:p>
            <a:r>
              <a:rPr lang="en-US" dirty="0" smtClean="0"/>
              <a:t>The mountain known as Mt. </a:t>
            </a:r>
            <a:r>
              <a:rPr lang="en-US" dirty="0" err="1" smtClean="0"/>
              <a:t>Hor</a:t>
            </a:r>
            <a:r>
              <a:rPr lang="en-US" dirty="0" smtClean="0"/>
              <a:t> today is in Jordan, which would have been in the middle of Edom.  An alternative location would be more to the west.</a:t>
            </a:r>
          </a:p>
          <a:p>
            <a:r>
              <a:rPr lang="en-US" dirty="0" smtClean="0"/>
              <a:t>Aaron’s death marks his punishment for rebellion, and a fulfillment of God’s promise to the new generation.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062" y="1420647"/>
            <a:ext cx="3341642" cy="4065754"/>
          </a:xfrm>
          <a:prstGeom prst="rect">
            <a:avLst/>
          </a:prstGeom>
        </p:spPr>
      </p:pic>
      <p:sp>
        <p:nvSpPr>
          <p:cNvPr id="5" name="TextBox 4"/>
          <p:cNvSpPr txBox="1"/>
          <p:nvPr/>
        </p:nvSpPr>
        <p:spPr>
          <a:xfrm>
            <a:off x="5714999" y="5492088"/>
            <a:ext cx="339942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b="1" dirty="0" smtClean="0"/>
              <a:t>Today’s Mt. </a:t>
            </a:r>
            <a:r>
              <a:rPr lang="en-US" sz="2400" b="1" dirty="0" err="1" smtClean="0"/>
              <a:t>Hor</a:t>
            </a:r>
            <a:r>
              <a:rPr lang="en-US" sz="2400" b="1" dirty="0" smtClean="0"/>
              <a:t>:  4800 </a:t>
            </a:r>
            <a:r>
              <a:rPr lang="en-US" sz="2400" b="1" dirty="0" err="1" smtClean="0"/>
              <a:t>ft</a:t>
            </a:r>
            <a:r>
              <a:rPr lang="en-US" sz="2400" b="1" dirty="0" smtClean="0"/>
              <a:t> ASL, 6000 ft. above the Red Sea</a:t>
            </a:r>
          </a:p>
        </p:txBody>
      </p:sp>
    </p:spTree>
    <p:extLst>
      <p:ext uri="{BB962C8B-B14F-4D97-AF65-F5344CB8AC3E}">
        <p14:creationId xmlns:p14="http://schemas.microsoft.com/office/powerpoint/2010/main" val="963263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066800"/>
            <a:ext cx="3733800" cy="5257800"/>
          </a:xfrm>
        </p:spPr>
        <p:txBody>
          <a:bodyPr>
            <a:normAutofit/>
          </a:bodyPr>
          <a:lstStyle/>
          <a:p>
            <a:r>
              <a:rPr lang="en-US" sz="2800" dirty="0" smtClean="0"/>
              <a:t>Part one:</a:t>
            </a:r>
            <a:br>
              <a:rPr lang="en-US" sz="2800" dirty="0" smtClean="0"/>
            </a:br>
            <a:r>
              <a:rPr lang="en-US" sz="2800" dirty="0" smtClean="0"/>
              <a:t>death of the old generation</a:t>
            </a:r>
            <a:br>
              <a:rPr lang="en-US" sz="2800" dirty="0" smtClean="0"/>
            </a:br>
            <a:r>
              <a:rPr lang="en-US" sz="2800" dirty="0" err="1" smtClean="0"/>
              <a:t>Num</a:t>
            </a:r>
            <a:r>
              <a:rPr lang="en-US" sz="2800" dirty="0" smtClean="0"/>
              <a:t> 1-25</a:t>
            </a:r>
            <a:br>
              <a:rPr lang="en-US" sz="2800" dirty="0" smtClean="0"/>
            </a:br>
            <a:r>
              <a:rPr lang="en-US" sz="2800" dirty="0"/>
              <a:t/>
            </a:r>
            <a:br>
              <a:rPr lang="en-US" sz="2800" dirty="0"/>
            </a:br>
            <a:r>
              <a:rPr lang="en-US" sz="2800" dirty="0" smtClean="0"/>
              <a:t>III.  Hitting bottom:  the end of the First Generation—Signs of Hope in the midst of death</a:t>
            </a:r>
            <a:br>
              <a:rPr lang="en-US" sz="2800" dirty="0" smtClean="0"/>
            </a:br>
            <a:r>
              <a:rPr lang="en-US" sz="2800" dirty="0" err="1" smtClean="0"/>
              <a:t>Num</a:t>
            </a:r>
            <a:r>
              <a:rPr lang="en-US" sz="2800" dirty="0" smtClean="0"/>
              <a:t> 21-25</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800"/>
            <a:ext cx="4391025" cy="6110262"/>
          </a:xfrm>
          <a:prstGeom prst="rect">
            <a:avLst/>
          </a:prstGeom>
        </p:spPr>
      </p:pic>
    </p:spTree>
    <p:extLst>
      <p:ext uri="{BB962C8B-B14F-4D97-AF65-F5344CB8AC3E}">
        <p14:creationId xmlns:p14="http://schemas.microsoft.com/office/powerpoint/2010/main" val="7197565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21:1-3:  Victory over Arad at </a:t>
            </a:r>
            <a:r>
              <a:rPr lang="en-US" dirty="0" err="1" smtClean="0"/>
              <a:t>Hormah</a:t>
            </a:r>
            <a:endParaRPr lang="en-US" dirty="0"/>
          </a:p>
        </p:txBody>
      </p:sp>
      <p:sp>
        <p:nvSpPr>
          <p:cNvPr id="5" name="Content Placeholder 4"/>
          <p:cNvSpPr>
            <a:spLocks noGrp="1"/>
          </p:cNvSpPr>
          <p:nvPr>
            <p:ph idx="1"/>
          </p:nvPr>
        </p:nvSpPr>
        <p:spPr>
          <a:xfrm>
            <a:off x="457200" y="1600200"/>
            <a:ext cx="8229600" cy="4953000"/>
          </a:xfrm>
        </p:spPr>
        <p:txBody>
          <a:bodyPr>
            <a:normAutofit fontScale="92500" lnSpcReduction="20000"/>
          </a:bodyPr>
          <a:lstStyle/>
          <a:p>
            <a:r>
              <a:rPr lang="en-US" dirty="0" err="1" smtClean="0"/>
              <a:t>Hormah</a:t>
            </a:r>
            <a:r>
              <a:rPr lang="en-US" dirty="0" smtClean="0"/>
              <a:t> was the site of the failed invasion of the spy story of 13-14.</a:t>
            </a:r>
          </a:p>
          <a:p>
            <a:r>
              <a:rPr lang="en-US" dirty="0" smtClean="0"/>
              <a:t>Just as 11:1-3 provides a template for the rebellions, 21:1-3 provides a template for Israelite holy war military victories:</a:t>
            </a:r>
          </a:p>
          <a:p>
            <a:pPr marL="971550" lvl="1" indent="-514350">
              <a:buFont typeface="+mj-lt"/>
              <a:buAutoNum type="arabicPeriod"/>
            </a:pPr>
            <a:r>
              <a:rPr lang="en-US" dirty="0" smtClean="0"/>
              <a:t>Encounter with (usually aggressive) enemy</a:t>
            </a:r>
          </a:p>
          <a:p>
            <a:pPr marL="971550" lvl="1" indent="-514350">
              <a:buFont typeface="+mj-lt"/>
              <a:buAutoNum type="arabicPeriod"/>
            </a:pPr>
            <a:r>
              <a:rPr lang="en-US" dirty="0" smtClean="0"/>
              <a:t>Israel’s vow to dedicate booty to God in exchange for victory</a:t>
            </a:r>
          </a:p>
          <a:p>
            <a:pPr marL="971550" lvl="1" indent="-514350">
              <a:buFont typeface="+mj-lt"/>
              <a:buAutoNum type="arabicPeriod"/>
            </a:pPr>
            <a:r>
              <a:rPr lang="en-US" dirty="0" smtClean="0"/>
              <a:t>God’s acceptance of the vow.</a:t>
            </a:r>
          </a:p>
          <a:p>
            <a:pPr marL="971550" lvl="1" indent="-514350">
              <a:buFont typeface="+mj-lt"/>
              <a:buAutoNum type="arabicPeriod"/>
            </a:pPr>
            <a:r>
              <a:rPr lang="en-US" dirty="0" smtClean="0"/>
              <a:t>God’s handing over of the enemy</a:t>
            </a:r>
          </a:p>
          <a:p>
            <a:pPr marL="971550" lvl="1" indent="-514350">
              <a:buFont typeface="+mj-lt"/>
              <a:buAutoNum type="arabicPeriod"/>
            </a:pPr>
            <a:r>
              <a:rPr lang="en-US" dirty="0" smtClean="0"/>
              <a:t>Israel’s dedication of the captured to God (via destroying it or handing it over to the Priests)</a:t>
            </a:r>
          </a:p>
          <a:p>
            <a:pPr marL="971550" lvl="1" indent="-514350">
              <a:buFont typeface="+mj-lt"/>
              <a:buAutoNum type="arabicPeriod"/>
            </a:pPr>
            <a:endParaRPr lang="en-US" dirty="0"/>
          </a:p>
          <a:p>
            <a:endParaRPr lang="en-US" dirty="0" smtClean="0"/>
          </a:p>
          <a:p>
            <a:pPr marL="971550" lvl="1" indent="-514350">
              <a:buFont typeface="+mj-lt"/>
              <a:buAutoNum type="arabicPeriod"/>
            </a:pPr>
            <a:endParaRPr lang="en-US" dirty="0"/>
          </a:p>
        </p:txBody>
      </p:sp>
    </p:spTree>
    <p:extLst>
      <p:ext uri="{BB962C8B-B14F-4D97-AF65-F5344CB8AC3E}">
        <p14:creationId xmlns:p14="http://schemas.microsoft.com/office/powerpoint/2010/main" val="1322428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9515</TotalTime>
  <Words>10065</Words>
  <Application>Microsoft Office PowerPoint</Application>
  <PresentationFormat>On-screen Show (4:3)</PresentationFormat>
  <Paragraphs>751</Paragraphs>
  <Slides>114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114</vt:i4>
      </vt:variant>
    </vt:vector>
  </HeadingPairs>
  <TitlesOfParts>
    <vt:vector size="118" baseType="lpstr">
      <vt:lpstr>Arial</vt:lpstr>
      <vt:lpstr>Calibri</vt:lpstr>
      <vt:lpstr>Wingdings</vt:lpstr>
      <vt:lpstr>Office Theme</vt:lpstr>
      <vt:lpstr>“A Study Combining Historical, Literary and Spiritual Interpretation of the Book of Numbers”  (Published 1996)</vt:lpstr>
      <vt:lpstr>Who is Dennis Olsen?</vt:lpstr>
      <vt:lpstr>Introduction and overview</vt:lpstr>
      <vt:lpstr>The Book of Numbers – Neglected and Underappreciated</vt:lpstr>
      <vt:lpstr>Numbers Basics</vt:lpstr>
      <vt:lpstr>What do you know about Numbers?</vt:lpstr>
      <vt:lpstr>“The Wilderness:”  A Powerful Metaphor for Many</vt:lpstr>
      <vt:lpstr>Numbers was probably written by many people over centuries of time </vt:lpstr>
      <vt:lpstr>Literary Traditions in Numbers</vt:lpstr>
      <vt:lpstr>Scholars identify oral traditions that preceded literary traditions</vt:lpstr>
      <vt:lpstr>Numbers records historical issues in Ancient Israel</vt:lpstr>
      <vt:lpstr>A Summary of Numbers in One Sentence</vt:lpstr>
      <vt:lpstr>The Parallel Structure of Numbers</vt:lpstr>
      <vt:lpstr>Parallelism in Numbers</vt:lpstr>
      <vt:lpstr>Part one: death of the old generation Num 1-25  I.  Obedient beginnings:  Preparation to march in the wilderness Num 1-10</vt:lpstr>
      <vt:lpstr>Chapter 1:  The Census</vt:lpstr>
      <vt:lpstr>Census Results:  Num 1 vs. 26</vt:lpstr>
      <vt:lpstr>The tabernacle of the covenant was in the center of the encampment</vt:lpstr>
      <vt:lpstr>Num. 2:  Organization and Leadership</vt:lpstr>
      <vt:lpstr>Changing status of the tribes</vt:lpstr>
      <vt:lpstr>Lessons of Num. 2</vt:lpstr>
      <vt:lpstr>Num. 3:  Priests and Levites</vt:lpstr>
      <vt:lpstr>Num 3:  The first Levite census lists</vt:lpstr>
      <vt:lpstr>Num 4:  The second Levite census</vt:lpstr>
      <vt:lpstr>Num 5:1-6:21:  Preserving Holiness in the Camp</vt:lpstr>
      <vt:lpstr>What is the meaning of purity in the OT?</vt:lpstr>
      <vt:lpstr>What did Jesus teach about Purity Laws?</vt:lpstr>
      <vt:lpstr>Num. 5:  Focus on the unfaithful wife</vt:lpstr>
      <vt:lpstr>Statements of Gender Equality in the Bible</vt:lpstr>
      <vt:lpstr>Law of the Nazirites 6:1-22</vt:lpstr>
      <vt:lpstr>6:22  The Priestly Blessing of Peace</vt:lpstr>
      <vt:lpstr>Blessing’s importance confirmed by recent archaeological finds</vt:lpstr>
      <vt:lpstr>1979 find in burial chamber in Old Jerusalem – Dated to 600 B.C.</vt:lpstr>
      <vt:lpstr>The priestly blessing of the community</vt:lpstr>
      <vt:lpstr>The source and power of the blessing is God</vt:lpstr>
      <vt:lpstr>6:24:  BlessingKeeping</vt:lpstr>
      <vt:lpstr>6:25:  Light on all nations</vt:lpstr>
      <vt:lpstr>6:26 Granting peace to His chosen people</vt:lpstr>
      <vt:lpstr>Num. 7 – Flashback to offerings from the 12 tribes to set up the tabernacle</vt:lpstr>
      <vt:lpstr>Num. 7 Flashback makes a point at this stage of the story</vt:lpstr>
      <vt:lpstr>7:89 – How God talks to Moses</vt:lpstr>
      <vt:lpstr>8:  Evidence of obedience of Aaron and the Levites</vt:lpstr>
      <vt:lpstr>8:5-26 Purification and Dedication of the Levites</vt:lpstr>
      <vt:lpstr>9:  Second Passover inaugurates the march of Holy Camp of Israel</vt:lpstr>
      <vt:lpstr>Passover connection to Jesus</vt:lpstr>
      <vt:lpstr>God’s presence in the cloud</vt:lpstr>
      <vt:lpstr>God’s presence in the cloud</vt:lpstr>
      <vt:lpstr>10:  Trumpets for Holy Orders</vt:lpstr>
      <vt:lpstr>Tradition of the Trumpets – Blown by the holy men, not warriors</vt:lpstr>
      <vt:lpstr>10:11-36   Just leave, already!</vt:lpstr>
      <vt:lpstr>10:29-32 The Ancient Tradition of Hobab</vt:lpstr>
      <vt:lpstr>The end of obedience and preparation.</vt:lpstr>
      <vt:lpstr>Part one: death of the old generation Num 1-25  II.  ABRUPT SLIDE INTO REBELLION:  THE DEATH OF THE FIRST WILDERNESS GENERATION BEGINS Num 11-20</vt:lpstr>
      <vt:lpstr>Num. 11-20 Abrupt Turn Toward Rebellion</vt:lpstr>
      <vt:lpstr>Overview of Numbers 11-20</vt:lpstr>
      <vt:lpstr>Similarity to the Rebellion in Exodus</vt:lpstr>
      <vt:lpstr>Fire at the Fringes:  The First Rebellion (11:1-3)</vt:lpstr>
      <vt:lpstr>Complaints about Manna  11:4</vt:lpstr>
      <vt:lpstr>The Question of God’s Authority:  Rebellion of Aaron and Miriam</vt:lpstr>
      <vt:lpstr>Miriam is punished, but Moses Intervenes</vt:lpstr>
      <vt:lpstr>Num 13-14:  The Spy Mission and the Decisive Rebellon leads to Death</vt:lpstr>
      <vt:lpstr>A Poetic Justice</vt:lpstr>
      <vt:lpstr>Geography of Numbers 13</vt:lpstr>
      <vt:lpstr>13-14:  Spy Story Outline</vt:lpstr>
      <vt:lpstr>Theology of the Spy Story</vt:lpstr>
      <vt:lpstr>Theology of the Spy Story</vt:lpstr>
      <vt:lpstr>Theology of the Spy Story</vt:lpstr>
      <vt:lpstr>Theology of the Spy Story</vt:lpstr>
      <vt:lpstr>Theology of the Spy Story</vt:lpstr>
      <vt:lpstr>Chapter 15:  Regulations and Reassurances for Life in the Promised Land</vt:lpstr>
      <vt:lpstr>Some intertwining repeated refrains show cohesion of themes in 15</vt:lpstr>
      <vt:lpstr>15:1-16—Offerings that can be made to God</vt:lpstr>
      <vt:lpstr>15:22-26 – Atonement for the Israelite community for an unintentional sin</vt:lpstr>
      <vt:lpstr>15:27-31 – Consequences of sin depend on intentions</vt:lpstr>
      <vt:lpstr>15:32-36 – Making an example of an intentional sinner</vt:lpstr>
      <vt:lpstr>15:37-40 – Wear a blue cord as reminders of God’s commandments</vt:lpstr>
      <vt:lpstr>Connections and parallels:  Ch. 15 is intentionally placed in Numbers </vt:lpstr>
      <vt:lpstr>16:  Rebellions from Levites to Lay Leaders to All the People</vt:lpstr>
      <vt:lpstr>16 is a synthesis of multiple traditions of uprisings</vt:lpstr>
      <vt:lpstr>The Six Response of Moses to the Rebellion in Num. 16</vt:lpstr>
      <vt:lpstr>16:18  The Showdown at the Tent</vt:lpstr>
      <vt:lpstr>Sheol:  Where all the dead go in the ancient Jewish Tradition</vt:lpstr>
      <vt:lpstr>16:41-50  The whole nation rebels</vt:lpstr>
      <vt:lpstr>Theological Implications for the Priesthood in Chapter 16</vt:lpstr>
      <vt:lpstr>Ch. 17:  God gives an enduring sign of support for the priesthood </vt:lpstr>
      <vt:lpstr>Wood is powerful image through the Bible</vt:lpstr>
      <vt:lpstr>Ch. 18 – Review of the God-given Responsibility of Priests, Levites, and Community</vt:lpstr>
      <vt:lpstr>Summary</vt:lpstr>
      <vt:lpstr>Tithes—an OT law</vt:lpstr>
      <vt:lpstr>Ch. 16-18 and the Priesthood of ancient Israel</vt:lpstr>
      <vt:lpstr>16-18 Teach us about the Christian Church today</vt:lpstr>
      <vt:lpstr>Ch. 19:  Purification for the People</vt:lpstr>
      <vt:lpstr>Water and blood as purification have ancient roots in Numbers 19</vt:lpstr>
      <vt:lpstr>Ch. 20:  Movement toward promised land is interrupted by more death and defeat</vt:lpstr>
      <vt:lpstr>Moses fails to follow God’s Command</vt:lpstr>
      <vt:lpstr>Edom rebuffs Israel</vt:lpstr>
      <vt:lpstr>Aaron dies on Mount Hor</vt:lpstr>
      <vt:lpstr>Part one: death of the old generation Num 1-25  III.  Hitting bottom:  the end of the First Generation—Signs of Hope in the midst of death Num 21-25</vt:lpstr>
      <vt:lpstr>21:1-3:  Victory over Arad at Hormah</vt:lpstr>
      <vt:lpstr>21-25:  The Wilderness Generation Comes to an End</vt:lpstr>
      <vt:lpstr>21:4-22:  The Journey to Moab</vt:lpstr>
      <vt:lpstr>21:4-9:  Serpent Represents both Life and Death</vt:lpstr>
      <vt:lpstr>21:10-35:  Two more victories on the way to Moab</vt:lpstr>
      <vt:lpstr>22-24:  Balak, Balaam, and the Blessing of Israel</vt:lpstr>
      <vt:lpstr>Who is Balaam?</vt:lpstr>
      <vt:lpstr>Balaam story discovered in Deir ‘Allah</vt:lpstr>
      <vt:lpstr>Three Sections of the Balaam Cycle</vt:lpstr>
      <vt:lpstr>22:1-40  King Balak tries to use unconventional means to protect Moab</vt:lpstr>
      <vt:lpstr>22:41-24:13  King Balak refuted three times by Balaam’s blessings of Israel</vt:lpstr>
      <vt:lpstr>The Climactic Fourth Oracle of Balaam</vt:lpstr>
      <vt:lpstr>25:  The Final Apostasy and Death of the Old Generation</vt:lpstr>
      <vt:lpstr>Parallels between Ex. 32 and Num. 25</vt:lpstr>
      <vt:lpstr>Structure / Development of Num. 25</vt:lpstr>
      <vt:lpstr>Num. 25 is the end of the Old Generation</vt:lpstr>
    </vt:vector>
  </TitlesOfParts>
  <Company>Eastman Chemical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Combining Historical, Literary and Spiritual Interpretation of the Book of Numbers”  (Published 1996)</dc:title>
  <dc:creator>u856742</dc:creator>
  <cp:lastModifiedBy>Tim Nolen</cp:lastModifiedBy>
  <cp:revision>156</cp:revision>
  <dcterms:created xsi:type="dcterms:W3CDTF">2014-07-26T16:26:57Z</dcterms:created>
  <dcterms:modified xsi:type="dcterms:W3CDTF">2015-01-04T14:49:18Z</dcterms:modified>
</cp:coreProperties>
</file>