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8" r:id="rId15"/>
    <p:sldId id="286"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289" r:id="rId29"/>
    <p:sldId id="280" r:id="rId30"/>
    <p:sldId id="281" r:id="rId31"/>
    <p:sldId id="283" r:id="rId32"/>
    <p:sldId id="285" r:id="rId33"/>
    <p:sldId id="284" r:id="rId34"/>
    <p:sldId id="287"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8" d="100"/>
          <a:sy n="68" d="100"/>
        </p:scale>
        <p:origin x="-1446" y="-12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7B736-496F-4CE4-8B3E-1B8F4F71E6FE}"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FBFE9-7C55-4E87-8EA3-6674B84858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7B736-496F-4CE4-8B3E-1B8F4F71E6FE}" type="datetimeFigureOut">
              <a:rPr lang="en-US" smtClean="0"/>
              <a:pPr/>
              <a:t>10/13/2012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FBFE9-7C55-4E87-8EA3-6674B84858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ture.JPG"/>
          <p:cNvPicPr>
            <a:picLocks noChangeAspect="1"/>
          </p:cNvPicPr>
          <p:nvPr/>
        </p:nvPicPr>
        <p:blipFill>
          <a:blip r:embed="rId2" cstate="print"/>
          <a:stretch>
            <a:fillRect/>
          </a:stretch>
        </p:blipFill>
        <p:spPr>
          <a:xfrm>
            <a:off x="2514601" y="213182"/>
            <a:ext cx="4056184" cy="63400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Religious “</a:t>
            </a:r>
            <a:r>
              <a:rPr lang="en-US" dirty="0" err="1" smtClean="0"/>
              <a:t>Nones</a:t>
            </a:r>
            <a:r>
              <a:rPr lang="en-US" dirty="0" smtClean="0"/>
              <a:t>” now outnumber mainline Protestants like us</a:t>
            </a:r>
            <a:endParaRPr lang="en-US" dirty="0"/>
          </a:p>
        </p:txBody>
      </p:sp>
      <p:pic>
        <p:nvPicPr>
          <p:cNvPr id="3" name="Picture 2" descr="Capture.JPG"/>
          <p:cNvPicPr>
            <a:picLocks noChangeAspect="1"/>
          </p:cNvPicPr>
          <p:nvPr/>
        </p:nvPicPr>
        <p:blipFill>
          <a:blip r:embed="rId2" cstate="print"/>
          <a:stretch>
            <a:fillRect/>
          </a:stretch>
        </p:blipFill>
        <p:spPr>
          <a:xfrm>
            <a:off x="1447800" y="1752600"/>
            <a:ext cx="6180322" cy="45637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Religious intensity is called “religiosity” </a:t>
            </a:r>
            <a:endParaRPr lang="en-US" dirty="0"/>
          </a:p>
        </p:txBody>
      </p:sp>
      <p:sp>
        <p:nvSpPr>
          <p:cNvPr id="3" name="Content Placeholder 2"/>
          <p:cNvSpPr>
            <a:spLocks noGrp="1"/>
          </p:cNvSpPr>
          <p:nvPr>
            <p:ph idx="1"/>
          </p:nvPr>
        </p:nvSpPr>
        <p:spPr/>
        <p:txBody>
          <a:bodyPr/>
          <a:lstStyle/>
          <a:p>
            <a:pPr>
              <a:buNone/>
            </a:pPr>
            <a:r>
              <a:rPr lang="en-US" dirty="0" smtClean="0"/>
              <a:t>Determined by asking questions about:</a:t>
            </a:r>
          </a:p>
          <a:p>
            <a:r>
              <a:rPr lang="en-US" dirty="0" smtClean="0"/>
              <a:t>Attendance at religious services</a:t>
            </a:r>
          </a:p>
          <a:p>
            <a:r>
              <a:rPr lang="en-US" dirty="0" smtClean="0"/>
              <a:t>Prayer outside of religious services</a:t>
            </a:r>
          </a:p>
          <a:p>
            <a:r>
              <a:rPr lang="en-US" dirty="0" smtClean="0"/>
              <a:t>Importance of religion to daily life</a:t>
            </a:r>
          </a:p>
          <a:p>
            <a:r>
              <a:rPr lang="en-US" dirty="0" smtClean="0"/>
              <a:t>Important of religion to identity</a:t>
            </a:r>
          </a:p>
          <a:p>
            <a:r>
              <a:rPr lang="en-US" dirty="0" smtClean="0"/>
              <a:t>Strength of belief in religion</a:t>
            </a:r>
          </a:p>
          <a:p>
            <a:r>
              <a:rPr lang="en-US" dirty="0" smtClean="0"/>
              <a:t>Strength of belief in God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sz="3100" dirty="0" smtClean="0"/>
              <a:t>MORMONS, BLACK PROTESTANTS, AND EVANGELICALS ARE THE MOST RELIGIOUSLY OBSERVANT GROUPS IN AMERICA </a:t>
            </a:r>
            <a:br>
              <a:rPr lang="en-US" sz="3100" dirty="0" smtClean="0"/>
            </a:br>
            <a:r>
              <a:rPr lang="en-US" sz="2200" dirty="0" smtClean="0"/>
              <a:t>Religiosity is standardized with a mean of 0 and a standard deviation of 1</a:t>
            </a:r>
            <a:endParaRPr lang="en-US" dirty="0"/>
          </a:p>
        </p:txBody>
      </p:sp>
      <p:pic>
        <p:nvPicPr>
          <p:cNvPr id="3" name="Picture 2" descr="Capture.JPG"/>
          <p:cNvPicPr>
            <a:picLocks noChangeAspect="1"/>
          </p:cNvPicPr>
          <p:nvPr/>
        </p:nvPicPr>
        <p:blipFill>
          <a:blip r:embed="rId2" cstate="print"/>
          <a:stretch>
            <a:fillRect/>
          </a:stretch>
        </p:blipFill>
        <p:spPr>
          <a:xfrm>
            <a:off x="1524000" y="2209800"/>
            <a:ext cx="6199902" cy="425228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2667000" cy="4114800"/>
          </a:xfrm>
        </p:spPr>
        <p:txBody>
          <a:bodyPr>
            <a:normAutofit fontScale="90000"/>
          </a:bodyPr>
          <a:lstStyle/>
          <a:p>
            <a:r>
              <a:rPr lang="en-US" sz="2700" dirty="0" smtClean="0"/>
              <a:t>RELIGIOSITY VARIES A LOT BY RACE AND AGE, AND A LITTLE BY GENDER, TYPE OF COMMUNITY, AND INCOME </a:t>
            </a:r>
            <a:br>
              <a:rPr lang="en-US" sz="2700" dirty="0" smtClean="0"/>
            </a:br>
            <a:r>
              <a:rPr lang="en-US" sz="1800" dirty="0" smtClean="0"/>
              <a:t>Vertical axis is religiosity, standardized with a mean of 0 and a standard deviation of 1</a:t>
            </a:r>
            <a:br>
              <a:rPr lang="en-US" sz="1800" dirty="0" smtClean="0"/>
            </a:br>
            <a:r>
              <a:rPr lang="en-US" dirty="0" smtClean="0"/>
              <a:t/>
            </a:r>
            <a:br>
              <a:rPr lang="en-US" dirty="0" smtClean="0"/>
            </a:br>
            <a:endParaRPr lang="en-US" dirty="0"/>
          </a:p>
        </p:txBody>
      </p:sp>
      <p:pic>
        <p:nvPicPr>
          <p:cNvPr id="3" name="Picture 2" descr="Capture.JPG"/>
          <p:cNvPicPr>
            <a:picLocks noChangeAspect="1"/>
          </p:cNvPicPr>
          <p:nvPr/>
        </p:nvPicPr>
        <p:blipFill>
          <a:blip r:embed="rId2" cstate="print"/>
          <a:stretch>
            <a:fillRect/>
          </a:stretch>
        </p:blipFill>
        <p:spPr>
          <a:xfrm>
            <a:off x="3352800" y="509587"/>
            <a:ext cx="4724400" cy="63484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JPG"/>
          <p:cNvPicPr>
            <a:picLocks noChangeAspect="1"/>
          </p:cNvPicPr>
          <p:nvPr/>
        </p:nvPicPr>
        <p:blipFill>
          <a:blip r:embed="rId2" cstate="print"/>
          <a:stretch>
            <a:fillRect/>
          </a:stretch>
        </p:blipFill>
        <p:spPr>
          <a:xfrm>
            <a:off x="1596326" y="1"/>
            <a:ext cx="595135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e.JPG"/>
          <p:cNvPicPr>
            <a:picLocks noChangeAspect="1"/>
          </p:cNvPicPr>
          <p:nvPr/>
        </p:nvPicPr>
        <p:blipFill>
          <a:blip r:embed="rId2" cstate="print"/>
          <a:stretch>
            <a:fillRect/>
          </a:stretch>
        </p:blipFill>
        <p:spPr>
          <a:xfrm>
            <a:off x="533400" y="0"/>
            <a:ext cx="7932072" cy="68150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 South, Utah, and Mississippi Valley are the most religious</a:t>
            </a:r>
            <a:endParaRPr lang="en-US" dirty="0"/>
          </a:p>
        </p:txBody>
      </p:sp>
      <p:pic>
        <p:nvPicPr>
          <p:cNvPr id="3" name="Picture 2" descr="Capture.JPG"/>
          <p:cNvPicPr>
            <a:picLocks noChangeAspect="1"/>
          </p:cNvPicPr>
          <p:nvPr/>
        </p:nvPicPr>
        <p:blipFill>
          <a:blip r:embed="rId2" cstate="print"/>
          <a:stretch>
            <a:fillRect/>
          </a:stretch>
        </p:blipFill>
        <p:spPr>
          <a:xfrm>
            <a:off x="1524000" y="1676400"/>
            <a:ext cx="6076950" cy="48615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Church attendance is slowly declining in America</a:t>
            </a:r>
            <a:endParaRPr lang="en-US" dirty="0"/>
          </a:p>
        </p:txBody>
      </p:sp>
      <p:pic>
        <p:nvPicPr>
          <p:cNvPr id="3" name="Picture 2" descr="Capture.JPG"/>
          <p:cNvPicPr>
            <a:picLocks noChangeAspect="1"/>
          </p:cNvPicPr>
          <p:nvPr/>
        </p:nvPicPr>
        <p:blipFill>
          <a:blip r:embed="rId2" cstate="print"/>
          <a:stretch>
            <a:fillRect/>
          </a:stretch>
        </p:blipFill>
        <p:spPr>
          <a:xfrm>
            <a:off x="838200" y="1524000"/>
            <a:ext cx="7276421" cy="49291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But Adolescent religious observance is declining much faster –we’re losing our young people</a:t>
            </a:r>
            <a:endParaRPr lang="en-US" sz="3200" dirty="0"/>
          </a:p>
        </p:txBody>
      </p:sp>
      <p:pic>
        <p:nvPicPr>
          <p:cNvPr id="3" name="Picture 2" descr="Capture.JPG"/>
          <p:cNvPicPr>
            <a:picLocks noChangeAspect="1"/>
          </p:cNvPicPr>
          <p:nvPr/>
        </p:nvPicPr>
        <p:blipFill>
          <a:blip r:embed="rId2" cstate="print"/>
          <a:stretch>
            <a:fillRect/>
          </a:stretch>
        </p:blipFill>
        <p:spPr>
          <a:xfrm>
            <a:off x="990600" y="1676400"/>
            <a:ext cx="7348442" cy="4802271"/>
          </a:xfrm>
          <a:prstGeom prst="rect">
            <a:avLst/>
          </a:prstGeom>
        </p:spPr>
      </p:pic>
      <p:sp>
        <p:nvSpPr>
          <p:cNvPr id="4" name="TextBox 3"/>
          <p:cNvSpPr txBox="1"/>
          <p:nvPr/>
        </p:nvSpPr>
        <p:spPr>
          <a:xfrm>
            <a:off x="4724400" y="2133600"/>
            <a:ext cx="2971800" cy="369332"/>
          </a:xfrm>
          <a:prstGeom prst="rect">
            <a:avLst/>
          </a:prstGeom>
          <a:noFill/>
        </p:spPr>
        <p:txBody>
          <a:bodyPr wrap="square" rtlCol="0">
            <a:spAutoFit/>
          </a:bodyPr>
          <a:lstStyle/>
          <a:p>
            <a:r>
              <a:rPr lang="en-US" dirty="0" smtClean="0"/>
              <a:t>Adolescents only</a:t>
            </a:r>
            <a:endParaRPr lang="en-US" dirty="0"/>
          </a:p>
        </p:txBody>
      </p:sp>
      <p:cxnSp>
        <p:nvCxnSpPr>
          <p:cNvPr id="6" name="Straight Arrow Connector 5"/>
          <p:cNvCxnSpPr/>
          <p:nvPr/>
        </p:nvCxnSpPr>
        <p:spPr>
          <a:xfrm flipV="1">
            <a:off x="3200400" y="31242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95600" y="3810000"/>
            <a:ext cx="1752600" cy="369332"/>
          </a:xfrm>
          <a:prstGeom prst="rect">
            <a:avLst/>
          </a:prstGeom>
          <a:noFill/>
        </p:spPr>
        <p:txBody>
          <a:bodyPr wrap="square" rtlCol="0">
            <a:spAutoFit/>
          </a:bodyPr>
          <a:lstStyle/>
          <a:p>
            <a:r>
              <a:rPr lang="en-US" dirty="0" smtClean="0"/>
              <a:t>60’s revolution</a:t>
            </a:r>
            <a:endParaRPr lang="en-US" dirty="0"/>
          </a:p>
        </p:txBody>
      </p:sp>
      <p:sp>
        <p:nvSpPr>
          <p:cNvPr id="9" name="TextBox 8"/>
          <p:cNvSpPr txBox="1"/>
          <p:nvPr/>
        </p:nvSpPr>
        <p:spPr>
          <a:xfrm>
            <a:off x="6096000" y="4114800"/>
            <a:ext cx="1752600" cy="1200329"/>
          </a:xfrm>
          <a:prstGeom prst="rect">
            <a:avLst/>
          </a:prstGeom>
          <a:noFill/>
        </p:spPr>
        <p:txBody>
          <a:bodyPr wrap="square" rtlCol="0">
            <a:spAutoFit/>
          </a:bodyPr>
          <a:lstStyle/>
          <a:p>
            <a:r>
              <a:rPr lang="en-US" dirty="0" smtClean="0"/>
              <a:t>Recent rebellion</a:t>
            </a:r>
          </a:p>
          <a:p>
            <a:r>
              <a:rPr lang="en-US" dirty="0" smtClean="0"/>
              <a:t>against conservative politics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college freshman are “</a:t>
            </a:r>
            <a:r>
              <a:rPr lang="en-US" dirty="0" err="1" smtClean="0"/>
              <a:t>nones</a:t>
            </a:r>
            <a:r>
              <a:rPr lang="en-US" dirty="0" smtClean="0"/>
              <a:t>”</a:t>
            </a:r>
            <a:endParaRPr lang="en-US" dirty="0"/>
          </a:p>
        </p:txBody>
      </p:sp>
      <p:pic>
        <p:nvPicPr>
          <p:cNvPr id="3" name="Picture 2" descr="Capture.JPG"/>
          <p:cNvPicPr>
            <a:picLocks noChangeAspect="1"/>
          </p:cNvPicPr>
          <p:nvPr/>
        </p:nvPicPr>
        <p:blipFill>
          <a:blip r:embed="rId2" cstate="print"/>
          <a:stretch>
            <a:fillRect/>
          </a:stretch>
        </p:blipFill>
        <p:spPr>
          <a:xfrm>
            <a:off x="1143000" y="1675997"/>
            <a:ext cx="6781800" cy="46634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“Faith Matters” Surveys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bulk of the data in American Grace comes from the Faith Matters surveys, original sources of data we designed, implemented, and analyzed. These are among the most thorough surveys of Americans’ religious and civic lives ever conducted. Faith Matters is a two-wave panel study, meaning that we </a:t>
            </a:r>
            <a:r>
              <a:rPr lang="en-US" dirty="0" err="1" smtClean="0"/>
              <a:t>recontacted</a:t>
            </a:r>
            <a:r>
              <a:rPr lang="en-US" dirty="0" smtClean="0"/>
              <a:t> our original respondents roughly nine months after they were initially interviewed. This second wave has turned out to be critical for our analysis, as a two-wave study offers numerous analytical advantages over a single cross-sectional survey. Furthermore, panel studies on religion are rare. Other than a few technical papers presented to small audiences, primarily of academics, American Grace is the debut of findings from the Faith Matters data.</a:t>
            </a:r>
          </a:p>
          <a:p>
            <a:endParaRPr lang="en-US" dirty="0" smtClean="0"/>
          </a:p>
          <a:p>
            <a:r>
              <a:rPr lang="en-US" dirty="0" smtClean="0"/>
              <a:t>Putnam, Robert D.; Campbell, David E (2010-10-05). American Grace (Kindle Locations 8495-8501). Simon &amp; Schuster, Inc.. Kindle Edition.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Religious attendance among 18-29 year olds is declining</a:t>
            </a:r>
            <a:endParaRPr lang="en-US" dirty="0"/>
          </a:p>
        </p:txBody>
      </p:sp>
      <p:pic>
        <p:nvPicPr>
          <p:cNvPr id="3" name="Picture 2" descr="Capture.JPG"/>
          <p:cNvPicPr>
            <a:picLocks noChangeAspect="1"/>
          </p:cNvPicPr>
          <p:nvPr/>
        </p:nvPicPr>
        <p:blipFill>
          <a:blip r:embed="rId2" cstate="print"/>
          <a:stretch>
            <a:fillRect/>
          </a:stretch>
        </p:blipFill>
        <p:spPr>
          <a:xfrm>
            <a:off x="1219200" y="1676400"/>
            <a:ext cx="6549342" cy="449911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Mainline Protestants are declining and “</a:t>
            </a:r>
            <a:r>
              <a:rPr lang="en-US" dirty="0" err="1" smtClean="0"/>
              <a:t>Nones</a:t>
            </a:r>
            <a:r>
              <a:rPr lang="en-US" dirty="0" smtClean="0"/>
              <a:t>” are increasing in America</a:t>
            </a:r>
            <a:endParaRPr lang="en-US" dirty="0"/>
          </a:p>
        </p:txBody>
      </p:sp>
      <p:pic>
        <p:nvPicPr>
          <p:cNvPr id="3" name="Picture 2" descr="Capture.JPG"/>
          <p:cNvPicPr>
            <a:picLocks noChangeAspect="1"/>
          </p:cNvPicPr>
          <p:nvPr/>
        </p:nvPicPr>
        <p:blipFill>
          <a:blip r:embed="rId2" cstate="print"/>
          <a:stretch>
            <a:fillRect/>
          </a:stretch>
        </p:blipFill>
        <p:spPr>
          <a:xfrm>
            <a:off x="1447800" y="1752600"/>
            <a:ext cx="6838950" cy="4388775"/>
          </a:xfrm>
          <a:prstGeom prst="rect">
            <a:avLst/>
          </a:prstGeom>
        </p:spPr>
      </p:pic>
      <p:sp>
        <p:nvSpPr>
          <p:cNvPr id="4" name="TextBox 3"/>
          <p:cNvSpPr txBox="1"/>
          <p:nvPr/>
        </p:nvSpPr>
        <p:spPr>
          <a:xfrm>
            <a:off x="3505200" y="4191000"/>
            <a:ext cx="2128211" cy="369332"/>
          </a:xfrm>
          <a:prstGeom prst="rect">
            <a:avLst/>
          </a:prstGeom>
          <a:noFill/>
        </p:spPr>
        <p:txBody>
          <a:bodyPr wrap="none" rtlCol="0">
            <a:spAutoFit/>
          </a:bodyPr>
          <a:lstStyle/>
          <a:p>
            <a:r>
              <a:rPr lang="en-US" dirty="0" smtClean="0"/>
              <a:t>Mainline Protestants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96962"/>
          </a:xfrm>
        </p:spPr>
        <p:txBody>
          <a:bodyPr>
            <a:noAutofit/>
          </a:bodyPr>
          <a:lstStyle/>
          <a:p>
            <a:r>
              <a:rPr lang="en-US" sz="3200" dirty="0" smtClean="0"/>
              <a:t>Attendance at mainline Protestant and Anglo Catholic services are on a straight line down</a:t>
            </a:r>
            <a:r>
              <a:rPr lang="en-US" dirty="0" smtClean="0"/>
              <a:t>.</a:t>
            </a:r>
            <a:endParaRPr lang="en-US" dirty="0"/>
          </a:p>
        </p:txBody>
      </p:sp>
      <p:pic>
        <p:nvPicPr>
          <p:cNvPr id="3" name="Picture 2" descr="Capture.JPG"/>
          <p:cNvPicPr>
            <a:picLocks noChangeAspect="1"/>
          </p:cNvPicPr>
          <p:nvPr/>
        </p:nvPicPr>
        <p:blipFill>
          <a:blip r:embed="rId2" cstate="print"/>
          <a:stretch>
            <a:fillRect/>
          </a:stretch>
        </p:blipFill>
        <p:spPr>
          <a:xfrm>
            <a:off x="1447800" y="1600200"/>
            <a:ext cx="7334250" cy="4910485"/>
          </a:xfrm>
          <a:prstGeom prst="rect">
            <a:avLst/>
          </a:prstGeom>
        </p:spPr>
      </p:pic>
      <p:sp>
        <p:nvSpPr>
          <p:cNvPr id="4" name="TextBox 3"/>
          <p:cNvSpPr txBox="1"/>
          <p:nvPr/>
        </p:nvSpPr>
        <p:spPr>
          <a:xfrm>
            <a:off x="120869" y="2921876"/>
            <a:ext cx="1447800" cy="1477328"/>
          </a:xfrm>
          <a:prstGeom prst="rect">
            <a:avLst/>
          </a:prstGeom>
          <a:noFill/>
        </p:spPr>
        <p:txBody>
          <a:bodyPr wrap="square" rtlCol="0">
            <a:spAutoFit/>
          </a:bodyPr>
          <a:lstStyle/>
          <a:p>
            <a:r>
              <a:rPr lang="en-US" dirty="0" smtClean="0"/>
              <a:t>% of US Population attending on average Sunday</a:t>
            </a:r>
            <a:endParaRPr lang="en-US" dirty="0"/>
          </a:p>
        </p:txBody>
      </p:sp>
      <p:sp>
        <p:nvSpPr>
          <p:cNvPr id="5" name="TextBox 4"/>
          <p:cNvSpPr txBox="1"/>
          <p:nvPr/>
        </p:nvSpPr>
        <p:spPr>
          <a:xfrm rot="1014108">
            <a:off x="3667262" y="3412544"/>
            <a:ext cx="2038443" cy="369332"/>
          </a:xfrm>
          <a:prstGeom prst="rect">
            <a:avLst/>
          </a:prstGeom>
          <a:noFill/>
        </p:spPr>
        <p:txBody>
          <a:bodyPr wrap="none" rtlCol="0">
            <a:spAutoFit/>
          </a:bodyPr>
          <a:lstStyle/>
          <a:p>
            <a:r>
              <a:rPr lang="en-US" dirty="0" smtClean="0"/>
              <a:t>Mainline Protestant</a:t>
            </a:r>
            <a:endParaRPr lang="en-US" dirty="0"/>
          </a:p>
        </p:txBody>
      </p:sp>
      <p:sp>
        <p:nvSpPr>
          <p:cNvPr id="6" name="TextBox 5"/>
          <p:cNvSpPr txBox="1"/>
          <p:nvPr/>
        </p:nvSpPr>
        <p:spPr>
          <a:xfrm rot="1014108">
            <a:off x="4072743" y="2955344"/>
            <a:ext cx="1532279" cy="369332"/>
          </a:xfrm>
          <a:prstGeom prst="rect">
            <a:avLst/>
          </a:prstGeom>
          <a:noFill/>
        </p:spPr>
        <p:txBody>
          <a:bodyPr wrap="none" rtlCol="0">
            <a:spAutoFit/>
          </a:bodyPr>
          <a:lstStyle/>
          <a:p>
            <a:r>
              <a:rPr lang="en-US" dirty="0" smtClean="0"/>
              <a:t>Anglo Catholic</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t>Rise of conservative Christianity has not stopped decline of Biblical Literalism</a:t>
            </a:r>
            <a:endParaRPr lang="en-US" dirty="0"/>
          </a:p>
        </p:txBody>
      </p:sp>
      <p:pic>
        <p:nvPicPr>
          <p:cNvPr id="3" name="Picture 2" descr="Capture.JPG"/>
          <p:cNvPicPr>
            <a:picLocks noChangeAspect="1"/>
          </p:cNvPicPr>
          <p:nvPr/>
        </p:nvPicPr>
        <p:blipFill>
          <a:blip r:embed="rId2" cstate="print"/>
          <a:stretch>
            <a:fillRect/>
          </a:stretch>
        </p:blipFill>
        <p:spPr>
          <a:xfrm>
            <a:off x="1295400" y="1676400"/>
            <a:ext cx="6834265" cy="469106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are Evangelicals winning more hearts than mainline Protestants?</a:t>
            </a:r>
            <a:endParaRPr lang="en-US" dirty="0"/>
          </a:p>
        </p:txBody>
      </p:sp>
      <p:sp>
        <p:nvSpPr>
          <p:cNvPr id="4" name="Content Placeholder 3"/>
          <p:cNvSpPr>
            <a:spLocks noGrp="1"/>
          </p:cNvSpPr>
          <p:nvPr>
            <p:ph idx="1"/>
          </p:nvPr>
        </p:nvSpPr>
        <p:spPr>
          <a:xfrm>
            <a:off x="457200" y="1905000"/>
            <a:ext cx="8229600" cy="4221163"/>
          </a:xfrm>
        </p:spPr>
        <p:txBody>
          <a:bodyPr>
            <a:normAutofit/>
          </a:bodyPr>
          <a:lstStyle/>
          <a:p>
            <a:pPr>
              <a:buNone/>
            </a:pPr>
            <a:r>
              <a:rPr lang="en-US" sz="2800" dirty="0" smtClean="0"/>
              <a:t>Gallup says the survey evidence supports that:</a:t>
            </a:r>
          </a:p>
          <a:p>
            <a:r>
              <a:rPr lang="en-US" sz="2800" dirty="0" smtClean="0"/>
              <a:t>Views on pre-marital sex are the biggest difference.</a:t>
            </a:r>
          </a:p>
          <a:p>
            <a:r>
              <a:rPr lang="en-US" sz="2800" dirty="0" smtClean="0"/>
              <a:t>Therefore, personal moral concerns are the most important motivator for evangelicalism rather than theology or response to “hot button issues.”</a:t>
            </a:r>
            <a:endParaRPr lang="en-US" sz="2800" dirty="0"/>
          </a:p>
        </p:txBody>
      </p:sp>
      <p:sp>
        <p:nvSpPr>
          <p:cNvPr id="5" name="TextBox 4"/>
          <p:cNvSpPr txBox="1"/>
          <p:nvPr/>
        </p:nvSpPr>
        <p:spPr>
          <a:xfrm>
            <a:off x="228600" y="5029200"/>
            <a:ext cx="8534400" cy="646331"/>
          </a:xfrm>
          <a:prstGeom prst="rect">
            <a:avLst/>
          </a:prstGeom>
          <a:solidFill>
            <a:schemeClr val="tx2">
              <a:lumMod val="20000"/>
              <a:lumOff val="80000"/>
            </a:schemeClr>
          </a:solidFill>
        </p:spPr>
        <p:txBody>
          <a:bodyPr wrap="square" rtlCol="0">
            <a:spAutoFit/>
          </a:bodyPr>
          <a:lstStyle/>
          <a:p>
            <a:r>
              <a:rPr lang="en-US" sz="3600" dirty="0" smtClean="0"/>
              <a:t>“Save the Children!” is an effective message.</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views between Evangelicals and other Christians</a:t>
            </a:r>
            <a:endParaRPr lang="en-US" dirty="0"/>
          </a:p>
        </p:txBody>
      </p:sp>
      <p:pic>
        <p:nvPicPr>
          <p:cNvPr id="3" name="Picture 2" descr="Capture.JPG"/>
          <p:cNvPicPr>
            <a:picLocks noChangeAspect="1"/>
          </p:cNvPicPr>
          <p:nvPr/>
        </p:nvPicPr>
        <p:blipFill>
          <a:blip r:embed="rId2" cstate="print"/>
          <a:stretch>
            <a:fillRect/>
          </a:stretch>
        </p:blipFill>
        <p:spPr>
          <a:xfrm>
            <a:off x="1447800" y="1528762"/>
            <a:ext cx="6068416" cy="532923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views between Evangelicals and other Christians</a:t>
            </a:r>
            <a:endParaRPr lang="en-US" dirty="0"/>
          </a:p>
        </p:txBody>
      </p:sp>
      <p:pic>
        <p:nvPicPr>
          <p:cNvPr id="4" name="Picture 3" descr="Capture.JPG"/>
          <p:cNvPicPr>
            <a:picLocks noChangeAspect="1"/>
          </p:cNvPicPr>
          <p:nvPr/>
        </p:nvPicPr>
        <p:blipFill>
          <a:blip r:embed="rId2" cstate="print"/>
          <a:stretch>
            <a:fillRect/>
          </a:stretch>
        </p:blipFill>
        <p:spPr>
          <a:xfrm>
            <a:off x="1143000" y="1676400"/>
            <a:ext cx="7311721" cy="37766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But even Evangelicals are losing hearts to the “</a:t>
            </a:r>
            <a:r>
              <a:rPr lang="en-US" dirty="0" err="1" smtClean="0"/>
              <a:t>Nones</a:t>
            </a:r>
            <a:r>
              <a:rPr lang="en-US" dirty="0" smtClean="0"/>
              <a:t>” among young people</a:t>
            </a:r>
            <a:endParaRPr lang="en-US" dirty="0"/>
          </a:p>
        </p:txBody>
      </p:sp>
      <p:pic>
        <p:nvPicPr>
          <p:cNvPr id="5" name="Picture 4" descr="Capture.JPG"/>
          <p:cNvPicPr>
            <a:picLocks noChangeAspect="1"/>
          </p:cNvPicPr>
          <p:nvPr/>
        </p:nvPicPr>
        <p:blipFill>
          <a:blip r:embed="rId2" cstate="print"/>
          <a:stretch>
            <a:fillRect/>
          </a:stretch>
        </p:blipFill>
        <p:spPr>
          <a:xfrm>
            <a:off x="1048167" y="1909761"/>
            <a:ext cx="6800433" cy="4705723"/>
          </a:xfrm>
          <a:prstGeom prst="rect">
            <a:avLst/>
          </a:prstGeom>
        </p:spPr>
      </p:pic>
      <p:sp>
        <p:nvSpPr>
          <p:cNvPr id="6" name="TextBox 5"/>
          <p:cNvSpPr txBox="1"/>
          <p:nvPr/>
        </p:nvSpPr>
        <p:spPr>
          <a:xfrm>
            <a:off x="2362200" y="4724400"/>
            <a:ext cx="3451138" cy="369332"/>
          </a:xfrm>
          <a:prstGeom prst="rect">
            <a:avLst/>
          </a:prstGeom>
          <a:noFill/>
        </p:spPr>
        <p:txBody>
          <a:bodyPr wrap="none" rtlCol="0">
            <a:spAutoFit/>
          </a:bodyPr>
          <a:lstStyle/>
          <a:p>
            <a:r>
              <a:rPr lang="en-US" dirty="0" smtClean="0"/>
              <a:t>Data are for 18-29 year-olds in U.S.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 rise of the “</a:t>
            </a:r>
            <a:r>
              <a:rPr lang="en-US" dirty="0" err="1" smtClean="0"/>
              <a:t>Nones</a:t>
            </a:r>
            <a:r>
              <a:rPr lang="en-US" dirty="0" smtClean="0"/>
              <a:t>” due to Asian Immigration?</a:t>
            </a:r>
            <a:endParaRPr lang="en-US" dirty="0"/>
          </a:p>
        </p:txBody>
      </p:sp>
      <p:graphicFrame>
        <p:nvGraphicFramePr>
          <p:cNvPr id="4" name="Content Placeholder 3"/>
          <p:cNvGraphicFramePr>
            <a:graphicFrameLocks noGrp="1"/>
          </p:cNvGraphicFramePr>
          <p:nvPr>
            <p:ph idx="1"/>
          </p:nvPr>
        </p:nvGraphicFramePr>
        <p:xfrm>
          <a:off x="1066800" y="1447800"/>
          <a:ext cx="4876800" cy="3870960"/>
        </p:xfrm>
        <a:graphic>
          <a:graphicData uri="http://schemas.openxmlformats.org/drawingml/2006/table">
            <a:tbl>
              <a:tblPr firstRow="1" bandRow="1">
                <a:tableStyleId>{5C22544A-7EE6-4342-B048-85BDC9FD1C3A}</a:tableStyleId>
              </a:tblPr>
              <a:tblGrid>
                <a:gridCol w="2286000"/>
                <a:gridCol w="1371600"/>
                <a:gridCol w="1219200"/>
              </a:tblGrid>
              <a:tr h="370840">
                <a:tc>
                  <a:txBody>
                    <a:bodyPr/>
                    <a:lstStyle/>
                    <a:p>
                      <a:r>
                        <a:rPr lang="en-US" sz="2000" dirty="0" smtClean="0"/>
                        <a:t>Demographic Group</a:t>
                      </a:r>
                      <a:endParaRPr lang="en-US" sz="2000" dirty="0"/>
                    </a:p>
                  </a:txBody>
                  <a:tcPr/>
                </a:tc>
                <a:tc>
                  <a:txBody>
                    <a:bodyPr/>
                    <a:lstStyle/>
                    <a:p>
                      <a:r>
                        <a:rPr lang="en-US" sz="2000" dirty="0" smtClean="0"/>
                        <a:t>1990</a:t>
                      </a:r>
                      <a:endParaRPr lang="en-US" sz="2000" dirty="0"/>
                    </a:p>
                  </a:txBody>
                  <a:tcPr/>
                </a:tc>
                <a:tc>
                  <a:txBody>
                    <a:bodyPr/>
                    <a:lstStyle/>
                    <a:p>
                      <a:r>
                        <a:rPr lang="en-US" sz="2000" dirty="0" smtClean="0"/>
                        <a:t>2010</a:t>
                      </a:r>
                      <a:endParaRPr lang="en-US" sz="2000" dirty="0"/>
                    </a:p>
                  </a:txBody>
                  <a:tcPr/>
                </a:tc>
              </a:tr>
              <a:tr h="370840">
                <a:tc>
                  <a:txBody>
                    <a:bodyPr/>
                    <a:lstStyle/>
                    <a:p>
                      <a:r>
                        <a:rPr lang="en-US" sz="2000" dirty="0" smtClean="0"/>
                        <a:t>White</a:t>
                      </a:r>
                      <a:endParaRPr lang="en-US" sz="2000" dirty="0"/>
                    </a:p>
                  </a:txBody>
                  <a:tcPr/>
                </a:tc>
                <a:tc>
                  <a:txBody>
                    <a:bodyPr/>
                    <a:lstStyle/>
                    <a:p>
                      <a:r>
                        <a:rPr lang="en-US" sz="2000" dirty="0" smtClean="0"/>
                        <a:t>80.3</a:t>
                      </a:r>
                      <a:endParaRPr lang="en-US" sz="2000" dirty="0"/>
                    </a:p>
                  </a:txBody>
                  <a:tcPr/>
                </a:tc>
                <a:tc>
                  <a:txBody>
                    <a:bodyPr/>
                    <a:lstStyle/>
                    <a:p>
                      <a:r>
                        <a:rPr lang="en-US" sz="2000" dirty="0" smtClean="0"/>
                        <a:t>78.1</a:t>
                      </a:r>
                      <a:endParaRPr lang="en-US" sz="2000" dirty="0"/>
                    </a:p>
                  </a:txBody>
                  <a:tcPr/>
                </a:tc>
              </a:tr>
              <a:tr h="370840">
                <a:tc>
                  <a:txBody>
                    <a:bodyPr/>
                    <a:lstStyle/>
                    <a:p>
                      <a:r>
                        <a:rPr lang="en-US" sz="2000" dirty="0" smtClean="0"/>
                        <a:t>Black</a:t>
                      </a:r>
                      <a:endParaRPr lang="en-US" sz="2000" dirty="0"/>
                    </a:p>
                  </a:txBody>
                  <a:tcPr/>
                </a:tc>
                <a:tc>
                  <a:txBody>
                    <a:bodyPr/>
                    <a:lstStyle/>
                    <a:p>
                      <a:r>
                        <a:rPr lang="en-US" sz="2000" dirty="0" smtClean="0"/>
                        <a:t>12.1</a:t>
                      </a:r>
                      <a:endParaRPr lang="en-US" sz="2000" dirty="0"/>
                    </a:p>
                  </a:txBody>
                  <a:tcPr/>
                </a:tc>
                <a:tc>
                  <a:txBody>
                    <a:bodyPr/>
                    <a:lstStyle/>
                    <a:p>
                      <a:r>
                        <a:rPr lang="en-US" sz="2000" dirty="0" smtClean="0"/>
                        <a:t>13.1</a:t>
                      </a:r>
                      <a:endParaRPr lang="en-US" sz="2000" dirty="0"/>
                    </a:p>
                  </a:txBody>
                  <a:tcPr/>
                </a:tc>
              </a:tr>
              <a:tr h="370840">
                <a:tc>
                  <a:txBody>
                    <a:bodyPr/>
                    <a:lstStyle/>
                    <a:p>
                      <a:r>
                        <a:rPr lang="en-US" sz="2000" dirty="0" smtClean="0"/>
                        <a:t>Native</a:t>
                      </a:r>
                      <a:r>
                        <a:rPr lang="en-US" sz="2000" baseline="0" dirty="0" smtClean="0"/>
                        <a:t> Amer.</a:t>
                      </a:r>
                      <a:endParaRPr lang="en-US" sz="2000" dirty="0"/>
                    </a:p>
                  </a:txBody>
                  <a:tcPr/>
                </a:tc>
                <a:tc>
                  <a:txBody>
                    <a:bodyPr/>
                    <a:lstStyle/>
                    <a:p>
                      <a:r>
                        <a:rPr lang="en-US" sz="2000" dirty="0" smtClean="0"/>
                        <a:t>0.8</a:t>
                      </a:r>
                      <a:endParaRPr lang="en-US" sz="2000" dirty="0"/>
                    </a:p>
                  </a:txBody>
                  <a:tcPr/>
                </a:tc>
                <a:tc>
                  <a:txBody>
                    <a:bodyPr/>
                    <a:lstStyle/>
                    <a:p>
                      <a:r>
                        <a:rPr lang="en-US" sz="2000" dirty="0" smtClean="0"/>
                        <a:t>1.2</a:t>
                      </a:r>
                      <a:endParaRPr lang="en-US" sz="2000" dirty="0"/>
                    </a:p>
                  </a:txBody>
                  <a:tcPr/>
                </a:tc>
              </a:tr>
              <a:tr h="370840">
                <a:tc>
                  <a:txBody>
                    <a:bodyPr/>
                    <a:lstStyle/>
                    <a:p>
                      <a:r>
                        <a:rPr lang="en-US" sz="2000" b="1" dirty="0" smtClean="0"/>
                        <a:t>Asian</a:t>
                      </a:r>
                      <a:endParaRPr lang="en-US" sz="2000" b="1" dirty="0"/>
                    </a:p>
                  </a:txBody>
                  <a:tcPr/>
                </a:tc>
                <a:tc>
                  <a:txBody>
                    <a:bodyPr/>
                    <a:lstStyle/>
                    <a:p>
                      <a:r>
                        <a:rPr lang="en-US" sz="2000" b="1" dirty="0" smtClean="0"/>
                        <a:t>2.7</a:t>
                      </a:r>
                      <a:endParaRPr lang="en-US" sz="2000" b="1" dirty="0"/>
                    </a:p>
                  </a:txBody>
                  <a:tcPr/>
                </a:tc>
                <a:tc>
                  <a:txBody>
                    <a:bodyPr/>
                    <a:lstStyle/>
                    <a:p>
                      <a:r>
                        <a:rPr lang="en-US" sz="2000" b="1" dirty="0" smtClean="0"/>
                        <a:t>5.0</a:t>
                      </a:r>
                      <a:endParaRPr lang="en-US" sz="2000" b="1" dirty="0"/>
                    </a:p>
                  </a:txBody>
                  <a:tcPr/>
                </a:tc>
              </a:tr>
              <a:tr h="370840">
                <a:tc>
                  <a:txBody>
                    <a:bodyPr/>
                    <a:lstStyle/>
                    <a:p>
                      <a:r>
                        <a:rPr lang="en-US" sz="2000" dirty="0" smtClean="0"/>
                        <a:t>Pacific Is.</a:t>
                      </a:r>
                      <a:endParaRPr lang="en-US" sz="2000" dirty="0"/>
                    </a:p>
                  </a:txBody>
                  <a:tcPr/>
                </a:tc>
                <a:tc>
                  <a:txBody>
                    <a:bodyPr/>
                    <a:lstStyle/>
                    <a:p>
                      <a:r>
                        <a:rPr lang="en-US" sz="2000" dirty="0" smtClean="0"/>
                        <a:t>0.2</a:t>
                      </a:r>
                      <a:endParaRPr lang="en-US" sz="2000" dirty="0"/>
                    </a:p>
                  </a:txBody>
                  <a:tcPr/>
                </a:tc>
                <a:tc>
                  <a:txBody>
                    <a:bodyPr/>
                    <a:lstStyle/>
                    <a:p>
                      <a:r>
                        <a:rPr lang="en-US" sz="2000" dirty="0" smtClean="0"/>
                        <a:t>0.2</a:t>
                      </a:r>
                      <a:endParaRPr lang="en-US" sz="2000" dirty="0"/>
                    </a:p>
                  </a:txBody>
                  <a:tcPr/>
                </a:tc>
              </a:tr>
              <a:tr h="370840">
                <a:tc>
                  <a:txBody>
                    <a:bodyPr/>
                    <a:lstStyle/>
                    <a:p>
                      <a:r>
                        <a:rPr lang="en-US" sz="2000" dirty="0" smtClean="0"/>
                        <a:t>Multiple</a:t>
                      </a:r>
                      <a:r>
                        <a:rPr lang="en-US" sz="2000" baseline="0" dirty="0" smtClean="0"/>
                        <a:t> Races</a:t>
                      </a:r>
                      <a:endParaRPr lang="en-US" sz="2000" dirty="0"/>
                    </a:p>
                  </a:txBody>
                  <a:tcPr/>
                </a:tc>
                <a:tc>
                  <a:txBody>
                    <a:bodyPr/>
                    <a:lstStyle/>
                    <a:p>
                      <a:r>
                        <a:rPr lang="en-US" sz="2000" dirty="0" smtClean="0"/>
                        <a:t>3.9</a:t>
                      </a:r>
                      <a:endParaRPr lang="en-US" sz="2000" dirty="0"/>
                    </a:p>
                  </a:txBody>
                  <a:tcPr/>
                </a:tc>
                <a:tc>
                  <a:txBody>
                    <a:bodyPr/>
                    <a:lstStyle/>
                    <a:p>
                      <a:r>
                        <a:rPr lang="en-US" sz="2000" dirty="0" smtClean="0"/>
                        <a:t>2.3</a:t>
                      </a:r>
                      <a:endParaRPr lang="en-US" sz="2000" dirty="0"/>
                    </a:p>
                  </a:txBody>
                  <a:tcPr/>
                </a:tc>
              </a:tr>
              <a:tr h="370840">
                <a:tc>
                  <a:txBody>
                    <a:bodyPr/>
                    <a:lstStyle/>
                    <a:p>
                      <a:r>
                        <a:rPr lang="en-US" sz="2000" b="1" dirty="0" smtClean="0"/>
                        <a:t>Hispanic</a:t>
                      </a:r>
                      <a:endParaRPr lang="en-US" sz="2000" b="1" dirty="0"/>
                    </a:p>
                  </a:txBody>
                  <a:tcPr/>
                </a:tc>
                <a:tc>
                  <a:txBody>
                    <a:bodyPr/>
                    <a:lstStyle/>
                    <a:p>
                      <a:r>
                        <a:rPr lang="en-US" sz="2000" b="1" dirty="0" smtClean="0"/>
                        <a:t>9.0</a:t>
                      </a:r>
                      <a:endParaRPr lang="en-US" sz="2000" b="1" dirty="0"/>
                    </a:p>
                  </a:txBody>
                  <a:tcPr/>
                </a:tc>
                <a:tc>
                  <a:txBody>
                    <a:bodyPr/>
                    <a:lstStyle/>
                    <a:p>
                      <a:r>
                        <a:rPr lang="en-US" sz="2000" b="1" dirty="0" smtClean="0"/>
                        <a:t>16.7</a:t>
                      </a:r>
                      <a:endParaRPr lang="en-US" sz="2000" b="1" dirty="0"/>
                    </a:p>
                  </a:txBody>
                  <a:tcPr/>
                </a:tc>
              </a:tr>
              <a:tr h="370840">
                <a:tc>
                  <a:txBody>
                    <a:bodyPr/>
                    <a:lstStyle/>
                    <a:p>
                      <a:r>
                        <a:rPr lang="en-US" sz="2000" dirty="0" smtClean="0"/>
                        <a:t>White not Hispanic</a:t>
                      </a:r>
                      <a:endParaRPr lang="en-US" sz="2000" dirty="0"/>
                    </a:p>
                  </a:txBody>
                  <a:tcPr/>
                </a:tc>
                <a:tc>
                  <a:txBody>
                    <a:bodyPr/>
                    <a:lstStyle/>
                    <a:p>
                      <a:endParaRPr lang="en-US" sz="2000"/>
                    </a:p>
                  </a:txBody>
                  <a:tcPr/>
                </a:tc>
                <a:tc>
                  <a:txBody>
                    <a:bodyPr/>
                    <a:lstStyle/>
                    <a:p>
                      <a:r>
                        <a:rPr lang="en-US" sz="2000" dirty="0" smtClean="0"/>
                        <a:t>63.4</a:t>
                      </a:r>
                      <a:endParaRPr lang="en-US" sz="2000" dirty="0"/>
                    </a:p>
                  </a:txBody>
                  <a:tcPr/>
                </a:tc>
              </a:tr>
            </a:tbl>
          </a:graphicData>
        </a:graphic>
      </p:graphicFrame>
      <p:sp>
        <p:nvSpPr>
          <p:cNvPr id="5" name="TextBox 4"/>
          <p:cNvSpPr txBox="1"/>
          <p:nvPr/>
        </p:nvSpPr>
        <p:spPr>
          <a:xfrm>
            <a:off x="990600" y="5486400"/>
            <a:ext cx="6400800" cy="830997"/>
          </a:xfrm>
          <a:prstGeom prst="rect">
            <a:avLst/>
          </a:prstGeom>
          <a:solidFill>
            <a:schemeClr val="tx2">
              <a:lumMod val="20000"/>
              <a:lumOff val="80000"/>
            </a:schemeClr>
          </a:solidFill>
        </p:spPr>
        <p:txBody>
          <a:bodyPr wrap="square" rtlCol="0">
            <a:spAutoFit/>
          </a:bodyPr>
          <a:lstStyle/>
          <a:p>
            <a:r>
              <a:rPr lang="en-US" sz="2400" dirty="0" smtClean="0"/>
              <a:t>No, the increase in the “</a:t>
            </a:r>
            <a:r>
              <a:rPr lang="en-US" sz="2400" dirty="0" err="1" smtClean="0"/>
              <a:t>nones</a:t>
            </a:r>
            <a:r>
              <a:rPr lang="en-US" sz="2400" dirty="0" smtClean="0"/>
              <a:t>” is much greater than increase in Asian population</a:t>
            </a:r>
            <a:r>
              <a:rPr lang="en-US" dirty="0" smtClean="0"/>
              <a:t>.</a:t>
            </a:r>
            <a:endParaRPr lang="en-US" dirty="0"/>
          </a:p>
        </p:txBody>
      </p:sp>
      <p:cxnSp>
        <p:nvCxnSpPr>
          <p:cNvPr id="7" name="Straight Arrow Connector 6"/>
          <p:cNvCxnSpPr/>
          <p:nvPr/>
        </p:nvCxnSpPr>
        <p:spPr>
          <a:xfrm flipH="1">
            <a:off x="5943600" y="4724400"/>
            <a:ext cx="304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4600" y="4114800"/>
            <a:ext cx="2438400" cy="1200329"/>
          </a:xfrm>
          <a:prstGeom prst="rect">
            <a:avLst/>
          </a:prstGeom>
          <a:noFill/>
        </p:spPr>
        <p:txBody>
          <a:bodyPr wrap="square" rtlCol="0">
            <a:spAutoFit/>
          </a:bodyPr>
          <a:lstStyle/>
          <a:p>
            <a:r>
              <a:rPr lang="en-US" dirty="0" smtClean="0"/>
              <a:t>Big increase in Hispanics, who are more religious than general pop.</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Tim’s Question </a:t>
            </a:r>
            <a:endParaRPr lang="en-US" dirty="0"/>
          </a:p>
        </p:txBody>
      </p:sp>
      <p:sp>
        <p:nvSpPr>
          <p:cNvPr id="3" name="Content Placeholder 2"/>
          <p:cNvSpPr>
            <a:spLocks noGrp="1"/>
          </p:cNvSpPr>
          <p:nvPr>
            <p:ph idx="1"/>
          </p:nvPr>
        </p:nvSpPr>
        <p:spPr>
          <a:xfrm>
            <a:off x="457200" y="1447800"/>
            <a:ext cx="8229600" cy="4678363"/>
          </a:xfrm>
        </p:spPr>
        <p:txBody>
          <a:bodyPr>
            <a:normAutofit fontScale="85000" lnSpcReduction="20000"/>
          </a:bodyPr>
          <a:lstStyle/>
          <a:p>
            <a:pPr>
              <a:buNone/>
            </a:pPr>
            <a:r>
              <a:rPr lang="en-US" dirty="0" smtClean="0"/>
              <a:t>If God doesn’t change, but opinions of Christians on social issues do change, then are Christians mistaken in giving social issues and politics so much attention?  Isn’t the great commission about spreading the good news?</a:t>
            </a:r>
          </a:p>
          <a:p>
            <a:pPr>
              <a:buNone/>
            </a:pPr>
            <a:endParaRPr lang="en-US" dirty="0" smtClean="0"/>
          </a:p>
          <a:p>
            <a:pPr>
              <a:buNone/>
            </a:pPr>
            <a:r>
              <a:rPr lang="en-US" dirty="0" smtClean="0"/>
              <a:t>Should the church support:</a:t>
            </a:r>
          </a:p>
          <a:p>
            <a:r>
              <a:rPr lang="en-US" dirty="0" smtClean="0"/>
              <a:t>Slavery?</a:t>
            </a:r>
          </a:p>
          <a:p>
            <a:r>
              <a:rPr lang="en-US" dirty="0" smtClean="0"/>
              <a:t>Capital punishment?</a:t>
            </a:r>
          </a:p>
          <a:p>
            <a:r>
              <a:rPr lang="en-US" dirty="0" smtClean="0"/>
              <a:t>Persecution of scientists?</a:t>
            </a:r>
          </a:p>
          <a:p>
            <a:r>
              <a:rPr lang="en-US" dirty="0" smtClean="0"/>
              <a:t>Prohibition of women as clergy?</a:t>
            </a:r>
          </a:p>
          <a:p>
            <a:r>
              <a:rPr lang="en-US" dirty="0" smtClean="0"/>
              <a:t>Censorship of books and music?</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Points of the Book</a:t>
            </a:r>
            <a:endParaRPr lang="en-US" dirty="0"/>
          </a:p>
        </p:txBody>
      </p:sp>
      <p:sp>
        <p:nvSpPr>
          <p:cNvPr id="3" name="Content Placeholder 2"/>
          <p:cNvSpPr>
            <a:spLocks noGrp="1"/>
          </p:cNvSpPr>
          <p:nvPr>
            <p:ph idx="1"/>
          </p:nvPr>
        </p:nvSpPr>
        <p:spPr/>
        <p:txBody>
          <a:bodyPr>
            <a:normAutofit lnSpcReduction="10000"/>
          </a:bodyPr>
          <a:lstStyle/>
          <a:p>
            <a:r>
              <a:rPr lang="en-US" dirty="0" smtClean="0"/>
              <a:t>Public displays and endorsement of religion were common and accepted in the 1950s:</a:t>
            </a:r>
          </a:p>
          <a:p>
            <a:pPr lvl="1"/>
            <a:r>
              <a:rPr lang="en-US" dirty="0" smtClean="0"/>
              <a:t>“under God” added to pledge of allegiance and “In God We Trust” added to the currency</a:t>
            </a:r>
          </a:p>
          <a:p>
            <a:pPr lvl="1"/>
            <a:r>
              <a:rPr lang="en-US" dirty="0" smtClean="0"/>
              <a:t>The movie “Ten Commandments” was promoted by placing public monuments, which stood non-controversially for decades.</a:t>
            </a:r>
          </a:p>
          <a:p>
            <a:pPr lvl="1"/>
            <a:r>
              <a:rPr lang="en-US" dirty="0" smtClean="0"/>
              <a:t>Catholic status of JFK caused large gap in votes of protestants and Catholics, but in 2004, John Kerry lost half of the Catholic vote.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600" dirty="0" smtClean="0"/>
              <a:t>Rise of the “</a:t>
            </a:r>
            <a:r>
              <a:rPr lang="en-US" sz="3600" dirty="0" err="1" smtClean="0"/>
              <a:t>Nones</a:t>
            </a:r>
            <a:r>
              <a:rPr lang="en-US" sz="3600" dirty="0" smtClean="0"/>
              <a:t>” coincides with increasing concern about religion’s role in politics</a:t>
            </a:r>
            <a:endParaRPr lang="en-US" sz="3600" dirty="0"/>
          </a:p>
        </p:txBody>
      </p:sp>
      <p:pic>
        <p:nvPicPr>
          <p:cNvPr id="4" name="Picture 3" descr="Capture.JPG"/>
          <p:cNvPicPr>
            <a:picLocks noChangeAspect="1"/>
          </p:cNvPicPr>
          <p:nvPr/>
        </p:nvPicPr>
        <p:blipFill>
          <a:blip r:embed="rId2" cstate="print"/>
          <a:stretch>
            <a:fillRect/>
          </a:stretch>
        </p:blipFill>
        <p:spPr>
          <a:xfrm>
            <a:off x="5105400" y="4162425"/>
            <a:ext cx="3813863" cy="2695575"/>
          </a:xfrm>
          <a:prstGeom prst="rect">
            <a:avLst/>
          </a:prstGeom>
        </p:spPr>
      </p:pic>
      <p:pic>
        <p:nvPicPr>
          <p:cNvPr id="3" name="Picture 2" descr="Capture.JPG"/>
          <p:cNvPicPr>
            <a:picLocks noChangeAspect="1"/>
          </p:cNvPicPr>
          <p:nvPr/>
        </p:nvPicPr>
        <p:blipFill>
          <a:blip r:embed="rId3" cstate="print"/>
          <a:stretch>
            <a:fillRect/>
          </a:stretch>
        </p:blipFill>
        <p:spPr>
          <a:xfrm>
            <a:off x="228600" y="1524000"/>
            <a:ext cx="5334000" cy="36671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it’s the more liberal churches that mix politic and religion – </a:t>
            </a:r>
            <a:r>
              <a:rPr lang="en-US" dirty="0" err="1" smtClean="0"/>
              <a:t>Surprize</a:t>
            </a:r>
            <a:r>
              <a:rPr lang="en-US" dirty="0" smtClean="0"/>
              <a:t>!</a:t>
            </a:r>
            <a:endParaRPr lang="en-US" dirty="0"/>
          </a:p>
        </p:txBody>
      </p:sp>
      <p:pic>
        <p:nvPicPr>
          <p:cNvPr id="3" name="Picture 2" descr="Capture.JPG"/>
          <p:cNvPicPr>
            <a:picLocks noChangeAspect="1"/>
          </p:cNvPicPr>
          <p:nvPr/>
        </p:nvPicPr>
        <p:blipFill>
          <a:blip r:embed="rId2" cstate="print"/>
          <a:stretch>
            <a:fillRect/>
          </a:stretch>
        </p:blipFill>
        <p:spPr>
          <a:xfrm>
            <a:off x="1219200" y="1524000"/>
            <a:ext cx="6756401" cy="50673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But, individuals who rely on their religion for political views are more Republican (except for Blacks)</a:t>
            </a:r>
            <a:endParaRPr lang="en-US" sz="2800" dirty="0"/>
          </a:p>
        </p:txBody>
      </p:sp>
      <p:pic>
        <p:nvPicPr>
          <p:cNvPr id="4" name="Picture 3" descr="Capture.JPG"/>
          <p:cNvPicPr>
            <a:picLocks noChangeAspect="1"/>
          </p:cNvPicPr>
          <p:nvPr/>
        </p:nvPicPr>
        <p:blipFill>
          <a:blip r:embed="rId2" cstate="print"/>
          <a:stretch>
            <a:fillRect/>
          </a:stretch>
        </p:blipFill>
        <p:spPr>
          <a:xfrm>
            <a:off x="1143000" y="1524000"/>
            <a:ext cx="6703219" cy="503098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mobilization is least common through church</a:t>
            </a:r>
            <a:endParaRPr lang="en-US" dirty="0"/>
          </a:p>
        </p:txBody>
      </p:sp>
      <p:pic>
        <p:nvPicPr>
          <p:cNvPr id="3" name="Picture 2" descr="Capture.JPG"/>
          <p:cNvPicPr>
            <a:picLocks noChangeAspect="1"/>
          </p:cNvPicPr>
          <p:nvPr/>
        </p:nvPicPr>
        <p:blipFill>
          <a:blip r:embed="rId2" cstate="print"/>
          <a:stretch>
            <a:fillRect/>
          </a:stretch>
        </p:blipFill>
        <p:spPr>
          <a:xfrm>
            <a:off x="1400015" y="1743074"/>
            <a:ext cx="6218292" cy="473392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summary:</a:t>
            </a:r>
            <a:endParaRPr lang="en-US" dirty="0"/>
          </a:p>
        </p:txBody>
      </p:sp>
      <p:sp>
        <p:nvSpPr>
          <p:cNvPr id="4" name="Content Placeholder 3"/>
          <p:cNvSpPr>
            <a:spLocks noGrp="1"/>
          </p:cNvSpPr>
          <p:nvPr>
            <p:ph idx="1"/>
          </p:nvPr>
        </p:nvSpPr>
        <p:spPr/>
        <p:txBody>
          <a:bodyPr/>
          <a:lstStyle/>
          <a:p>
            <a:r>
              <a:rPr lang="en-US" dirty="0" smtClean="0"/>
              <a:t>Identification of conservative politics with religion is leading to increasing secular segment, especially among young people.</a:t>
            </a:r>
          </a:p>
          <a:p>
            <a:r>
              <a:rPr lang="en-US" dirty="0" smtClean="0"/>
              <a:t>Increased religious polarization is primarily hurting mainline traditions.</a:t>
            </a:r>
          </a:p>
          <a:p>
            <a:r>
              <a:rPr lang="en-US" dirty="0" smtClean="0"/>
              <a:t>Conservative Evangelical growth appears to be powered by a desire for personal morality more than </a:t>
            </a:r>
            <a:r>
              <a:rPr lang="en-US" smtClean="0"/>
              <a:t>about politics.</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Religion and Politics in America</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143000"/>
          </a:xfrm>
        </p:spPr>
        <p:txBody>
          <a:bodyPr>
            <a:normAutofit fontScale="90000"/>
          </a:bodyPr>
          <a:lstStyle/>
          <a:p>
            <a:r>
              <a:rPr lang="en-US" dirty="0" smtClean="0"/>
              <a:t>Main Points about Religion and Politics</a:t>
            </a:r>
            <a:endParaRPr lang="en-US" dirty="0"/>
          </a:p>
        </p:txBody>
      </p:sp>
      <p:sp>
        <p:nvSpPr>
          <p:cNvPr id="3" name="Content Placeholder 2"/>
          <p:cNvSpPr>
            <a:spLocks noGrp="1"/>
          </p:cNvSpPr>
          <p:nvPr>
            <p:ph idx="1"/>
          </p:nvPr>
        </p:nvSpPr>
        <p:spPr>
          <a:xfrm>
            <a:off x="457200" y="1600200"/>
            <a:ext cx="5486400" cy="4525963"/>
          </a:xfrm>
        </p:spPr>
        <p:txBody>
          <a:bodyPr>
            <a:normAutofit fontScale="85000" lnSpcReduction="20000"/>
          </a:bodyPr>
          <a:lstStyle/>
          <a:p>
            <a:r>
              <a:rPr lang="en-US" dirty="0" smtClean="0"/>
              <a:t>Since 1970, religion has become more associated with conservative politics (Republicans)</a:t>
            </a:r>
          </a:p>
          <a:p>
            <a:r>
              <a:rPr lang="en-US" dirty="0" smtClean="0"/>
              <a:t>Abortion and same sex marriage have driven a wedge between religion and political liberals</a:t>
            </a:r>
          </a:p>
          <a:p>
            <a:r>
              <a:rPr lang="en-US" dirty="0" smtClean="0"/>
              <a:t>However, these wedge issues might be breaking down:</a:t>
            </a:r>
          </a:p>
          <a:p>
            <a:pPr lvl="1"/>
            <a:r>
              <a:rPr lang="en-US" dirty="0" smtClean="0"/>
              <a:t>Religious people starting to accept same-sex marriage</a:t>
            </a:r>
          </a:p>
          <a:p>
            <a:pPr lvl="1"/>
            <a:r>
              <a:rPr lang="en-US" dirty="0" smtClean="0"/>
              <a:t>Non-religious starting to oppose abortion</a:t>
            </a:r>
          </a:p>
        </p:txBody>
      </p:sp>
      <p:pic>
        <p:nvPicPr>
          <p:cNvPr id="4" name="Picture 3" descr="Capture.JPG"/>
          <p:cNvPicPr>
            <a:picLocks noChangeAspect="1"/>
          </p:cNvPicPr>
          <p:nvPr/>
        </p:nvPicPr>
        <p:blipFill>
          <a:blip r:embed="rId2" cstate="print"/>
          <a:srcRect b="40864"/>
          <a:stretch>
            <a:fillRect/>
          </a:stretch>
        </p:blipFill>
        <p:spPr>
          <a:xfrm>
            <a:off x="6019800" y="228600"/>
            <a:ext cx="2684584" cy="248141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Grace Gap:  Frequency of saying grace predicts party affiliation</a:t>
            </a:r>
            <a:endParaRPr lang="en-US" dirty="0"/>
          </a:p>
        </p:txBody>
      </p:sp>
      <p:pic>
        <p:nvPicPr>
          <p:cNvPr id="5" name="Picture 4" descr="Capture.JPG"/>
          <p:cNvPicPr>
            <a:picLocks noChangeAspect="1"/>
          </p:cNvPicPr>
          <p:nvPr/>
        </p:nvPicPr>
        <p:blipFill>
          <a:blip r:embed="rId2" cstate="print"/>
          <a:stretch>
            <a:fillRect/>
          </a:stretch>
        </p:blipFill>
        <p:spPr>
          <a:xfrm>
            <a:off x="1371600" y="1676400"/>
            <a:ext cx="6248399" cy="438891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God Gap:  Religiosity predicts party affiliation</a:t>
            </a:r>
            <a:endParaRPr lang="en-US" dirty="0"/>
          </a:p>
        </p:txBody>
      </p:sp>
      <p:pic>
        <p:nvPicPr>
          <p:cNvPr id="3" name="Picture 2" descr="Capture.JPG"/>
          <p:cNvPicPr>
            <a:picLocks noChangeAspect="1"/>
          </p:cNvPicPr>
          <p:nvPr/>
        </p:nvPicPr>
        <p:blipFill>
          <a:blip r:embed="rId2" cstate="print"/>
          <a:stretch>
            <a:fillRect/>
          </a:stretch>
        </p:blipFill>
        <p:spPr>
          <a:xfrm>
            <a:off x="1143000" y="1600200"/>
            <a:ext cx="6902230" cy="472571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For whites, religious worship attendance has become correlated with Republican Party</a:t>
            </a:r>
            <a:endParaRPr lang="en-US" sz="3200" dirty="0"/>
          </a:p>
        </p:txBody>
      </p:sp>
      <p:pic>
        <p:nvPicPr>
          <p:cNvPr id="3" name="Picture 2" descr="Capture.JPG"/>
          <p:cNvPicPr>
            <a:picLocks noChangeAspect="1"/>
          </p:cNvPicPr>
          <p:nvPr/>
        </p:nvPicPr>
        <p:blipFill>
          <a:blip r:embed="rId2" cstate="print"/>
          <a:stretch>
            <a:fillRect/>
          </a:stretch>
        </p:blipFill>
        <p:spPr>
          <a:xfrm>
            <a:off x="914400" y="1752600"/>
            <a:ext cx="7010399" cy="4410013"/>
          </a:xfrm>
          <a:prstGeom prst="rect">
            <a:avLst/>
          </a:prstGeom>
        </p:spPr>
      </p:pic>
      <p:sp>
        <p:nvSpPr>
          <p:cNvPr id="5" name="Title 3"/>
          <p:cNvSpPr txBox="1">
            <a:spLocks/>
          </p:cNvSpPr>
          <p:nvPr/>
        </p:nvSpPr>
        <p:spPr>
          <a:xfrm>
            <a:off x="2286000" y="1828800"/>
            <a:ext cx="56388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White Americans only</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 changes occurred in religion in America the last 50 years:</a:t>
            </a:r>
            <a:endParaRPr lang="en-US" dirty="0"/>
          </a:p>
        </p:txBody>
      </p:sp>
      <p:sp>
        <p:nvSpPr>
          <p:cNvPr id="3" name="Content Placeholder 2"/>
          <p:cNvSpPr>
            <a:spLocks noGrp="1"/>
          </p:cNvSpPr>
          <p:nvPr>
            <p:ph idx="1"/>
          </p:nvPr>
        </p:nvSpPr>
        <p:spPr/>
        <p:txBody>
          <a:bodyPr>
            <a:normAutofit/>
          </a:bodyPr>
          <a:lstStyle/>
          <a:p>
            <a:r>
              <a:rPr lang="en-US" dirty="0" smtClean="0"/>
              <a:t>Americans have become polarized toward opposite ends of religious spectrum:  Highly religious vs. avowedly secular.</a:t>
            </a:r>
          </a:p>
          <a:p>
            <a:r>
              <a:rPr lang="en-US" dirty="0" smtClean="0"/>
              <a:t>Religious middle dominated in the 1950s, but is shrinking today.</a:t>
            </a:r>
          </a:p>
          <a:p>
            <a:r>
              <a:rPr lang="en-US" dirty="0" smtClean="0"/>
              <a:t>Catholic vs. Protestant divide in the 50s has been replaced by religious vs. secular divide</a:t>
            </a:r>
          </a:p>
          <a:p>
            <a:r>
              <a:rPr lang="en-US" dirty="0" smtClean="0"/>
              <a:t>Since 1990, secularism is growing dramatically.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noAutofit/>
          </a:bodyPr>
          <a:lstStyle/>
          <a:p>
            <a:r>
              <a:rPr lang="en-US" sz="2800" dirty="0" smtClean="0"/>
              <a:t>Religion association with Republican Party shows in baby boomers, but even more so in their children</a:t>
            </a:r>
            <a:endParaRPr lang="en-US" sz="2800" dirty="0"/>
          </a:p>
        </p:txBody>
      </p:sp>
      <p:pic>
        <p:nvPicPr>
          <p:cNvPr id="3" name="Picture 2" descr="Capture.JPG"/>
          <p:cNvPicPr>
            <a:picLocks noChangeAspect="1"/>
          </p:cNvPicPr>
          <p:nvPr/>
        </p:nvPicPr>
        <p:blipFill>
          <a:blip r:embed="rId2" cstate="print"/>
          <a:stretch>
            <a:fillRect/>
          </a:stretch>
        </p:blipFill>
        <p:spPr>
          <a:xfrm>
            <a:off x="1371600" y="1676400"/>
            <a:ext cx="6655387" cy="492043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Highly educated religious whites have moved most strongly toward GOP</a:t>
            </a:r>
            <a:endParaRPr lang="en-US" dirty="0"/>
          </a:p>
        </p:txBody>
      </p:sp>
      <p:pic>
        <p:nvPicPr>
          <p:cNvPr id="3" name="Picture 2" descr="Capture.JPG"/>
          <p:cNvPicPr>
            <a:picLocks noChangeAspect="1"/>
          </p:cNvPicPr>
          <p:nvPr/>
        </p:nvPicPr>
        <p:blipFill>
          <a:blip r:embed="rId2" cstate="print"/>
          <a:stretch>
            <a:fillRect/>
          </a:stretch>
        </p:blipFill>
        <p:spPr>
          <a:xfrm>
            <a:off x="1592189" y="1662112"/>
            <a:ext cx="6266013" cy="4967288"/>
          </a:xfrm>
          <a:prstGeom prst="rect">
            <a:avLst/>
          </a:prstGeom>
        </p:spPr>
      </p:pic>
      <p:sp>
        <p:nvSpPr>
          <p:cNvPr id="5" name="TextBox 4"/>
          <p:cNvSpPr txBox="1"/>
          <p:nvPr/>
        </p:nvSpPr>
        <p:spPr>
          <a:xfrm>
            <a:off x="3352800" y="2133600"/>
            <a:ext cx="2774606" cy="369332"/>
          </a:xfrm>
          <a:prstGeom prst="rect">
            <a:avLst/>
          </a:prstGeom>
          <a:noFill/>
        </p:spPr>
        <p:txBody>
          <a:bodyPr wrap="none" rtlCol="0">
            <a:spAutoFit/>
          </a:bodyPr>
          <a:lstStyle/>
          <a:p>
            <a:r>
              <a:rPr lang="en-US" dirty="0" smtClean="0"/>
              <a:t>“Country Club Republicans”</a:t>
            </a:r>
            <a:endParaRPr lang="en-US" dirty="0"/>
          </a:p>
        </p:txBody>
      </p:sp>
      <p:cxnSp>
        <p:nvCxnSpPr>
          <p:cNvPr id="7" name="Straight Connector 6"/>
          <p:cNvCxnSpPr>
            <a:stCxn id="5" idx="2"/>
          </p:cNvCxnSpPr>
          <p:nvPr/>
        </p:nvCxnSpPr>
        <p:spPr>
          <a:xfrm>
            <a:off x="4740103" y="2502932"/>
            <a:ext cx="136697" cy="46886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8991600" cy="1143000"/>
          </a:xfrm>
        </p:spPr>
        <p:txBody>
          <a:bodyPr>
            <a:noAutofit/>
          </a:bodyPr>
          <a:lstStyle/>
          <a:p>
            <a:r>
              <a:rPr lang="en-US" sz="3200" dirty="0" smtClean="0"/>
              <a:t>Political stances on Abortion and Same Sex Marriage show the highest correlation to Religiosity</a:t>
            </a:r>
            <a:endParaRPr lang="en-US" sz="3200" dirty="0"/>
          </a:p>
        </p:txBody>
      </p:sp>
      <p:pic>
        <p:nvPicPr>
          <p:cNvPr id="3" name="Picture 2" descr="Capture.JPG"/>
          <p:cNvPicPr>
            <a:picLocks noChangeAspect="1"/>
          </p:cNvPicPr>
          <p:nvPr/>
        </p:nvPicPr>
        <p:blipFill>
          <a:blip r:embed="rId2" cstate="print"/>
          <a:stretch>
            <a:fillRect/>
          </a:stretch>
        </p:blipFill>
        <p:spPr>
          <a:xfrm>
            <a:off x="609600" y="2057400"/>
            <a:ext cx="7834316" cy="313372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For many issues, religiosity has only a slight correlation</a:t>
            </a:r>
            <a:endParaRPr lang="en-US" dirty="0"/>
          </a:p>
        </p:txBody>
      </p:sp>
      <p:pic>
        <p:nvPicPr>
          <p:cNvPr id="3" name="Picture 2" descr="Capture.JPG"/>
          <p:cNvPicPr>
            <a:picLocks noChangeAspect="1"/>
          </p:cNvPicPr>
          <p:nvPr/>
        </p:nvPicPr>
        <p:blipFill>
          <a:blip r:embed="rId2" cstate="print"/>
          <a:stretch>
            <a:fillRect/>
          </a:stretch>
        </p:blipFill>
        <p:spPr>
          <a:xfrm>
            <a:off x="1295400" y="1752600"/>
            <a:ext cx="6315346" cy="443150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For two important societal questions, religiosity doesn’t correlate at all.</a:t>
            </a:r>
            <a:endParaRPr lang="en-US" dirty="0"/>
          </a:p>
        </p:txBody>
      </p:sp>
      <p:pic>
        <p:nvPicPr>
          <p:cNvPr id="3" name="Picture 2" descr="Capture.JPG"/>
          <p:cNvPicPr>
            <a:picLocks noChangeAspect="1"/>
          </p:cNvPicPr>
          <p:nvPr/>
        </p:nvPicPr>
        <p:blipFill>
          <a:blip r:embed="rId2" cstate="print"/>
          <a:stretch>
            <a:fillRect/>
          </a:stretch>
        </p:blipFill>
        <p:spPr>
          <a:xfrm>
            <a:off x="838200" y="2209800"/>
            <a:ext cx="7256159" cy="307775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Among whites, the Republicans have attracted pro-life, anti-gay marriage voters</a:t>
            </a:r>
            <a:endParaRPr lang="en-US" sz="3600" dirty="0"/>
          </a:p>
        </p:txBody>
      </p:sp>
      <p:pic>
        <p:nvPicPr>
          <p:cNvPr id="3" name="Picture 2" descr="Capture.JPG"/>
          <p:cNvPicPr>
            <a:picLocks noChangeAspect="1"/>
          </p:cNvPicPr>
          <p:nvPr/>
        </p:nvPicPr>
        <p:blipFill>
          <a:blip r:embed="rId2" cstate="print"/>
          <a:stretch>
            <a:fillRect/>
          </a:stretch>
        </p:blipFill>
        <p:spPr>
          <a:xfrm>
            <a:off x="1524000" y="1645370"/>
            <a:ext cx="5867400" cy="472967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534400" cy="1143000"/>
          </a:xfrm>
        </p:spPr>
        <p:txBody>
          <a:bodyPr>
            <a:noAutofit/>
          </a:bodyPr>
          <a:lstStyle/>
          <a:p>
            <a:r>
              <a:rPr lang="en-US" sz="3200" dirty="0" smtClean="0"/>
              <a:t>Those who oppose abortion rights think the issue is more important than those who favor them.</a:t>
            </a:r>
            <a:endParaRPr lang="en-US" sz="3200" dirty="0"/>
          </a:p>
        </p:txBody>
      </p:sp>
      <p:pic>
        <p:nvPicPr>
          <p:cNvPr id="3" name="Picture 2" descr="Capture.JPG"/>
          <p:cNvPicPr>
            <a:picLocks noChangeAspect="1"/>
          </p:cNvPicPr>
          <p:nvPr/>
        </p:nvPicPr>
        <p:blipFill>
          <a:blip r:embed="rId2" cstate="print"/>
          <a:stretch>
            <a:fillRect/>
          </a:stretch>
        </p:blipFill>
        <p:spPr>
          <a:xfrm>
            <a:off x="1676400" y="1981200"/>
            <a:ext cx="5948362" cy="431096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Those opposing gay marriage think it’s a more important issue than those in favor of it.</a:t>
            </a:r>
            <a:endParaRPr lang="en-US" sz="3200" dirty="0"/>
          </a:p>
        </p:txBody>
      </p:sp>
      <p:pic>
        <p:nvPicPr>
          <p:cNvPr id="3" name="Picture 2" descr="Capture.JPG"/>
          <p:cNvPicPr>
            <a:picLocks noChangeAspect="1"/>
          </p:cNvPicPr>
          <p:nvPr/>
        </p:nvPicPr>
        <p:blipFill>
          <a:blip r:embed="rId2" cstate="print"/>
          <a:stretch>
            <a:fillRect/>
          </a:stretch>
        </p:blipFill>
        <p:spPr>
          <a:xfrm>
            <a:off x="1066800" y="1676400"/>
            <a:ext cx="6778227" cy="466458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is increasing for same sex marriage, especially among young</a:t>
            </a:r>
            <a:endParaRPr lang="en-US" dirty="0"/>
          </a:p>
        </p:txBody>
      </p:sp>
      <p:pic>
        <p:nvPicPr>
          <p:cNvPr id="3" name="Picture 2" descr="Capture.JPG"/>
          <p:cNvPicPr>
            <a:picLocks noChangeAspect="1"/>
          </p:cNvPicPr>
          <p:nvPr/>
        </p:nvPicPr>
        <p:blipFill>
          <a:blip r:embed="rId2" cstate="print"/>
          <a:stretch>
            <a:fillRect/>
          </a:stretch>
        </p:blipFill>
        <p:spPr>
          <a:xfrm>
            <a:off x="1066800" y="1694339"/>
            <a:ext cx="6934200" cy="479253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Opposition to abortion limits is fading, especially among young Americans</a:t>
            </a:r>
            <a:endParaRPr lang="en-US" dirty="0"/>
          </a:p>
        </p:txBody>
      </p:sp>
      <p:pic>
        <p:nvPicPr>
          <p:cNvPr id="3" name="Picture 2" descr="Capture.JPG"/>
          <p:cNvPicPr>
            <a:picLocks noChangeAspect="1"/>
          </p:cNvPicPr>
          <p:nvPr/>
        </p:nvPicPr>
        <p:blipFill>
          <a:blip r:embed="rId2" cstate="print"/>
          <a:stretch>
            <a:fillRect/>
          </a:stretch>
        </p:blipFill>
        <p:spPr>
          <a:xfrm>
            <a:off x="914400" y="1828800"/>
            <a:ext cx="7117450" cy="44045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Religious polarization has resulted from three seismic societal shocks</a:t>
            </a:r>
            <a:endParaRPr lang="en-US" dirty="0"/>
          </a:p>
        </p:txBody>
      </p:sp>
      <p:sp>
        <p:nvSpPr>
          <p:cNvPr id="3" name="Content Placeholder 2"/>
          <p:cNvSpPr>
            <a:spLocks noGrp="1"/>
          </p:cNvSpPr>
          <p:nvPr>
            <p:ph idx="1"/>
          </p:nvPr>
        </p:nvSpPr>
        <p:spPr>
          <a:xfrm>
            <a:off x="457200" y="1600200"/>
            <a:ext cx="5638800" cy="4525963"/>
          </a:xfrm>
        </p:spPr>
        <p:txBody>
          <a:bodyPr>
            <a:normAutofit fontScale="85000" lnSpcReduction="20000"/>
          </a:bodyPr>
          <a:lstStyle/>
          <a:p>
            <a:pPr marL="514350" indent="-514350">
              <a:buFont typeface="+mj-lt"/>
              <a:buAutoNum type="arabicPeriod"/>
            </a:pPr>
            <a:r>
              <a:rPr lang="en-US" dirty="0" smtClean="0"/>
              <a:t>Sexually libertine 1960s weakened conservative institutions</a:t>
            </a:r>
          </a:p>
          <a:p>
            <a:pPr marL="514350" indent="-514350">
              <a:buFont typeface="+mj-lt"/>
              <a:buAutoNum type="arabicPeriod"/>
            </a:pPr>
            <a:r>
              <a:rPr lang="en-US" dirty="0" smtClean="0"/>
              <a:t>1970s-80s:  Conservative reaction, especially evangelicalism, including political activism, especially adoption of social conservatism by the Republican Party</a:t>
            </a:r>
          </a:p>
          <a:p>
            <a:pPr marL="514350" indent="-514350">
              <a:buFont typeface="+mj-lt"/>
              <a:buAutoNum type="arabicPeriod"/>
            </a:pPr>
            <a:r>
              <a:rPr lang="en-US" dirty="0" smtClean="0"/>
              <a:t>1990s:  Reaction against social conservatism by young people, especially against association between religion and conservative politics</a:t>
            </a:r>
            <a:endParaRPr lang="en-US" dirty="0"/>
          </a:p>
        </p:txBody>
      </p:sp>
      <p:pic>
        <p:nvPicPr>
          <p:cNvPr id="4" name="Picture 3" descr="Capture.JPG"/>
          <p:cNvPicPr>
            <a:picLocks noChangeAspect="1"/>
          </p:cNvPicPr>
          <p:nvPr/>
        </p:nvPicPr>
        <p:blipFill>
          <a:blip r:embed="rId2" cstate="print"/>
          <a:stretch>
            <a:fillRect/>
          </a:stretch>
        </p:blipFill>
        <p:spPr>
          <a:xfrm>
            <a:off x="6477000" y="1676400"/>
            <a:ext cx="2428875" cy="3238500"/>
          </a:xfrm>
          <a:prstGeom prst="rect">
            <a:avLst/>
          </a:prstGeom>
        </p:spPr>
      </p:pic>
      <p:sp>
        <p:nvSpPr>
          <p:cNvPr id="5" name="TextBox 4"/>
          <p:cNvSpPr txBox="1"/>
          <p:nvPr/>
        </p:nvSpPr>
        <p:spPr>
          <a:xfrm>
            <a:off x="7010400" y="4953000"/>
            <a:ext cx="1374094" cy="369332"/>
          </a:xfrm>
          <a:prstGeom prst="rect">
            <a:avLst/>
          </a:prstGeom>
          <a:noFill/>
        </p:spPr>
        <p:txBody>
          <a:bodyPr wrap="none" rtlCol="0">
            <a:spAutoFit/>
          </a:bodyPr>
          <a:lstStyle/>
          <a:p>
            <a:r>
              <a:rPr lang="en-US" dirty="0" smtClean="0"/>
              <a:t>April 8, 1966</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Tim’s Question </a:t>
            </a:r>
            <a:endParaRPr lang="en-US" dirty="0"/>
          </a:p>
        </p:txBody>
      </p:sp>
      <p:sp>
        <p:nvSpPr>
          <p:cNvPr id="3" name="Content Placeholder 2"/>
          <p:cNvSpPr>
            <a:spLocks noGrp="1"/>
          </p:cNvSpPr>
          <p:nvPr>
            <p:ph idx="1"/>
          </p:nvPr>
        </p:nvSpPr>
        <p:spPr>
          <a:xfrm>
            <a:off x="457200" y="1447800"/>
            <a:ext cx="8229600" cy="4678363"/>
          </a:xfrm>
        </p:spPr>
        <p:txBody>
          <a:bodyPr>
            <a:normAutofit fontScale="85000" lnSpcReduction="20000"/>
          </a:bodyPr>
          <a:lstStyle/>
          <a:p>
            <a:pPr>
              <a:buNone/>
            </a:pPr>
            <a:r>
              <a:rPr lang="en-US" dirty="0" smtClean="0"/>
              <a:t>If God doesn’t change, but opinions of Christians on social issues do change, then are Christians mistaken in giving social issues and politics so much attention?  Isn’t the great commission about spreading the good news?</a:t>
            </a:r>
          </a:p>
          <a:p>
            <a:pPr>
              <a:buNone/>
            </a:pPr>
            <a:endParaRPr lang="en-US" dirty="0" smtClean="0"/>
          </a:p>
          <a:p>
            <a:pPr>
              <a:buNone/>
            </a:pPr>
            <a:r>
              <a:rPr lang="en-US" dirty="0" smtClean="0"/>
              <a:t>Should the church support:</a:t>
            </a:r>
          </a:p>
          <a:p>
            <a:r>
              <a:rPr lang="en-US" dirty="0" smtClean="0"/>
              <a:t>Slavery?</a:t>
            </a:r>
          </a:p>
          <a:p>
            <a:r>
              <a:rPr lang="en-US" dirty="0" smtClean="0"/>
              <a:t>Capital punishment?</a:t>
            </a:r>
          </a:p>
          <a:p>
            <a:r>
              <a:rPr lang="en-US" dirty="0" smtClean="0"/>
              <a:t>Persecution of scientists?</a:t>
            </a:r>
          </a:p>
          <a:p>
            <a:r>
              <a:rPr lang="en-US" dirty="0" smtClean="0"/>
              <a:t>Prohibition of women as clergy?</a:t>
            </a:r>
          </a:p>
          <a:p>
            <a:r>
              <a:rPr lang="en-US" dirty="0" smtClean="0"/>
              <a:t>Censorship of books and music?</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Summary: Religion and Politics </a:t>
            </a:r>
            <a:r>
              <a:rPr lang="en-US" smtClean="0"/>
              <a:t>in America</a:t>
            </a:r>
            <a:endParaRPr lang="en-US" dirty="0"/>
          </a:p>
        </p:txBody>
      </p:sp>
      <p:sp>
        <p:nvSpPr>
          <p:cNvPr id="3" name="Content Placeholder 2"/>
          <p:cNvSpPr>
            <a:spLocks noGrp="1"/>
          </p:cNvSpPr>
          <p:nvPr>
            <p:ph idx="1"/>
          </p:nvPr>
        </p:nvSpPr>
        <p:spPr/>
        <p:txBody>
          <a:bodyPr>
            <a:normAutofit fontScale="92500"/>
          </a:bodyPr>
          <a:lstStyle/>
          <a:p>
            <a:r>
              <a:rPr lang="en-US" dirty="0" smtClean="0"/>
              <a:t>Since 1970, religion has become more associated with conservative politics (Republicans)</a:t>
            </a:r>
          </a:p>
          <a:p>
            <a:r>
              <a:rPr lang="en-US" dirty="0" smtClean="0"/>
              <a:t>Abortion and same sex marriage have driven a wedge between religion and political liberals</a:t>
            </a:r>
          </a:p>
          <a:p>
            <a:r>
              <a:rPr lang="en-US" dirty="0" smtClean="0"/>
              <a:t>However, these wedge issues might be breaking down:</a:t>
            </a:r>
          </a:p>
          <a:p>
            <a:pPr lvl="1"/>
            <a:r>
              <a:rPr lang="en-US" dirty="0" smtClean="0"/>
              <a:t>Religious people starting to accept same-sex marriage</a:t>
            </a:r>
          </a:p>
          <a:p>
            <a:pPr lvl="1"/>
            <a:r>
              <a:rPr lang="en-US" dirty="0" smtClean="0"/>
              <a:t>Non-religious starting to oppose abortion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religious pluralism coexist with polarization in America?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Religion is fluid in America.</a:t>
            </a:r>
          </a:p>
          <a:p>
            <a:r>
              <a:rPr lang="en-US" dirty="0" smtClean="0"/>
              <a:t>Separation of church and state allow for vigorous competing religions (and secularism)</a:t>
            </a:r>
          </a:p>
          <a:p>
            <a:r>
              <a:rPr lang="en-US" dirty="0" smtClean="0"/>
              <a:t>Americans are increasingly intermarrying with those of other beliefs.</a:t>
            </a:r>
          </a:p>
          <a:p>
            <a:r>
              <a:rPr lang="en-US" dirty="0" smtClean="0"/>
              <a:t>Americans are changing churches and religions more readily and often.</a:t>
            </a:r>
          </a:p>
          <a:p>
            <a:pPr>
              <a:buNone/>
            </a:pPr>
            <a:endParaRPr lang="en-US" dirty="0" smtClean="0"/>
          </a:p>
          <a:p>
            <a:pPr algn="ctr">
              <a:buNone/>
            </a:pPr>
            <a:r>
              <a:rPr lang="en-US" b="1" dirty="0" smtClean="0"/>
              <a:t>All these trends help protect religious tolerance and benign pluralism</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are high in “Religiosity”</a:t>
            </a:r>
            <a:endParaRPr lang="en-US" dirty="0"/>
          </a:p>
        </p:txBody>
      </p:sp>
      <p:sp>
        <p:nvSpPr>
          <p:cNvPr id="3" name="Content Placeholder 2"/>
          <p:cNvSpPr>
            <a:spLocks noGrp="1"/>
          </p:cNvSpPr>
          <p:nvPr>
            <p:ph idx="1"/>
          </p:nvPr>
        </p:nvSpPr>
        <p:spPr/>
        <p:txBody>
          <a:bodyPr>
            <a:normAutofit lnSpcReduction="10000"/>
          </a:bodyPr>
          <a:lstStyle/>
          <a:p>
            <a:r>
              <a:rPr lang="en-US" b="1" dirty="0" smtClean="0"/>
              <a:t>Belonging</a:t>
            </a:r>
            <a:r>
              <a:rPr lang="en-US" dirty="0" smtClean="0"/>
              <a:t>:  83% belong to a religion</a:t>
            </a:r>
          </a:p>
          <a:p>
            <a:r>
              <a:rPr lang="en-US" b="1" dirty="0" smtClean="0"/>
              <a:t>Behaving</a:t>
            </a:r>
            <a:r>
              <a:rPr lang="en-US" dirty="0" smtClean="0"/>
              <a:t>:  </a:t>
            </a:r>
          </a:p>
          <a:p>
            <a:pPr lvl="1"/>
            <a:r>
              <a:rPr lang="en-US" dirty="0" smtClean="0"/>
              <a:t>40% attend religious services nearly every week or more</a:t>
            </a:r>
          </a:p>
          <a:p>
            <a:pPr lvl="1"/>
            <a:r>
              <a:rPr lang="en-US" dirty="0" smtClean="0"/>
              <a:t>59% pray at least weekly</a:t>
            </a:r>
          </a:p>
          <a:p>
            <a:pPr lvl="1"/>
            <a:r>
              <a:rPr lang="en-US" dirty="0" smtClean="0"/>
              <a:t>33% read scripture at least weekly</a:t>
            </a:r>
          </a:p>
          <a:p>
            <a:r>
              <a:rPr lang="en-US" b="1" dirty="0" smtClean="0"/>
              <a:t>Believing</a:t>
            </a:r>
            <a:r>
              <a:rPr lang="en-US" dirty="0" smtClean="0"/>
              <a:t>:  </a:t>
            </a:r>
          </a:p>
          <a:p>
            <a:pPr lvl="1"/>
            <a:r>
              <a:rPr lang="en-US" dirty="0" smtClean="0"/>
              <a:t>80% absolutely sure there is a God</a:t>
            </a:r>
          </a:p>
          <a:p>
            <a:pPr lvl="1"/>
            <a:r>
              <a:rPr lang="en-US" dirty="0" smtClean="0"/>
              <a:t>60% absolutely sure there is a heaven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Growing secularism is also a trend in America</a:t>
            </a:r>
            <a:endParaRPr lang="en-US" dirty="0"/>
          </a:p>
        </p:txBody>
      </p:sp>
      <p:sp>
        <p:nvSpPr>
          <p:cNvPr id="3" name="Content Placeholder 2"/>
          <p:cNvSpPr>
            <a:spLocks noGrp="1"/>
          </p:cNvSpPr>
          <p:nvPr>
            <p:ph idx="1"/>
          </p:nvPr>
        </p:nvSpPr>
        <p:spPr/>
        <p:txBody>
          <a:bodyPr/>
          <a:lstStyle/>
          <a:p>
            <a:r>
              <a:rPr lang="en-US" dirty="0" smtClean="0"/>
              <a:t>17% do not belong to a religion</a:t>
            </a:r>
          </a:p>
          <a:p>
            <a:r>
              <a:rPr lang="en-US" dirty="0" smtClean="0"/>
              <a:t>15% never attend religious services</a:t>
            </a:r>
          </a:p>
          <a:p>
            <a:endParaRPr lang="en-US" dirty="0"/>
          </a:p>
          <a:p>
            <a:pPr>
              <a:buNone/>
            </a:pPr>
            <a:r>
              <a:rPr lang="en-US" dirty="0" smtClean="0"/>
              <a:t>Gallup Poll:</a:t>
            </a:r>
          </a:p>
          <a:p>
            <a:pPr>
              <a:buNone/>
            </a:pPr>
            <a:r>
              <a:rPr lang="en-US" dirty="0" smtClean="0"/>
              <a:t>2005:  73% of Americans called themselves religious</a:t>
            </a:r>
          </a:p>
          <a:p>
            <a:pPr>
              <a:buNone/>
            </a:pPr>
            <a:r>
              <a:rPr lang="en-US" dirty="0" smtClean="0"/>
              <a:t>2011:  60% of Americans called themselves religious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Americans have high weekly attendance at religious services compared to other Industrialized Nations</a:t>
            </a:r>
            <a:endParaRPr lang="en-US" sz="2800" dirty="0"/>
          </a:p>
        </p:txBody>
      </p:sp>
      <p:pic>
        <p:nvPicPr>
          <p:cNvPr id="5" name="Picture 4" descr="Capture.JPG"/>
          <p:cNvPicPr>
            <a:picLocks noChangeAspect="1"/>
          </p:cNvPicPr>
          <p:nvPr/>
        </p:nvPicPr>
        <p:blipFill>
          <a:blip r:embed="rId2" cstate="print"/>
          <a:stretch>
            <a:fillRect/>
          </a:stretch>
        </p:blipFill>
        <p:spPr>
          <a:xfrm>
            <a:off x="1981200" y="1504950"/>
            <a:ext cx="5098670" cy="53530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1783</TotalTime>
  <Words>1449</Words>
  <Application>Microsoft Office PowerPoint</Application>
  <PresentationFormat>On-screen Show (4:3)</PresentationFormat>
  <Paragraphs>162</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Slide 1</vt:lpstr>
      <vt:lpstr>The “Faith Matters” Surveys</vt:lpstr>
      <vt:lpstr>Major Points of the Book</vt:lpstr>
      <vt:lpstr>Big changes occurred in religion in America the last 50 years:</vt:lpstr>
      <vt:lpstr>Religious polarization has resulted from three seismic societal shocks</vt:lpstr>
      <vt:lpstr>How does religious pluralism coexist with polarization in America?</vt:lpstr>
      <vt:lpstr>Americans are high in “Religiosity”</vt:lpstr>
      <vt:lpstr>Growing secularism is also a trend in America</vt:lpstr>
      <vt:lpstr>Americans have high weekly attendance at religious services compared to other Industrialized Nations</vt:lpstr>
      <vt:lpstr>Religious “Nones” now outnumber mainline Protestants like us</vt:lpstr>
      <vt:lpstr>Religious intensity is called “religiosity” </vt:lpstr>
      <vt:lpstr>MORMONS, BLACK PROTESTANTS, AND EVANGELICALS ARE THE MOST RELIGIOUSLY OBSERVANT GROUPS IN AMERICA  Religiosity is standardized with a mean of 0 and a standard deviation of 1</vt:lpstr>
      <vt:lpstr>RELIGIOSITY VARIES A LOT BY RACE AND AGE, AND A LITTLE BY GENDER, TYPE OF COMMUNITY, AND INCOME  Vertical axis is religiosity, standardized with a mean of 0 and a standard deviation of 1  </vt:lpstr>
      <vt:lpstr>Slide 14</vt:lpstr>
      <vt:lpstr>Slide 15</vt:lpstr>
      <vt:lpstr>Deep South, Utah, and Mississippi Valley are the most religious</vt:lpstr>
      <vt:lpstr>Church attendance is slowly declining in America</vt:lpstr>
      <vt:lpstr>But Adolescent religious observance is declining much faster –we’re losing our young people</vt:lpstr>
      <vt:lpstr>More college freshman are “nones”</vt:lpstr>
      <vt:lpstr>Religious attendance among 18-29 year olds is declining</vt:lpstr>
      <vt:lpstr>Mainline Protestants are declining and “Nones” are increasing in America</vt:lpstr>
      <vt:lpstr>Attendance at mainline Protestant and Anglo Catholic services are on a straight line down.</vt:lpstr>
      <vt:lpstr>Rise of conservative Christianity has not stopped decline of Biblical Literalism</vt:lpstr>
      <vt:lpstr>Why are Evangelicals winning more hearts than mainline Protestants?</vt:lpstr>
      <vt:lpstr>Different views between Evangelicals and other Christians</vt:lpstr>
      <vt:lpstr>Different views between Evangelicals and other Christians</vt:lpstr>
      <vt:lpstr>But even Evangelicals are losing hearts to the “Nones” among young people</vt:lpstr>
      <vt:lpstr>Is the rise of the “Nones” due to Asian Immigration?</vt:lpstr>
      <vt:lpstr>Tim’s Question </vt:lpstr>
      <vt:lpstr>Rise of the “Nones” coincides with increasing concern about religion’s role in politics</vt:lpstr>
      <vt:lpstr>But it’s the more liberal churches that mix politic and religion – Surprize!</vt:lpstr>
      <vt:lpstr>But, individuals who rely on their religion for political views are more Republican (except for Blacks)</vt:lpstr>
      <vt:lpstr>Political mobilization is least common through church</vt:lpstr>
      <vt:lpstr>In summary:</vt:lpstr>
      <vt:lpstr>Religion and Politics in America</vt:lpstr>
      <vt:lpstr>Main Points about Religion and Politics</vt:lpstr>
      <vt:lpstr>The Grace Gap:  Frequency of saying grace predicts party affiliation</vt:lpstr>
      <vt:lpstr>The God Gap:  Religiosity predicts party affiliation</vt:lpstr>
      <vt:lpstr>For whites, religious worship attendance has become correlated with Republican Party</vt:lpstr>
      <vt:lpstr>Religion association with Republican Party shows in baby boomers, but even more so in their children</vt:lpstr>
      <vt:lpstr>Highly educated religious whites have moved most strongly toward GOP</vt:lpstr>
      <vt:lpstr>Political stances on Abortion and Same Sex Marriage show the highest correlation to Religiosity</vt:lpstr>
      <vt:lpstr>For many issues, religiosity has only a slight correlation</vt:lpstr>
      <vt:lpstr>For two important societal questions, religiosity doesn’t correlate at all.</vt:lpstr>
      <vt:lpstr>Among whites, the Republicans have attracted pro-life, anti-gay marriage voters</vt:lpstr>
      <vt:lpstr>Those who oppose abortion rights think the issue is more important than those who favor them.</vt:lpstr>
      <vt:lpstr>Those opposing gay marriage think it’s a more important issue than those in favor of it.</vt:lpstr>
      <vt:lpstr>Support is increasing for same sex marriage, especially among young</vt:lpstr>
      <vt:lpstr>Opposition to abortion limits is fading, especially among young Americans</vt:lpstr>
      <vt:lpstr>Tim’s Question </vt:lpstr>
      <vt:lpstr>In Summary: Religion and Politics in America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Nolen</dc:creator>
  <cp:lastModifiedBy>Tim Nolen</cp:lastModifiedBy>
  <cp:revision>60</cp:revision>
  <dcterms:created xsi:type="dcterms:W3CDTF">2012-09-01T18:16:15Z</dcterms:created>
  <dcterms:modified xsi:type="dcterms:W3CDTF">2012-10-13T21:51:49Z</dcterms:modified>
</cp:coreProperties>
</file>