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A4D3-2A7B-46A6-9E0D-0EA47D8035E8}" type="datetimeFigureOut">
              <a:rPr lang="en-US" smtClean="0"/>
              <a:pPr/>
              <a:t>10/20/2012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5F7F1-F364-4D9A-9DE2-21E61744E1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1" y="213182"/>
            <a:ext cx="4056184" cy="63400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609600"/>
            <a:ext cx="8229600" cy="788670"/>
          </a:xfrm>
          <a:prstGeom prst="rect">
            <a:avLst/>
          </a:prstGeom>
        </p:spPr>
      </p:pic>
      <p:pic>
        <p:nvPicPr>
          <p:cNvPr id="3" name="Picture 2" descr="Capture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5181600"/>
            <a:ext cx="6693635" cy="633413"/>
          </a:xfrm>
          <a:prstGeom prst="rect">
            <a:avLst/>
          </a:prstGeom>
        </p:spPr>
      </p:pic>
      <p:pic>
        <p:nvPicPr>
          <p:cNvPr id="4" name="Picture 3" descr="Captur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1524000"/>
            <a:ext cx="7979611" cy="35671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609600"/>
            <a:ext cx="8229600" cy="788670"/>
          </a:xfrm>
          <a:prstGeom prst="rect">
            <a:avLst/>
          </a:prstGeom>
        </p:spPr>
      </p:pic>
      <p:pic>
        <p:nvPicPr>
          <p:cNvPr id="4" name="Picture 3" descr="Captur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447800"/>
            <a:ext cx="8392991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Women’s roles in the churches have expanded greatly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50% of Christian denominations allow women clergy, up from 25% a century ago.</a:t>
            </a:r>
          </a:p>
          <a:p>
            <a:r>
              <a:rPr lang="en-US" dirty="0" smtClean="0"/>
              <a:t>37% of clergy in liberal congregations are women vs. 5% in conservative congregations</a:t>
            </a:r>
          </a:p>
          <a:p>
            <a:r>
              <a:rPr lang="en-US" dirty="0" smtClean="0"/>
              <a:t>A majority of adherents in every major religious tradition favor allowing women as clergy (Exception:  Only 30% of Mormons do).</a:t>
            </a:r>
          </a:p>
          <a:p>
            <a:r>
              <a:rPr lang="en-US" dirty="0" smtClean="0"/>
              <a:t>Women are LESS likely to favor female clergy than men are.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Increasing majorities in most religious traditions favor allowing female clergy</a:t>
            </a:r>
            <a:endParaRPr lang="en-US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600200"/>
            <a:ext cx="6338007" cy="46958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Most members of most religious traditions favor increasing women’s role in church</a:t>
            </a:r>
            <a:endParaRPr lang="en-US" sz="3600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1524000"/>
            <a:ext cx="6359148" cy="48101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 smtClean="0"/>
              <a:t>Religious people have adopted feminist views as fast as secular people.</a:t>
            </a:r>
          </a:p>
          <a:p>
            <a:r>
              <a:rPr lang="en-US" dirty="0" smtClean="0"/>
              <a:t>Even a majority of American Catholics today favor female priests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495800"/>
            <a:ext cx="8153399" cy="166199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Apparently, American Christians and others are increasingly in agreement that the role of women is not a matter of theology, but is one of cultural choice.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1470025"/>
          </a:xfrm>
        </p:spPr>
        <p:txBody>
          <a:bodyPr/>
          <a:lstStyle/>
          <a:p>
            <a:r>
              <a:rPr lang="en-US" dirty="0" smtClean="0"/>
              <a:t>Religion and “Good Neighborliness”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5486400"/>
            <a:ext cx="8229600" cy="838200"/>
          </a:xfrm>
        </p:spPr>
        <p:txBody>
          <a:bodyPr/>
          <a:lstStyle/>
          <a:p>
            <a:r>
              <a:rPr lang="en-US" dirty="0" smtClean="0"/>
              <a:t>Do religious Americans make better neighbors?</a:t>
            </a:r>
            <a:endParaRPr lang="en-US" dirty="0"/>
          </a:p>
        </p:txBody>
      </p:sp>
      <p:pic>
        <p:nvPicPr>
          <p:cNvPr id="6" name="Picture 5" descr="Capture.JPG"/>
          <p:cNvPicPr>
            <a:picLocks noChangeAspect="1"/>
          </p:cNvPicPr>
          <p:nvPr/>
        </p:nvPicPr>
        <p:blipFill>
          <a:blip r:embed="rId2" cstate="print"/>
          <a:srcRect b="42066"/>
          <a:stretch>
            <a:fillRect/>
          </a:stretch>
        </p:blipFill>
        <p:spPr>
          <a:xfrm>
            <a:off x="2514600" y="1524000"/>
            <a:ext cx="4056184" cy="367301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15240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“of all the dispositions and habits which lead to political prosperity, religion and morality are indispensable supports.”    </a:t>
            </a:r>
          </a:p>
          <a:p>
            <a:r>
              <a:rPr lang="en-US" dirty="0" smtClean="0"/>
              <a:t>-- George Washington, farewell address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36576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“Religion poisons everything.”</a:t>
            </a:r>
          </a:p>
          <a:p>
            <a:r>
              <a:rPr lang="en-US" dirty="0" smtClean="0"/>
              <a:t> – Christopher </a:t>
            </a:r>
            <a:r>
              <a:rPr lang="en-US" dirty="0" err="1" smtClean="0"/>
              <a:t>Hitchens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Conclusions from “American Grace”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Evidence shows religious Americans to be more generous and conscientious than secular Americans.</a:t>
            </a:r>
          </a:p>
          <a:p>
            <a:r>
              <a:rPr lang="en-US" dirty="0" smtClean="0"/>
              <a:t>Evidence suggests that theology is not the reason for the “religious edge” in good citizenship.</a:t>
            </a:r>
          </a:p>
          <a:p>
            <a:r>
              <a:rPr lang="en-US" dirty="0" smtClean="0"/>
              <a:t>Instead, “communities of faith” appear to be more important than theology in fostering good neighborliness.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Religious people volunteer more than secular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45% of weekly churchgoers volunteer for non-religious causes in addition to volunteering for their religion.</a:t>
            </a:r>
          </a:p>
          <a:p>
            <a:r>
              <a:rPr lang="en-US" dirty="0" smtClean="0"/>
              <a:t>Only 26% of non-churchgoers volunteer for non-religious causes.</a:t>
            </a:r>
          </a:p>
          <a:p>
            <a:r>
              <a:rPr lang="en-US" dirty="0" smtClean="0"/>
              <a:t>Average weekly churchgoer volunteers an </a:t>
            </a:r>
            <a:r>
              <a:rPr lang="en-US" u="sng" dirty="0" smtClean="0"/>
              <a:t>extra</a:t>
            </a:r>
            <a:r>
              <a:rPr lang="en-US" dirty="0" smtClean="0"/>
              <a:t> 10.5 hours/month for religious causes and an </a:t>
            </a:r>
            <a:r>
              <a:rPr lang="en-US" u="sng" dirty="0" smtClean="0"/>
              <a:t>extra</a:t>
            </a:r>
            <a:r>
              <a:rPr lang="en-US" dirty="0" smtClean="0"/>
              <a:t> 6.4 hours/month for secular causes compared to a once/yr churchgoer.</a:t>
            </a:r>
          </a:p>
          <a:p>
            <a:pPr>
              <a:buNone/>
            </a:pPr>
            <a:r>
              <a:rPr lang="en-US" dirty="0" smtClean="0"/>
              <a:t>(All figures above were corrected for demographic factors!!)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Pew Research Update – October 2012</a:t>
            </a:r>
            <a:endParaRPr lang="en-US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295400"/>
            <a:ext cx="6343650" cy="518931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Religiosity predicts both secular and religious volunteering in America</a:t>
            </a:r>
            <a:endParaRPr lang="en-US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1981200"/>
            <a:ext cx="6674359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Religious Americans are more likely to volunteer for any type of community service</a:t>
            </a:r>
            <a:endParaRPr lang="en-US" sz="3600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209800"/>
            <a:ext cx="7776838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Religious Americans donate more money than secular Americans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32% of secular made no charitable donations in 2006 vs. only 6% of religious.</a:t>
            </a:r>
          </a:p>
          <a:p>
            <a:r>
              <a:rPr lang="en-US" dirty="0" smtClean="0"/>
              <a:t>Religious fifth donated average of $3000 vs. $1000 for  most secular fifth.</a:t>
            </a:r>
          </a:p>
          <a:p>
            <a:r>
              <a:rPr lang="en-US" dirty="0" smtClean="0"/>
              <a:t>Religious Americans donate more money to every type of cause than do secular Americans.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Religiosity encourages giving as a percentage of income</a:t>
            </a:r>
            <a:endParaRPr lang="en-US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828800"/>
            <a:ext cx="6282267" cy="40386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Religiosity matters for some “good deed” behaviors, but not others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Religious are more likely to: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Donate </a:t>
            </a:r>
            <a:r>
              <a:rPr lang="en-US" dirty="0" err="1" smtClean="0"/>
              <a:t>blooc</a:t>
            </a:r>
            <a:endParaRPr lang="en-US" dirty="0" smtClean="0"/>
          </a:p>
          <a:p>
            <a:r>
              <a:rPr lang="en-US" dirty="0" smtClean="0"/>
              <a:t>Help other household with housework</a:t>
            </a:r>
          </a:p>
          <a:p>
            <a:r>
              <a:rPr lang="en-US" dirty="0" smtClean="0"/>
              <a:t>Spend time with someone who is “down”</a:t>
            </a:r>
          </a:p>
          <a:p>
            <a:r>
              <a:rPr lang="en-US" dirty="0" smtClean="0"/>
              <a:t>Allow a stranger to cut in front of them</a:t>
            </a:r>
          </a:p>
          <a:p>
            <a:r>
              <a:rPr lang="en-US" dirty="0" smtClean="0"/>
              <a:t>Offer a seat to a stranger</a:t>
            </a:r>
          </a:p>
          <a:p>
            <a:r>
              <a:rPr lang="en-US" dirty="0" smtClean="0"/>
              <a:t>Help someone find a job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Religious and secular are equally likely to: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Look after a plant or pet</a:t>
            </a:r>
          </a:p>
          <a:p>
            <a:r>
              <a:rPr lang="en-US" dirty="0" smtClean="0"/>
              <a:t>Carry a stranger’s belongings</a:t>
            </a:r>
          </a:p>
          <a:p>
            <a:r>
              <a:rPr lang="en-US" dirty="0" smtClean="0"/>
              <a:t>Give directions to a stranger</a:t>
            </a:r>
          </a:p>
          <a:p>
            <a:r>
              <a:rPr lang="en-US" dirty="0" smtClean="0"/>
              <a:t>Let someone borrow an item of some value</a:t>
            </a:r>
          </a:p>
          <a:p>
            <a:r>
              <a:rPr lang="en-US" dirty="0" smtClean="0"/>
              <a:t>Lend money to another person.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5943600"/>
            <a:ext cx="8359596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But not a single one of these good deed behaviors is more likely for secular vs. religious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4191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“Every </a:t>
            </a:r>
            <a:r>
              <a:rPr lang="en-US" sz="2400" dirty="0" smtClean="0"/>
              <a:t>significant generalization in this chapter remains accurate when we control simultaneously for gender, education, income, race, region, home-ownership, length of residence, marital and parental status, ideology, and age</a:t>
            </a:r>
            <a:r>
              <a:rPr lang="en-US" sz="2400" dirty="0" smtClean="0"/>
              <a:t>.”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Putnam, Robert D.; Campbell, David E (2010-10-05). American Grace (Kindle Locations 6940-6942). Simon &amp; Schuster, Inc.. Kindle Edition.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350368"/>
            <a:ext cx="6736679" cy="650763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Religious Americans express more altruistic values</a:t>
            </a:r>
            <a:endParaRPr lang="en-US" dirty="0"/>
          </a:p>
        </p:txBody>
      </p:sp>
      <p:pic>
        <p:nvPicPr>
          <p:cNvPr id="4" name="Picture 3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676400"/>
            <a:ext cx="7162800" cy="438664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Lesson –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examine the reasons religious people are better neighbors:</a:t>
            </a:r>
          </a:p>
          <a:p>
            <a:r>
              <a:rPr lang="en-US" dirty="0" smtClean="0"/>
              <a:t>Evidence that “Communities of faith” relationships are the determining factor for “good neighborliness”</a:t>
            </a:r>
          </a:p>
          <a:p>
            <a:r>
              <a:rPr lang="en-US" dirty="0" smtClean="0"/>
              <a:t>Evidence against theology as causing differences in behavior</a:t>
            </a:r>
          </a:p>
          <a:p>
            <a:r>
              <a:rPr lang="en-US" dirty="0" smtClean="0"/>
              <a:t>Focus on “God’s love” vs. “God’s </a:t>
            </a:r>
            <a:r>
              <a:rPr lang="en-US" dirty="0" err="1" smtClean="0"/>
              <a:t>Judgement</a:t>
            </a:r>
            <a:r>
              <a:rPr lang="en-US" dirty="0" smtClean="0"/>
              <a:t>” makes a difference in </a:t>
            </a:r>
            <a:r>
              <a:rPr lang="en-US" smtClean="0"/>
              <a:t>trusting others.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2012:  Fewer than half of Americans are Protestant, down from two-thirds 40 years ago.</a:t>
            </a:r>
          </a:p>
          <a:p>
            <a:r>
              <a:rPr lang="en-US" dirty="0" smtClean="0"/>
              <a:t>2012:  19% of Americans are “</a:t>
            </a:r>
            <a:r>
              <a:rPr lang="en-US" dirty="0" err="1" smtClean="0"/>
              <a:t>nones</a:t>
            </a:r>
            <a:r>
              <a:rPr lang="en-US" dirty="0" smtClean="0"/>
              <a:t>” which means they say they are atheist, agnostic, or nothing in particular, up from 15% in 2007 and 7% 40 years ago.</a:t>
            </a:r>
          </a:p>
          <a:p>
            <a:r>
              <a:rPr lang="en-US" dirty="0" smtClean="0"/>
              <a:t>Catholics are single biggest religion, holding steady at 22% because of influx of Latinos.</a:t>
            </a:r>
          </a:p>
          <a:p>
            <a:r>
              <a:rPr lang="en-US" dirty="0" smtClean="0"/>
              <a:t>One-third of 18 to 22 year olds are “</a:t>
            </a:r>
            <a:r>
              <a:rPr lang="en-US" dirty="0" err="1" smtClean="0"/>
              <a:t>nones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Two-thirds of “</a:t>
            </a:r>
            <a:r>
              <a:rPr lang="en-US" dirty="0" err="1" smtClean="0"/>
              <a:t>nones</a:t>
            </a:r>
            <a:r>
              <a:rPr lang="en-US" dirty="0" smtClean="0"/>
              <a:t>” say they believe in God, nonetheless.</a:t>
            </a:r>
          </a:p>
          <a:p>
            <a:r>
              <a:rPr lang="en-US" dirty="0" smtClean="0"/>
              <a:t>Most “</a:t>
            </a:r>
            <a:r>
              <a:rPr lang="en-US" dirty="0" err="1" smtClean="0"/>
              <a:t>nones</a:t>
            </a:r>
            <a:r>
              <a:rPr lang="en-US" dirty="0" smtClean="0"/>
              <a:t>” are liberal Democrats, support gay marriage and environmental causes.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Theories on the Increase of Religious </a:t>
            </a:r>
            <a:r>
              <a:rPr lang="en-US" dirty="0" err="1" smtClean="0"/>
              <a:t>Nones</a:t>
            </a:r>
            <a:r>
              <a:rPr lang="en-US" dirty="0" smtClean="0"/>
              <a:t> (according to Pew report)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Liberal Christians disillusioned with conservative Christian involvement in politics.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Shift reflects a broader trend away from social and community involvement (bowling alone).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U.S. is becoming more secular like Canada, most of Europe, and Australia (globalization of secularism).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Examine three questions about American Women and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 religiosity affected  pace of women moving into paid work?</a:t>
            </a:r>
          </a:p>
          <a:p>
            <a:r>
              <a:rPr lang="en-US" dirty="0" smtClean="0"/>
              <a:t>Has religiosity affected changing norms about gender roles in family and in public?</a:t>
            </a:r>
          </a:p>
          <a:p>
            <a:r>
              <a:rPr lang="en-US" dirty="0" smtClean="0"/>
              <a:t>How have roles for women in religious institutions changed?</a:t>
            </a:r>
          </a:p>
        </p:txBody>
      </p:sp>
      <p:pic>
        <p:nvPicPr>
          <p:cNvPr id="4" name="Picture 3" descr="Capture.JPG"/>
          <p:cNvPicPr>
            <a:picLocks noChangeAspect="1"/>
          </p:cNvPicPr>
          <p:nvPr/>
        </p:nvPicPr>
        <p:blipFill>
          <a:blip r:embed="rId2" cstate="print"/>
          <a:srcRect b="40864"/>
          <a:stretch>
            <a:fillRect/>
          </a:stretch>
        </p:blipFill>
        <p:spPr>
          <a:xfrm>
            <a:off x="6096000" y="1600200"/>
            <a:ext cx="2684584" cy="24814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in the Workforce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from every religious tradition have increased participation in workforce since the 1970s.</a:t>
            </a:r>
          </a:p>
          <a:p>
            <a:r>
              <a:rPr lang="en-US" dirty="0" smtClean="0"/>
              <a:t>Religious beliefs and institutions have had NO measureable effect on movement of women in the workforce.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Worship attendance had no effect on women’s workforce participation</a:t>
            </a:r>
            <a:endParaRPr lang="en-US" dirty="0"/>
          </a:p>
        </p:txBody>
      </p:sp>
      <p:pic>
        <p:nvPicPr>
          <p:cNvPr id="3" name="Picture 2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1752600"/>
            <a:ext cx="6652167" cy="472275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has religion affected the adoption of feminist views by American women?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Religious women have only slightly more traditional views than secular women.</a:t>
            </a:r>
          </a:p>
          <a:p>
            <a:r>
              <a:rPr lang="en-US" dirty="0" smtClean="0"/>
              <a:t>Adoption of feminist views has occurred at the same pace for both religious and secular women.</a:t>
            </a:r>
          </a:p>
          <a:p>
            <a:r>
              <a:rPr lang="en-US" dirty="0" smtClean="0"/>
              <a:t>Most of the adoption of feminist views occurred between 1970 and 1990, in spite of this being the period of reaction </a:t>
            </a:r>
            <a:r>
              <a:rPr lang="en-US" u="sng" dirty="0" smtClean="0"/>
              <a:t>against</a:t>
            </a:r>
            <a:r>
              <a:rPr lang="en-US" dirty="0" smtClean="0"/>
              <a:t> the 1960s.</a:t>
            </a:r>
          </a:p>
          <a:p>
            <a:r>
              <a:rPr lang="en-US" dirty="0" smtClean="0"/>
              <a:t>Men’s views about gender roles are even less influenced by religion than are those of women.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609600"/>
            <a:ext cx="8229600" cy="788670"/>
          </a:xfrm>
          <a:prstGeom prst="rect">
            <a:avLst/>
          </a:prstGeom>
        </p:spPr>
      </p:pic>
      <p:pic>
        <p:nvPicPr>
          <p:cNvPr id="3" name="Picture 2" descr="Capture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5181600"/>
            <a:ext cx="6693635" cy="633413"/>
          </a:xfrm>
          <a:prstGeom prst="rect">
            <a:avLst/>
          </a:prstGeom>
        </p:spPr>
      </p:pic>
      <p:pic>
        <p:nvPicPr>
          <p:cNvPr id="4" name="Picture 3" descr="Captu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1676400"/>
            <a:ext cx="7166760" cy="3237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977</Words>
  <Application>Microsoft Office PowerPoint</Application>
  <PresentationFormat>On-screen Show (4:3)</PresentationFormat>
  <Paragraphs>80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Pew Research Update – October 2012</vt:lpstr>
      <vt:lpstr>Major Points</vt:lpstr>
      <vt:lpstr>Theories on the Increase of Religious Nones (according to Pew report)</vt:lpstr>
      <vt:lpstr>Examine three questions about American Women and Religion</vt:lpstr>
      <vt:lpstr>Women in the Workforce</vt:lpstr>
      <vt:lpstr>Worship attendance had no effect on women’s workforce participation</vt:lpstr>
      <vt:lpstr>How has religion affected the adoption of feminist views by American women?</vt:lpstr>
      <vt:lpstr>Slide 9</vt:lpstr>
      <vt:lpstr>Slide 10</vt:lpstr>
      <vt:lpstr>Slide 11</vt:lpstr>
      <vt:lpstr>Women’s roles in the churches have expanded greatly</vt:lpstr>
      <vt:lpstr>Increasing majorities in most religious traditions favor allowing female clergy</vt:lpstr>
      <vt:lpstr>Most members of most religious traditions favor increasing women’s role in church</vt:lpstr>
      <vt:lpstr>Conclusions</vt:lpstr>
      <vt:lpstr>Religion and “Good Neighborliness”</vt:lpstr>
      <vt:lpstr>Slide 17</vt:lpstr>
      <vt:lpstr>Conclusions from “American Grace”</vt:lpstr>
      <vt:lpstr>Religious people volunteer more than secular people</vt:lpstr>
      <vt:lpstr>Religiosity predicts both secular and religious volunteering in America</vt:lpstr>
      <vt:lpstr>Religious Americans are more likely to volunteer for any type of community service</vt:lpstr>
      <vt:lpstr>Religious Americans donate more money than secular Americans</vt:lpstr>
      <vt:lpstr>Religiosity encourages giving as a percentage of income</vt:lpstr>
      <vt:lpstr>Religiosity matters for some “good deed” behaviors, but not others</vt:lpstr>
      <vt:lpstr>“Every significant generalization in this chapter remains accurate when we control simultaneously for gender, education, income, race, region, home-ownership, length of residence, marital and parental status, ideology, and age.”  Putnam, Robert D.; Campbell, David E (2010-10-05). American Grace (Kindle Locations 6940-6942). Simon &amp; Schuster, Inc.. Kindle Edition.</vt:lpstr>
      <vt:lpstr>Slide 26</vt:lpstr>
      <vt:lpstr>Religious Americans express more altruistic values</vt:lpstr>
      <vt:lpstr>Next Lesson – Why?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Nolen</dc:creator>
  <cp:lastModifiedBy>Tim Nolen</cp:lastModifiedBy>
  <cp:revision>26</cp:revision>
  <dcterms:created xsi:type="dcterms:W3CDTF">2012-10-13T17:36:32Z</dcterms:created>
  <dcterms:modified xsi:type="dcterms:W3CDTF">2012-10-20T16:19:34Z</dcterms:modified>
</cp:coreProperties>
</file>