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257" r:id="rId3"/>
    <p:sldId id="258" r:id="rId4"/>
    <p:sldId id="261" r:id="rId5"/>
    <p:sldId id="259" r:id="rId6"/>
    <p:sldId id="262" r:id="rId7"/>
    <p:sldId id="260" r:id="rId8"/>
    <p:sldId id="263" r:id="rId9"/>
    <p:sldId id="265" r:id="rId10"/>
    <p:sldId id="264" r:id="rId11"/>
    <p:sldId id="268" r:id="rId12"/>
    <p:sldId id="266" r:id="rId13"/>
    <p:sldId id="267" r:id="rId14"/>
  </p:sldIdLst>
  <p:sldSz cx="9144000" cy="6858000" type="screen4x3"/>
  <p:notesSz cx="6858000" cy="93138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41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AC62AF-790B-45DA-8AB7-D8A3907BD319}" type="datetimeFigureOut">
              <a:rPr lang="en-US" smtClean="0"/>
              <a:t>11/11/2012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75C3AD-65DE-4B92-83AE-F26B96EB3DF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343A-5309-4844-80B5-3E953FF4EF79}" type="datetimeFigureOut">
              <a:rPr lang="en-US" smtClean="0"/>
              <a:pPr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49FCC-C547-4244-A97F-B2AAAF098E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343A-5309-4844-80B5-3E953FF4EF79}" type="datetimeFigureOut">
              <a:rPr lang="en-US" smtClean="0"/>
              <a:pPr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49FCC-C547-4244-A97F-B2AAAF098E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343A-5309-4844-80B5-3E953FF4EF79}" type="datetimeFigureOut">
              <a:rPr lang="en-US" smtClean="0"/>
              <a:pPr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49FCC-C547-4244-A97F-B2AAAF098E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343A-5309-4844-80B5-3E953FF4EF79}" type="datetimeFigureOut">
              <a:rPr lang="en-US" smtClean="0"/>
              <a:pPr/>
              <a:t>11/10/2012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49FCC-C547-4244-A97F-B2AAAF098E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343A-5309-4844-80B5-3E953FF4EF79}" type="datetimeFigureOut">
              <a:rPr lang="en-US" smtClean="0"/>
              <a:pPr/>
              <a:t>11/10/2012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49FCC-C547-4244-A97F-B2AAAF098E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343A-5309-4844-80B5-3E953FF4EF79}" type="datetimeFigureOut">
              <a:rPr lang="en-US" smtClean="0"/>
              <a:pPr/>
              <a:t>11/10/2012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49FCC-C547-4244-A97F-B2AAAF098E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343A-5309-4844-80B5-3E953FF4EF79}" type="datetimeFigureOut">
              <a:rPr lang="en-US" smtClean="0"/>
              <a:pPr/>
              <a:t>11/10/2012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49FCC-C547-4244-A97F-B2AAAF098E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343A-5309-4844-80B5-3E953FF4EF79}" type="datetimeFigureOut">
              <a:rPr lang="en-US" smtClean="0"/>
              <a:pPr/>
              <a:t>11/10/2012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49FCC-C547-4244-A97F-B2AAAF098E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343A-5309-4844-80B5-3E953FF4EF79}" type="datetimeFigureOut">
              <a:rPr lang="en-US" smtClean="0"/>
              <a:pPr/>
              <a:t>11/10/2012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49FCC-C547-4244-A97F-B2AAAF098E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343A-5309-4844-80B5-3E953FF4EF79}" type="datetimeFigureOut">
              <a:rPr lang="en-US" smtClean="0"/>
              <a:pPr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49FCC-C547-4244-A97F-B2AAAF098E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343A-5309-4844-80B5-3E953FF4EF79}" type="datetimeFigureOut">
              <a:rPr lang="en-US" smtClean="0"/>
              <a:pPr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49FCC-C547-4244-A97F-B2AAAF098E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5343A-5309-4844-80B5-3E953FF4EF79}" type="datetimeFigureOut">
              <a:rPr lang="en-US" smtClean="0"/>
              <a:pPr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49FCC-C547-4244-A97F-B2AAAF098E3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2057400"/>
            <a:ext cx="4267200" cy="2914650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/>
              <a:t>Summary and Conclusions</a:t>
            </a:r>
            <a:endParaRPr lang="en-US" dirty="0"/>
          </a:p>
        </p:txBody>
      </p:sp>
      <p:pic>
        <p:nvPicPr>
          <p:cNvPr id="4" name="Picture 3" descr="Cap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24400" y="0"/>
            <a:ext cx="4056184" cy="634001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Big changes occurred in religion in America the last 50 years: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Americans have become polarized toward opposite ends of religious spectrum:  Highly religious vs. avowedly secular.</a:t>
            </a:r>
          </a:p>
          <a:p>
            <a:r>
              <a:rPr lang="en-US" dirty="0" smtClean="0"/>
              <a:t>Religious middle dominated in the 1950s, but is shrinking today.</a:t>
            </a:r>
          </a:p>
          <a:p>
            <a:r>
              <a:rPr lang="en-US" dirty="0" smtClean="0"/>
              <a:t>Catholic vs. Protestant divide in the 50s has been replaced by religious vs. secular divide</a:t>
            </a:r>
          </a:p>
          <a:p>
            <a:r>
              <a:rPr lang="en-US" dirty="0" smtClean="0"/>
              <a:t>Since 1990, secularism is growing dramatically.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Mainline Protestants are declining and “</a:t>
            </a:r>
            <a:r>
              <a:rPr lang="en-US" dirty="0" err="1" smtClean="0"/>
              <a:t>Nones</a:t>
            </a:r>
            <a:r>
              <a:rPr lang="en-US" dirty="0" smtClean="0"/>
              <a:t>” are increasing in America</a:t>
            </a:r>
            <a:endParaRPr lang="en-US" dirty="0"/>
          </a:p>
        </p:txBody>
      </p:sp>
      <p:pic>
        <p:nvPicPr>
          <p:cNvPr id="3" name="Picture 2" descr="Cap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7800" y="1752600"/>
            <a:ext cx="6838950" cy="43887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505200" y="4191000"/>
            <a:ext cx="2128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Mainline Protestants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Religion and the 2012 Election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White evangelicals were 26% of actual voters—3 points more than in 2004.</a:t>
            </a:r>
          </a:p>
          <a:p>
            <a:r>
              <a:rPr lang="en-US" dirty="0" smtClean="0"/>
              <a:t>78% of W. E. voted for Romney</a:t>
            </a:r>
          </a:p>
          <a:p>
            <a:r>
              <a:rPr lang="en-US" dirty="0" smtClean="0"/>
              <a:t>70% of “religious </a:t>
            </a:r>
            <a:r>
              <a:rPr lang="en-US" dirty="0" err="1" smtClean="0"/>
              <a:t>nones</a:t>
            </a:r>
            <a:r>
              <a:rPr lang="en-US" dirty="0" smtClean="0"/>
              <a:t>” voted for Obama</a:t>
            </a:r>
          </a:p>
          <a:p>
            <a:r>
              <a:rPr lang="en-US" dirty="0" smtClean="0"/>
              <a:t>Increasing </a:t>
            </a:r>
            <a:r>
              <a:rPr lang="en-US" dirty="0" err="1" smtClean="0"/>
              <a:t>hispanic</a:t>
            </a:r>
            <a:r>
              <a:rPr lang="en-US" dirty="0"/>
              <a:t> </a:t>
            </a:r>
            <a:r>
              <a:rPr lang="en-US" dirty="0" smtClean="0"/>
              <a:t>and “</a:t>
            </a:r>
            <a:r>
              <a:rPr lang="en-US" dirty="0" err="1" smtClean="0"/>
              <a:t>nones</a:t>
            </a:r>
            <a:r>
              <a:rPr lang="en-US" dirty="0" smtClean="0"/>
              <a:t>” more than offset conservative Christians, and the trend continues.</a:t>
            </a:r>
          </a:p>
          <a:p>
            <a:r>
              <a:rPr lang="en-US" dirty="0" smtClean="0"/>
              <a:t>Evolving opinions (long term trends) on abortion, gay marriage, and women leaders in religion are working against conservatives.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Latest Data on “</a:t>
            </a:r>
            <a:r>
              <a:rPr lang="en-US" dirty="0" err="1" smtClean="0"/>
              <a:t>Nones</a:t>
            </a:r>
            <a:r>
              <a:rPr lang="en-US" dirty="0" smtClean="0"/>
              <a:t>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20% of Americans identify with no religion</a:t>
            </a:r>
          </a:p>
          <a:p>
            <a:r>
              <a:rPr lang="en-US" dirty="0" smtClean="0"/>
              <a:t>33% of 18-22 year-olds are Religious </a:t>
            </a:r>
            <a:r>
              <a:rPr lang="en-US" dirty="0" err="1" smtClean="0"/>
              <a:t>nones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Theories on the Increase of Religious </a:t>
            </a:r>
            <a:r>
              <a:rPr lang="en-US" dirty="0" err="1" smtClean="0"/>
              <a:t>Nones</a:t>
            </a:r>
            <a:r>
              <a:rPr lang="en-US" dirty="0" smtClean="0"/>
              <a:t> (according to Pew report)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Liberal Christians disillusioned with conservative Christian involvement in politics.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Shift reflects a broader trend away from social and community involvement (bowling alone).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U.S. is becoming more secular like Canada, most of Europe, and Australia (globalization of secularism).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Does Religion Matter?  Yes!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America is still very religious compared to other developed nations</a:t>
            </a:r>
          </a:p>
          <a:p>
            <a:r>
              <a:rPr lang="en-US" dirty="0" smtClean="0"/>
              <a:t>Higher level of religiosity predicts more volunteering, more financial gifts to charity, more neighborly (altruistic) behaviors, and HAPPINESS!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700" dirty="0" smtClean="0"/>
              <a:t>AMERICANS FEEL WARMEST TOWARD JEWS, MAINLINE PROTESTANTS, AND </a:t>
            </a:r>
            <a:r>
              <a:rPr lang="en-US" sz="2700" dirty="0" smtClean="0"/>
              <a:t>CATHOLICS </a:t>
            </a:r>
            <a:br>
              <a:rPr lang="en-US" sz="2700" dirty="0" smtClean="0"/>
            </a:br>
            <a:r>
              <a:rPr lang="en-US" sz="1800" dirty="0" smtClean="0"/>
              <a:t>(SCORES REFLECT HOW EVERYONE ELSE FEELS ABOUT EACH GROUP; SIZE OF CIRCLE REPRESENTS THAT GROUP’S SHARE OF THE POPULATION)</a:t>
            </a:r>
            <a:endParaRPr lang="en-US" dirty="0"/>
          </a:p>
        </p:txBody>
      </p:sp>
      <p:pic>
        <p:nvPicPr>
          <p:cNvPr id="3" name="Picture 2" descr="Cap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6800" y="1685925"/>
            <a:ext cx="6726524" cy="51720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1600200"/>
          </a:xfrm>
        </p:spPr>
        <p:txBody>
          <a:bodyPr>
            <a:noAutofit/>
          </a:bodyPr>
          <a:lstStyle/>
          <a:p>
            <a:r>
              <a:rPr lang="en-US" sz="2000" dirty="0" smtClean="0"/>
              <a:t>Level of social trust is critical for both good neighborliness and happiness.  </a:t>
            </a:r>
            <a:br>
              <a:rPr lang="en-US" sz="2000" dirty="0" smtClean="0"/>
            </a:br>
            <a:r>
              <a:rPr lang="en-US" sz="2000" dirty="0" smtClean="0"/>
              <a:t>Trusting Christians are those who focus on God’s Love rather than on God’s Judgment</a:t>
            </a:r>
            <a:endParaRPr lang="en-US" sz="2000" dirty="0"/>
          </a:p>
        </p:txBody>
      </p:sp>
      <p:pic>
        <p:nvPicPr>
          <p:cNvPr id="3" name="Picture 2" descr="Cap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1828800"/>
            <a:ext cx="5724525" cy="468035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Religiosity Predicts Happiness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Happier people (self described and described by others) are associated with:</a:t>
            </a:r>
          </a:p>
          <a:p>
            <a:pPr lvl="1"/>
            <a:r>
              <a:rPr lang="en-US" dirty="0" smtClean="0"/>
              <a:t>Health</a:t>
            </a:r>
          </a:p>
          <a:p>
            <a:pPr lvl="1"/>
            <a:r>
              <a:rPr lang="en-US" dirty="0" smtClean="0"/>
              <a:t>Religiosity</a:t>
            </a:r>
          </a:p>
          <a:p>
            <a:pPr lvl="1"/>
            <a:r>
              <a:rPr lang="en-US" dirty="0" smtClean="0"/>
              <a:t>Higher Income</a:t>
            </a:r>
          </a:p>
          <a:p>
            <a:pPr lvl="1"/>
            <a:r>
              <a:rPr lang="en-US" dirty="0" smtClean="0"/>
              <a:t>Marriage</a:t>
            </a:r>
          </a:p>
          <a:p>
            <a:pPr lvl="1"/>
            <a:r>
              <a:rPr lang="en-US" dirty="0" smtClean="0"/>
              <a:t>Friendships</a:t>
            </a:r>
          </a:p>
          <a:p>
            <a:r>
              <a:rPr lang="en-US" dirty="0" smtClean="0"/>
              <a:t>Difference in happiness between </a:t>
            </a:r>
            <a:r>
              <a:rPr lang="en-US" dirty="0" err="1" smtClean="0"/>
              <a:t>nonchurchgoer</a:t>
            </a:r>
            <a:r>
              <a:rPr lang="en-US" dirty="0" smtClean="0"/>
              <a:t> and weekly churchgoer is the same as that between someone who makes $10K/yr and $100K/yr</a:t>
            </a:r>
          </a:p>
          <a:p>
            <a:r>
              <a:rPr lang="en-US" dirty="0" smtClean="0"/>
              <a:t>People who change and become more religious also become happier.</a:t>
            </a:r>
          </a:p>
          <a:p>
            <a:r>
              <a:rPr lang="en-US" dirty="0" smtClean="0"/>
              <a:t>Praying together is stronger prediction of happiness than bowling together or praying alone.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Does the decline of Mainline Protestant Denominations Matter?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7244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God’s Will and church will prevail:</a:t>
            </a:r>
          </a:p>
          <a:p>
            <a:pPr lvl="1"/>
            <a:r>
              <a:rPr lang="en-US" dirty="0" err="1" smtClean="0"/>
              <a:t>Prevenient</a:t>
            </a:r>
            <a:r>
              <a:rPr lang="en-US" dirty="0" smtClean="0"/>
              <a:t> Grace</a:t>
            </a:r>
          </a:p>
          <a:p>
            <a:pPr lvl="1"/>
            <a:r>
              <a:rPr lang="en-US" dirty="0" smtClean="0"/>
              <a:t>Predestination</a:t>
            </a:r>
          </a:p>
          <a:p>
            <a:pPr lvl="1"/>
            <a:endParaRPr lang="en-US" dirty="0" smtClean="0"/>
          </a:p>
          <a:p>
            <a:pPr>
              <a:buNone/>
            </a:pPr>
            <a:r>
              <a:rPr lang="en-US" sz="1800" b="1" dirty="0" smtClean="0"/>
              <a:t>Matthew </a:t>
            </a:r>
            <a:r>
              <a:rPr lang="en-US" sz="1800" b="1" dirty="0" smtClean="0"/>
              <a:t>28:19-20  </a:t>
            </a:r>
            <a:r>
              <a:rPr lang="en-US" sz="1800" dirty="0" smtClean="0"/>
              <a:t>New </a:t>
            </a:r>
            <a:r>
              <a:rPr lang="en-US" sz="1800" dirty="0" smtClean="0"/>
              <a:t>International Version (</a:t>
            </a:r>
            <a:r>
              <a:rPr lang="en-US" sz="1800" dirty="0" smtClean="0"/>
              <a:t>NIV)  </a:t>
            </a:r>
            <a:r>
              <a:rPr lang="en-US" sz="1800" b="1" dirty="0" smtClean="0"/>
              <a:t>The </a:t>
            </a:r>
            <a:r>
              <a:rPr lang="en-US" sz="1800" b="1" dirty="0" smtClean="0"/>
              <a:t>Great Commission</a:t>
            </a:r>
          </a:p>
          <a:p>
            <a:pPr>
              <a:buNone/>
            </a:pPr>
            <a:r>
              <a:rPr lang="en-US" sz="1800" baseline="30000" dirty="0" smtClean="0"/>
              <a:t>19 </a:t>
            </a:r>
            <a:r>
              <a:rPr lang="en-US" sz="1800" dirty="0" smtClean="0"/>
              <a:t>Therefore go and make disciples of all nations,</a:t>
            </a:r>
            <a:r>
              <a:rPr lang="en-US" sz="1800" baseline="30000" dirty="0" smtClean="0"/>
              <a:t>(</a:t>
            </a:r>
            <a:r>
              <a:rPr lang="en-US" sz="1800" baseline="30000" dirty="0" smtClean="0">
                <a:hlinkClick r:id="" action="ppaction://hlinkfile" tooltip="See cross-reference C"/>
              </a:rPr>
              <a:t>C</a:t>
            </a:r>
            <a:r>
              <a:rPr lang="en-US" sz="1800" baseline="30000" dirty="0" smtClean="0"/>
              <a:t>)</a:t>
            </a:r>
            <a:r>
              <a:rPr lang="en-US" sz="1800" dirty="0" smtClean="0"/>
              <a:t> baptizing them in the name of the Father and of the Son and of the Holy Spirit,</a:t>
            </a:r>
            <a:r>
              <a:rPr lang="en-US" sz="1800" baseline="30000" dirty="0" smtClean="0"/>
              <a:t>(</a:t>
            </a:r>
            <a:r>
              <a:rPr lang="en-US" sz="1800" baseline="30000" dirty="0" smtClean="0">
                <a:hlinkClick r:id="" action="ppaction://hlinkfile" tooltip="See cross-reference D"/>
              </a:rPr>
              <a:t>D</a:t>
            </a:r>
            <a:r>
              <a:rPr lang="en-US" sz="1800" baseline="30000" dirty="0" smtClean="0"/>
              <a:t>)</a:t>
            </a:r>
            <a:r>
              <a:rPr lang="en-US" sz="1800" dirty="0" smtClean="0"/>
              <a:t> </a:t>
            </a:r>
            <a:r>
              <a:rPr lang="en-US" sz="1800" baseline="30000" dirty="0" smtClean="0"/>
              <a:t>20 </a:t>
            </a:r>
            <a:r>
              <a:rPr lang="en-US" sz="1800" dirty="0" smtClean="0"/>
              <a:t>and teaching</a:t>
            </a:r>
            <a:r>
              <a:rPr lang="en-US" sz="1800" baseline="30000" dirty="0" smtClean="0"/>
              <a:t>(</a:t>
            </a:r>
            <a:r>
              <a:rPr lang="en-US" sz="1800" baseline="30000" dirty="0" smtClean="0">
                <a:hlinkClick r:id="" action="ppaction://hlinkfile" tooltip="See cross-reference E"/>
              </a:rPr>
              <a:t>E</a:t>
            </a:r>
            <a:r>
              <a:rPr lang="en-US" sz="1800" baseline="30000" dirty="0" smtClean="0"/>
              <a:t>)</a:t>
            </a:r>
            <a:r>
              <a:rPr lang="en-US" sz="1800" dirty="0" smtClean="0"/>
              <a:t> them to obey everything I have commanded you. And surely I am with you</a:t>
            </a:r>
            <a:r>
              <a:rPr lang="en-US" sz="1800" baseline="30000" dirty="0" smtClean="0"/>
              <a:t>(</a:t>
            </a:r>
            <a:r>
              <a:rPr lang="en-US" sz="1800" baseline="30000" dirty="0" smtClean="0">
                <a:hlinkClick r:id="" action="ppaction://hlinkfile" tooltip="See cross-reference F"/>
              </a:rPr>
              <a:t>F</a:t>
            </a:r>
            <a:r>
              <a:rPr lang="en-US" sz="1800" baseline="30000" dirty="0" smtClean="0"/>
              <a:t>)</a:t>
            </a:r>
            <a:r>
              <a:rPr lang="en-US" sz="1800" dirty="0" smtClean="0"/>
              <a:t> always, to the very end of the age.”</a:t>
            </a:r>
            <a:r>
              <a:rPr lang="en-US" sz="1800" baseline="30000" dirty="0" smtClean="0"/>
              <a:t>(</a:t>
            </a:r>
            <a:r>
              <a:rPr lang="en-US" sz="1800" baseline="30000" dirty="0" smtClean="0">
                <a:hlinkClick r:id="" action="ppaction://hlinkfile" tooltip="See cross-reference G"/>
              </a:rPr>
              <a:t>G</a:t>
            </a:r>
            <a:r>
              <a:rPr lang="en-US" sz="1800" baseline="30000" dirty="0" smtClean="0"/>
              <a:t>)</a:t>
            </a:r>
            <a:endParaRPr lang="en-US" sz="1800" dirty="0" smtClean="0"/>
          </a:p>
          <a:p>
            <a:endParaRPr lang="en-US" sz="1800" dirty="0" smtClean="0"/>
          </a:p>
          <a:p>
            <a:pPr>
              <a:buNone/>
            </a:pPr>
            <a:r>
              <a:rPr lang="en-US" sz="1900" b="1" dirty="0" smtClean="0"/>
              <a:t>Luke 3:11 ESV </a:t>
            </a:r>
          </a:p>
          <a:p>
            <a:pPr>
              <a:buNone/>
            </a:pPr>
            <a:r>
              <a:rPr lang="en-US" sz="1900" dirty="0" smtClean="0"/>
              <a:t>And he answered them, “Whoever has two tunics is to share with him who has none, and whoever has food is to do likewise.”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Trends affecting the future of Mainline Protestants (MP)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Working Against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W</a:t>
            </a:r>
            <a:r>
              <a:rPr lang="en-US" dirty="0" smtClean="0"/>
              <a:t>hite people declining as % of population over time</a:t>
            </a:r>
          </a:p>
          <a:p>
            <a:r>
              <a:rPr lang="en-US" dirty="0" smtClean="0"/>
              <a:t>White people are more likely to become secular “</a:t>
            </a:r>
            <a:r>
              <a:rPr lang="en-US" dirty="0" err="1" smtClean="0"/>
              <a:t>nones</a:t>
            </a:r>
            <a:r>
              <a:rPr lang="en-US" dirty="0" smtClean="0"/>
              <a:t>”</a:t>
            </a:r>
          </a:p>
          <a:p>
            <a:r>
              <a:rPr lang="en-US" dirty="0" smtClean="0"/>
              <a:t>Religion has been linked with conservative politics thus alienating liberals</a:t>
            </a:r>
          </a:p>
          <a:p>
            <a:r>
              <a:rPr lang="en-US" dirty="0" smtClean="0"/>
              <a:t>Trends toward accepting increased roles for women and gay marriage cause conflict in mainline protestant dominations.</a:t>
            </a:r>
          </a:p>
          <a:p>
            <a:r>
              <a:rPr lang="en-US" dirty="0" smtClean="0"/>
              <a:t>Traditional worship and social structures don’t appeal to young people.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Working in Favor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Religiosity brings tangible benefits to believers (happiness and meaning)</a:t>
            </a:r>
          </a:p>
          <a:p>
            <a:r>
              <a:rPr lang="en-US" dirty="0" smtClean="0"/>
              <a:t>Focus on God’s Love (Loving Ministry) fosters trust for MP with the public.</a:t>
            </a:r>
          </a:p>
          <a:p>
            <a:r>
              <a:rPr lang="en-US" dirty="0" smtClean="0"/>
              <a:t>Focus on God’s Judgment and politics works against fundamentalist denominations.</a:t>
            </a:r>
          </a:p>
          <a:p>
            <a:r>
              <a:rPr lang="en-US" dirty="0" smtClean="0"/>
              <a:t>High income / education level  of MP denominations provides resources to reach out in new ways.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458200" cy="1325562"/>
          </a:xfrm>
        </p:spPr>
        <p:txBody>
          <a:bodyPr>
            <a:noAutofit/>
          </a:bodyPr>
          <a:lstStyle/>
          <a:p>
            <a:r>
              <a:rPr lang="en-US" sz="3600" dirty="0" smtClean="0"/>
              <a:t>H</a:t>
            </a:r>
            <a:r>
              <a:rPr lang="en-US" sz="3600" dirty="0" smtClean="0"/>
              <a:t>ow Mainline Protestants can adapt and grow in changing world*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2000" dirty="0" smtClean="0"/>
              <a:t>*At least according to these extensive sociological studies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2596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Embrace rights and dignity of those who are socially and politically different from traditional white Americans</a:t>
            </a:r>
          </a:p>
          <a:p>
            <a:r>
              <a:rPr lang="en-US" sz="2800" dirty="0" smtClean="0"/>
              <a:t>Reach out in new and modern ways beyond traditional worship</a:t>
            </a:r>
          </a:p>
          <a:p>
            <a:r>
              <a:rPr lang="en-US" sz="2800" dirty="0" smtClean="0"/>
              <a:t>Interact with secular America with social gospel, not judgment or with politics</a:t>
            </a:r>
          </a:p>
          <a:p>
            <a:r>
              <a:rPr lang="en-US" sz="2800" dirty="0" smtClean="0"/>
              <a:t>What other things can we do?</a:t>
            </a:r>
            <a:endParaRPr lang="en-US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1181</TotalTime>
  <Words>687</Words>
  <Application>Microsoft Office PowerPoint</Application>
  <PresentationFormat>On-screen Show (4:3)</PresentationFormat>
  <Paragraphs>63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Summary and Conclusions</vt:lpstr>
      <vt:lpstr>Big changes occurred in religion in America the last 50 years:</vt:lpstr>
      <vt:lpstr>Mainline Protestants are declining and “Nones” are increasing in America</vt:lpstr>
      <vt:lpstr>Religion and the 2012 Election</vt:lpstr>
      <vt:lpstr>Latest Data on “Nones”</vt:lpstr>
      <vt:lpstr>Theories on the Increase of Religious Nones (according to Pew report)</vt:lpstr>
      <vt:lpstr>Does Religion Matter?  Yes!</vt:lpstr>
      <vt:lpstr>AMERICANS FEEL WARMEST TOWARD JEWS, MAINLINE PROTESTANTS, AND CATHOLICS  (SCORES REFLECT HOW EVERYONE ELSE FEELS ABOUT EACH GROUP; SIZE OF CIRCLE REPRESENTS THAT GROUP’S SHARE OF THE POPULATION)</vt:lpstr>
      <vt:lpstr>Level of social trust is critical for both good neighborliness and happiness.   Trusting Christians are those who focus on God’s Love rather than on God’s Judgment</vt:lpstr>
      <vt:lpstr>Religiosity Predicts Happiness</vt:lpstr>
      <vt:lpstr>Does the decline of Mainline Protestant Denominations Matter?</vt:lpstr>
      <vt:lpstr>Trends affecting the future of Mainline Protestants (MP)</vt:lpstr>
      <vt:lpstr>How Mainline Protestants can adapt and grow in changing world* *At least according to these extensive sociological studies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Summary and Conclusions</dc:title>
  <dc:creator>Tim Nolen</dc:creator>
  <cp:lastModifiedBy>Tim Nolen</cp:lastModifiedBy>
  <cp:revision>12</cp:revision>
  <dcterms:created xsi:type="dcterms:W3CDTF">2012-11-10T17:33:16Z</dcterms:created>
  <dcterms:modified xsi:type="dcterms:W3CDTF">2012-11-11T13:55:32Z</dcterms:modified>
</cp:coreProperties>
</file>