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4" r:id="rId2"/>
    <p:sldId id="286" r:id="rId3"/>
    <p:sldId id="285" r:id="rId4"/>
    <p:sldId id="256" r:id="rId5"/>
    <p:sldId id="257" r:id="rId6"/>
    <p:sldId id="258" r:id="rId7"/>
    <p:sldId id="259" r:id="rId8"/>
    <p:sldId id="261" r:id="rId9"/>
    <p:sldId id="260" r:id="rId10"/>
    <p:sldId id="266" r:id="rId11"/>
    <p:sldId id="263" r:id="rId12"/>
    <p:sldId id="264" r:id="rId13"/>
    <p:sldId id="267" r:id="rId14"/>
    <p:sldId id="268" r:id="rId15"/>
    <p:sldId id="269" r:id="rId16"/>
    <p:sldId id="270" r:id="rId17"/>
    <p:sldId id="271" r:id="rId18"/>
    <p:sldId id="272" r:id="rId19"/>
    <p:sldId id="273" r:id="rId20"/>
    <p:sldId id="275" r:id="rId21"/>
    <p:sldId id="274" r:id="rId22"/>
    <p:sldId id="276" r:id="rId23"/>
    <p:sldId id="277" r:id="rId24"/>
    <p:sldId id="278" r:id="rId25"/>
    <p:sldId id="265" r:id="rId26"/>
    <p:sldId id="280" r:id="rId27"/>
    <p:sldId id="281" r:id="rId28"/>
    <p:sldId id="282" r:id="rId29"/>
    <p:sldId id="283" r:id="rId30"/>
    <p:sldId id="287" r:id="rId31"/>
    <p:sldId id="288" r:id="rId32"/>
    <p:sldId id="289" r:id="rId33"/>
    <p:sldId id="294" r:id="rId34"/>
    <p:sldId id="2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904791-0C26-4D95-B2CA-89896B439C54}" v="1228" dt="2026-01-20T21:53:26.7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63" y="4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Nolen" userId="94675be564bd5943" providerId="LiveId" clId="{98CEFFB3-DFDB-486C-86DF-98595D5DFB25}"/>
    <pc:docChg chg="undo custSel addSld delSld modSld modMainMaster">
      <pc:chgData name="Tim Nolen" userId="94675be564bd5943" providerId="LiveId" clId="{98CEFFB3-DFDB-486C-86DF-98595D5DFB25}" dt="2026-01-20T21:53:36.827" v="1506" actId="1076"/>
      <pc:docMkLst>
        <pc:docMk/>
      </pc:docMkLst>
      <pc:sldChg chg="setBg">
        <pc:chgData name="Tim Nolen" userId="94675be564bd5943" providerId="LiveId" clId="{98CEFFB3-DFDB-486C-86DF-98595D5DFB25}" dt="2026-01-20T21:50:36.200" v="1490"/>
        <pc:sldMkLst>
          <pc:docMk/>
          <pc:sldMk cId="468632735" sldId="284"/>
        </pc:sldMkLst>
      </pc:sldChg>
      <pc:sldChg chg="modSp mod">
        <pc:chgData name="Tim Nolen" userId="94675be564bd5943" providerId="LiveId" clId="{98CEFFB3-DFDB-486C-86DF-98595D5DFB25}" dt="2026-01-17T22:27:02.836" v="1213" actId="20577"/>
        <pc:sldMkLst>
          <pc:docMk/>
          <pc:sldMk cId="3509602579" sldId="285"/>
        </pc:sldMkLst>
        <pc:spChg chg="mod">
          <ac:chgData name="Tim Nolen" userId="94675be564bd5943" providerId="LiveId" clId="{98CEFFB3-DFDB-486C-86DF-98595D5DFB25}" dt="2026-01-17T22:27:02.836" v="1213" actId="20577"/>
          <ac:spMkLst>
            <pc:docMk/>
            <pc:sldMk cId="3509602579" sldId="285"/>
            <ac:spMk id="3" creationId="{CCFC73F5-A088-3637-E18E-37100D2A5C9A}"/>
          </ac:spMkLst>
        </pc:spChg>
        <pc:spChg chg="mod">
          <ac:chgData name="Tim Nolen" userId="94675be564bd5943" providerId="LiveId" clId="{98CEFFB3-DFDB-486C-86DF-98595D5DFB25}" dt="2026-01-17T22:26:48.802" v="1202" actId="20577"/>
          <ac:spMkLst>
            <pc:docMk/>
            <pc:sldMk cId="3509602579" sldId="285"/>
            <ac:spMk id="4" creationId="{ADB62F47-8E76-C15C-5319-6CC9732ADE29}"/>
          </ac:spMkLst>
        </pc:spChg>
      </pc:sldChg>
      <pc:sldChg chg="addSp modSp new mod">
        <pc:chgData name="Tim Nolen" userId="94675be564bd5943" providerId="LiveId" clId="{98CEFFB3-DFDB-486C-86DF-98595D5DFB25}" dt="2026-01-17T22:09:48.196" v="141" actId="20577"/>
        <pc:sldMkLst>
          <pc:docMk/>
          <pc:sldMk cId="2807742893" sldId="286"/>
        </pc:sldMkLst>
        <pc:spChg chg="add mod">
          <ac:chgData name="Tim Nolen" userId="94675be564bd5943" providerId="LiveId" clId="{98CEFFB3-DFDB-486C-86DF-98595D5DFB25}" dt="2026-01-17T22:09:48.196" v="141" actId="20577"/>
          <ac:spMkLst>
            <pc:docMk/>
            <pc:sldMk cId="2807742893" sldId="286"/>
            <ac:spMk id="4" creationId="{B5C0AC41-0526-26DB-9DDC-74F7781BC5EB}"/>
          </ac:spMkLst>
        </pc:spChg>
        <pc:picChg chg="add mod">
          <ac:chgData name="Tim Nolen" userId="94675be564bd5943" providerId="LiveId" clId="{98CEFFB3-DFDB-486C-86DF-98595D5DFB25}" dt="2026-01-17T22:07:38.581" v="41" actId="1038"/>
          <ac:picMkLst>
            <pc:docMk/>
            <pc:sldMk cId="2807742893" sldId="286"/>
            <ac:picMk id="3" creationId="{6B52B1E4-5143-C620-D5E9-43305C2CE495}"/>
          </ac:picMkLst>
        </pc:picChg>
      </pc:sldChg>
      <pc:sldChg chg="addSp delSp modSp add mod">
        <pc:chgData name="Tim Nolen" userId="94675be564bd5943" providerId="LiveId" clId="{98CEFFB3-DFDB-486C-86DF-98595D5DFB25}" dt="2026-01-17T22:15:14.923" v="179" actId="1076"/>
        <pc:sldMkLst>
          <pc:docMk/>
          <pc:sldMk cId="2537888937" sldId="287"/>
        </pc:sldMkLst>
        <pc:spChg chg="add mod">
          <ac:chgData name="Tim Nolen" userId="94675be564bd5943" providerId="LiveId" clId="{98CEFFB3-DFDB-486C-86DF-98595D5DFB25}" dt="2026-01-17T22:14:39.422" v="162" actId="114"/>
          <ac:spMkLst>
            <pc:docMk/>
            <pc:sldMk cId="2537888937" sldId="287"/>
            <ac:spMk id="10" creationId="{F6880461-53BB-2575-F6A5-E47DAA8B0FF1}"/>
          </ac:spMkLst>
        </pc:spChg>
        <pc:spChg chg="add mod">
          <ac:chgData name="Tim Nolen" userId="94675be564bd5943" providerId="LiveId" clId="{98CEFFB3-DFDB-486C-86DF-98595D5DFB25}" dt="2026-01-17T22:15:14.923" v="179" actId="1076"/>
          <ac:spMkLst>
            <pc:docMk/>
            <pc:sldMk cId="2537888937" sldId="287"/>
            <ac:spMk id="11" creationId="{D1093537-C273-EE59-77B6-504E1B416827}"/>
          </ac:spMkLst>
        </pc:spChg>
        <pc:picChg chg="add mod">
          <ac:chgData name="Tim Nolen" userId="94675be564bd5943" providerId="LiveId" clId="{98CEFFB3-DFDB-486C-86DF-98595D5DFB25}" dt="2026-01-17T22:14:51.617" v="163" actId="1076"/>
          <ac:picMkLst>
            <pc:docMk/>
            <pc:sldMk cId="2537888937" sldId="287"/>
            <ac:picMk id="8" creationId="{B1F530D2-5760-AF1F-32EB-6DEC3E3270E6}"/>
          </ac:picMkLst>
        </pc:picChg>
      </pc:sldChg>
      <pc:sldChg chg="addSp delSp modSp add mod chgLayout">
        <pc:chgData name="Tim Nolen" userId="94675be564bd5943" providerId="LiveId" clId="{98CEFFB3-DFDB-486C-86DF-98595D5DFB25}" dt="2026-01-20T21:48:11.821" v="1489" actId="27636"/>
        <pc:sldMkLst>
          <pc:docMk/>
          <pc:sldMk cId="793636434" sldId="288"/>
        </pc:sldMkLst>
        <pc:spChg chg="add mod ord">
          <ac:chgData name="Tim Nolen" userId="94675be564bd5943" providerId="LiveId" clId="{98CEFFB3-DFDB-486C-86DF-98595D5DFB25}" dt="2026-01-17T22:17:04.962" v="294" actId="404"/>
          <ac:spMkLst>
            <pc:docMk/>
            <pc:sldMk cId="793636434" sldId="288"/>
            <ac:spMk id="2" creationId="{BA597E59-C186-01B7-C091-566AE29BB773}"/>
          </ac:spMkLst>
        </pc:spChg>
        <pc:spChg chg="add mod ord">
          <ac:chgData name="Tim Nolen" userId="94675be564bd5943" providerId="LiveId" clId="{98CEFFB3-DFDB-486C-86DF-98595D5DFB25}" dt="2026-01-20T21:48:11.821" v="1489" actId="27636"/>
          <ac:spMkLst>
            <pc:docMk/>
            <pc:sldMk cId="793636434" sldId="288"/>
            <ac:spMk id="3" creationId="{48CE311E-4BD3-366B-2F0B-7B2831C91D9D}"/>
          </ac:spMkLst>
        </pc:spChg>
        <pc:spChg chg="add mod">
          <ac:chgData name="Tim Nolen" userId="94675be564bd5943" providerId="LiveId" clId="{98CEFFB3-DFDB-486C-86DF-98595D5DFB25}" dt="2026-01-20T21:48:07.594" v="1487" actId="14100"/>
          <ac:spMkLst>
            <pc:docMk/>
            <pc:sldMk cId="793636434" sldId="288"/>
            <ac:spMk id="6" creationId="{A354EB24-77EA-6815-9465-0860CA85285F}"/>
          </ac:spMkLst>
        </pc:spChg>
        <pc:picChg chg="add mod modCrop">
          <ac:chgData name="Tim Nolen" userId="94675be564bd5943" providerId="LiveId" clId="{98CEFFB3-DFDB-486C-86DF-98595D5DFB25}" dt="2026-01-20T21:47:12.170" v="1397" actId="732"/>
          <ac:picMkLst>
            <pc:docMk/>
            <pc:sldMk cId="793636434" sldId="288"/>
            <ac:picMk id="5" creationId="{D8E4FD51-DCCC-DE1D-AF83-C60D387AA2D0}"/>
          </ac:picMkLst>
        </pc:picChg>
      </pc:sldChg>
      <pc:sldChg chg="modSp add mod">
        <pc:chgData name="Tim Nolen" userId="94675be564bd5943" providerId="LiveId" clId="{98CEFFB3-DFDB-486C-86DF-98595D5DFB25}" dt="2026-01-17T22:25:49.790" v="1158" actId="20577"/>
        <pc:sldMkLst>
          <pc:docMk/>
          <pc:sldMk cId="3588542020" sldId="289"/>
        </pc:sldMkLst>
        <pc:spChg chg="mod">
          <ac:chgData name="Tim Nolen" userId="94675be564bd5943" providerId="LiveId" clId="{98CEFFB3-DFDB-486C-86DF-98595D5DFB25}" dt="2026-01-17T22:23:03.220" v="949" actId="20577"/>
          <ac:spMkLst>
            <pc:docMk/>
            <pc:sldMk cId="3588542020" sldId="289"/>
            <ac:spMk id="2" creationId="{8F81DA44-6274-6234-83CF-726D977DB4FA}"/>
          </ac:spMkLst>
        </pc:spChg>
        <pc:spChg chg="mod">
          <ac:chgData name="Tim Nolen" userId="94675be564bd5943" providerId="LiveId" clId="{98CEFFB3-DFDB-486C-86DF-98595D5DFB25}" dt="2026-01-17T22:25:49.790" v="1158" actId="20577"/>
          <ac:spMkLst>
            <pc:docMk/>
            <pc:sldMk cId="3588542020" sldId="289"/>
            <ac:spMk id="3" creationId="{FCCDF9E9-3E1D-6CBC-D3A5-8695BCF4FEF3}"/>
          </ac:spMkLst>
        </pc:spChg>
      </pc:sldChg>
      <pc:sldChg chg="modSp new del mod">
        <pc:chgData name="Tim Nolen" userId="94675be564bd5943" providerId="LiveId" clId="{98CEFFB3-DFDB-486C-86DF-98595D5DFB25}" dt="2026-01-20T21:52:25.342" v="1497" actId="2696"/>
        <pc:sldMkLst>
          <pc:docMk/>
          <pc:sldMk cId="918780224" sldId="290"/>
        </pc:sldMkLst>
        <pc:spChg chg="mod">
          <ac:chgData name="Tim Nolen" userId="94675be564bd5943" providerId="LiveId" clId="{98CEFFB3-DFDB-486C-86DF-98595D5DFB25}" dt="2026-01-20T21:44:02.089" v="1305" actId="20577"/>
          <ac:spMkLst>
            <pc:docMk/>
            <pc:sldMk cId="918780224" sldId="290"/>
            <ac:spMk id="2" creationId="{23A1DA03-35F2-369E-0229-58D2650A1EB6}"/>
          </ac:spMkLst>
        </pc:spChg>
      </pc:sldChg>
      <pc:sldChg chg="addSp delSp modSp new del mod setBg">
        <pc:chgData name="Tim Nolen" userId="94675be564bd5943" providerId="LiveId" clId="{98CEFFB3-DFDB-486C-86DF-98595D5DFB25}" dt="2026-01-20T21:52:16.040" v="1495" actId="2696"/>
        <pc:sldMkLst>
          <pc:docMk/>
          <pc:sldMk cId="2744902941" sldId="291"/>
        </pc:sldMkLst>
        <pc:spChg chg="mod">
          <ac:chgData name="Tim Nolen" userId="94675be564bd5943" providerId="LiveId" clId="{98CEFFB3-DFDB-486C-86DF-98595D5DFB25}" dt="2026-01-20T21:45:07.277" v="1378" actId="404"/>
          <ac:spMkLst>
            <pc:docMk/>
            <pc:sldMk cId="2744902941" sldId="291"/>
            <ac:spMk id="2" creationId="{7C55D23E-E51B-351D-F473-ADF5A5638A2D}"/>
          </ac:spMkLst>
        </pc:spChg>
        <pc:spChg chg="del">
          <ac:chgData name="Tim Nolen" userId="94675be564bd5943" providerId="LiveId" clId="{98CEFFB3-DFDB-486C-86DF-98595D5DFB25}" dt="2026-01-20T21:44:18.453" v="1307"/>
          <ac:spMkLst>
            <pc:docMk/>
            <pc:sldMk cId="2744902941" sldId="291"/>
            <ac:spMk id="3" creationId="{A479F64A-9015-0D9E-7683-A592B7C1106A}"/>
          </ac:spMkLst>
        </pc:spChg>
        <pc:spChg chg="add mod">
          <ac:chgData name="Tim Nolen" userId="94675be564bd5943" providerId="LiveId" clId="{98CEFFB3-DFDB-486C-86DF-98595D5DFB25}" dt="2026-01-20T21:45:22.206" v="1387" actId="27636"/>
          <ac:spMkLst>
            <pc:docMk/>
            <pc:sldMk cId="2744902941" sldId="291"/>
            <ac:spMk id="4" creationId="{DE2288A3-6D00-ED5B-C657-C488F621DFDD}"/>
          </ac:spMkLst>
        </pc:spChg>
        <pc:spChg chg="add">
          <ac:chgData name="Tim Nolen" userId="94675be564bd5943" providerId="LiveId" clId="{98CEFFB3-DFDB-486C-86DF-98595D5DFB25}" dt="2026-01-20T21:44:23.957" v="1308" actId="26606"/>
          <ac:spMkLst>
            <pc:docMk/>
            <pc:sldMk cId="2744902941" sldId="291"/>
            <ac:spMk id="9" creationId="{1BB867FF-FC45-48F7-8104-F89BE54909F1}"/>
          </ac:spMkLst>
        </pc:spChg>
        <pc:spChg chg="add">
          <ac:chgData name="Tim Nolen" userId="94675be564bd5943" providerId="LiveId" clId="{98CEFFB3-DFDB-486C-86DF-98595D5DFB25}" dt="2026-01-20T21:44:23.957" v="1308" actId="26606"/>
          <ac:spMkLst>
            <pc:docMk/>
            <pc:sldMk cId="2744902941" sldId="291"/>
            <ac:spMk id="11" creationId="{8BB56887-D0D5-4F0C-9E19-7247EB83C8B7}"/>
          </ac:spMkLst>
        </pc:spChg>
        <pc:spChg chg="add">
          <ac:chgData name="Tim Nolen" userId="94675be564bd5943" providerId="LiveId" clId="{98CEFFB3-DFDB-486C-86DF-98595D5DFB25}" dt="2026-01-20T21:44:23.957" v="1308" actId="26606"/>
          <ac:spMkLst>
            <pc:docMk/>
            <pc:sldMk cId="2744902941" sldId="291"/>
            <ac:spMk id="13" creationId="{081E4A58-353D-44AE-B2FC-2A74E2E400F7}"/>
          </ac:spMkLst>
        </pc:spChg>
      </pc:sldChg>
      <pc:sldChg chg="addSp delSp modSp new mod modClrScheme chgLayout">
        <pc:chgData name="Tim Nolen" userId="94675be564bd5943" providerId="LiveId" clId="{98CEFFB3-DFDB-486C-86DF-98595D5DFB25}" dt="2026-01-20T21:53:36.827" v="1506" actId="1076"/>
        <pc:sldMkLst>
          <pc:docMk/>
          <pc:sldMk cId="3790140523" sldId="292"/>
        </pc:sldMkLst>
        <pc:spChg chg="del">
          <ac:chgData name="Tim Nolen" userId="94675be564bd5943" providerId="LiveId" clId="{98CEFFB3-DFDB-486C-86DF-98595D5DFB25}" dt="2026-01-20T21:52:36.769" v="1498" actId="700"/>
          <ac:spMkLst>
            <pc:docMk/>
            <pc:sldMk cId="3790140523" sldId="292"/>
            <ac:spMk id="2" creationId="{82805301-A962-E69E-871A-E5CBBF9C4919}"/>
          </ac:spMkLst>
        </pc:spChg>
        <pc:spChg chg="del">
          <ac:chgData name="Tim Nolen" userId="94675be564bd5943" providerId="LiveId" clId="{98CEFFB3-DFDB-486C-86DF-98595D5DFB25}" dt="2026-01-20T21:52:36.769" v="1498" actId="700"/>
          <ac:spMkLst>
            <pc:docMk/>
            <pc:sldMk cId="3790140523" sldId="292"/>
            <ac:spMk id="3" creationId="{88E2F2F5-A77C-162A-C1A1-123F26151FF4}"/>
          </ac:spMkLst>
        </pc:spChg>
        <pc:picChg chg="add mod">
          <ac:chgData name="Tim Nolen" userId="94675be564bd5943" providerId="LiveId" clId="{98CEFFB3-DFDB-486C-86DF-98595D5DFB25}" dt="2026-01-20T21:53:36.827" v="1506" actId="1076"/>
          <ac:picMkLst>
            <pc:docMk/>
            <pc:sldMk cId="3790140523" sldId="292"/>
            <ac:picMk id="4" creationId="{50B593EA-F8A4-087E-F922-3BFEF30FEEDB}"/>
          </ac:picMkLst>
        </pc:picChg>
        <pc:picChg chg="add mod">
          <ac:chgData name="Tim Nolen" userId="94675be564bd5943" providerId="LiveId" clId="{98CEFFB3-DFDB-486C-86DF-98595D5DFB25}" dt="2026-01-20T21:53:32.853" v="1504" actId="1076"/>
          <ac:picMkLst>
            <pc:docMk/>
            <pc:sldMk cId="3790140523" sldId="292"/>
            <ac:picMk id="5" creationId="{3A76C435-40A0-A2C2-E145-2A0684485FA9}"/>
          </ac:picMkLst>
        </pc:picChg>
      </pc:sldChg>
      <pc:sldChg chg="delSp new del mod modClrScheme chgLayout">
        <pc:chgData name="Tim Nolen" userId="94675be564bd5943" providerId="LiveId" clId="{98CEFFB3-DFDB-486C-86DF-98595D5DFB25}" dt="2026-01-20T21:52:21.342" v="1496" actId="2696"/>
        <pc:sldMkLst>
          <pc:docMk/>
          <pc:sldMk cId="3336640100" sldId="293"/>
        </pc:sldMkLst>
        <pc:spChg chg="del">
          <ac:chgData name="Tim Nolen" userId="94675be564bd5943" providerId="LiveId" clId="{98CEFFB3-DFDB-486C-86DF-98595D5DFB25}" dt="2026-01-20T21:51:38.095" v="1492" actId="700"/>
          <ac:spMkLst>
            <pc:docMk/>
            <pc:sldMk cId="3336640100" sldId="293"/>
            <ac:spMk id="2" creationId="{00D2235F-F20B-957C-6081-87B349C3D5DF}"/>
          </ac:spMkLst>
        </pc:spChg>
        <pc:spChg chg="del">
          <ac:chgData name="Tim Nolen" userId="94675be564bd5943" providerId="LiveId" clId="{98CEFFB3-DFDB-486C-86DF-98595D5DFB25}" dt="2026-01-20T21:51:38.095" v="1492" actId="700"/>
          <ac:spMkLst>
            <pc:docMk/>
            <pc:sldMk cId="3336640100" sldId="293"/>
            <ac:spMk id="3" creationId="{C1C810F5-777E-149E-8F3F-4B9CA18747CD}"/>
          </ac:spMkLst>
        </pc:spChg>
      </pc:sldChg>
      <pc:sldChg chg="delSp add delDesignElem">
        <pc:chgData name="Tim Nolen" userId="94675be564bd5943" providerId="LiveId" clId="{98CEFFB3-DFDB-486C-86DF-98595D5DFB25}" dt="2026-01-20T21:52:09.487" v="1494"/>
        <pc:sldMkLst>
          <pc:docMk/>
          <pc:sldMk cId="1837387086" sldId="294"/>
        </pc:sldMkLst>
        <pc:spChg chg="del">
          <ac:chgData name="Tim Nolen" userId="94675be564bd5943" providerId="LiveId" clId="{98CEFFB3-DFDB-486C-86DF-98595D5DFB25}" dt="2026-01-20T21:52:09.487" v="1494"/>
          <ac:spMkLst>
            <pc:docMk/>
            <pc:sldMk cId="1837387086" sldId="294"/>
            <ac:spMk id="9" creationId="{6B2A3590-0DAE-40B9-3D21-EE31608232D9}"/>
          </ac:spMkLst>
        </pc:spChg>
        <pc:spChg chg="del">
          <ac:chgData name="Tim Nolen" userId="94675be564bd5943" providerId="LiveId" clId="{98CEFFB3-DFDB-486C-86DF-98595D5DFB25}" dt="2026-01-20T21:52:09.487" v="1494"/>
          <ac:spMkLst>
            <pc:docMk/>
            <pc:sldMk cId="1837387086" sldId="294"/>
            <ac:spMk id="11" creationId="{0B03907F-F202-6349-0A9A-9D9D706A0F55}"/>
          </ac:spMkLst>
        </pc:spChg>
        <pc:spChg chg="del">
          <ac:chgData name="Tim Nolen" userId="94675be564bd5943" providerId="LiveId" clId="{98CEFFB3-DFDB-486C-86DF-98595D5DFB25}" dt="2026-01-20T21:52:09.487" v="1494"/>
          <ac:spMkLst>
            <pc:docMk/>
            <pc:sldMk cId="1837387086" sldId="294"/>
            <ac:spMk id="13" creationId="{3966E432-ACCF-9E7F-4C51-25FC15C33C87}"/>
          </ac:spMkLst>
        </pc:spChg>
      </pc:sldChg>
      <pc:sldMasterChg chg="setBg">
        <pc:chgData name="Tim Nolen" userId="94675be564bd5943" providerId="LiveId" clId="{98CEFFB3-DFDB-486C-86DF-98595D5DFB25}" dt="2026-01-20T21:50:36.200" v="1490"/>
        <pc:sldMasterMkLst>
          <pc:docMk/>
          <pc:sldMasterMk cId="1995868812" sldId="214748364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A45E6-993F-43F4-A181-05BE5C4E8F04}" type="datetimeFigureOut">
              <a:rPr lang="en-US" smtClean="0"/>
              <a:t>1/20/2026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98C41B-1FD9-4290-AC20-30223D9EF11B}" type="slidenum">
              <a:rPr lang="en-US" smtClean="0"/>
              <a:t>‹#›</a:t>
            </a:fld>
            <a:endParaRPr lang="en-US"/>
          </a:p>
        </p:txBody>
      </p:sp>
    </p:spTree>
    <p:extLst>
      <p:ext uri="{BB962C8B-B14F-4D97-AF65-F5344CB8AC3E}">
        <p14:creationId xmlns:p14="http://schemas.microsoft.com/office/powerpoint/2010/main" val="3478736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Richard_Longenecker"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religion.artsandsciences.baylor.edu/person/bruce-longenecker-phd" TargetMode="External"/><Relationship Id="rId4" Type="http://schemas.openxmlformats.org/officeDocument/2006/relationships/hyperlink" Target="https://theopedia.com/richard-longeneck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This mosaic is from the Basilica of San Vitale in Ravenna, Italy.</a:t>
            </a:r>
            <a:r>
              <a:rPr lang="en-US"/>
              <a:t> It depicts </a:t>
            </a:r>
            <a:r>
              <a:rPr lang="en-US" b="1"/>
              <a:t>Christ enthroned on a blue globe, flanked by four angels</a:t>
            </a:r>
            <a:r>
              <a:rPr lang="en-US"/>
              <a:t>, a masterpiece of 6th‑century Byzantine art.</a:t>
            </a:r>
          </a:p>
          <a:p>
            <a:r>
              <a:rPr lang="en-US" b="1"/>
              <a:t>Specific Location</a:t>
            </a:r>
          </a:p>
          <a:p>
            <a:r>
              <a:rPr lang="en-US" b="1"/>
              <a:t>Church:</a:t>
            </a:r>
            <a:r>
              <a:rPr lang="en-US"/>
              <a:t> Basilica of San Vitale</a:t>
            </a:r>
          </a:p>
          <a:p>
            <a:r>
              <a:rPr lang="en-US" b="1"/>
              <a:t>City:</a:t>
            </a:r>
            <a:r>
              <a:rPr lang="en-US"/>
              <a:t> Ravenna, Emilia-Romagna, Italy</a:t>
            </a:r>
          </a:p>
          <a:p>
            <a:r>
              <a:rPr lang="en-US" b="1"/>
              <a:t>Date:</a:t>
            </a:r>
            <a:r>
              <a:rPr lang="en-US"/>
              <a:t> Built between 526–547 CE under Ostrogoth and Byzantine rule</a:t>
            </a:r>
          </a:p>
          <a:p>
            <a:r>
              <a:rPr lang="en-US" b="1"/>
              <a:t>Placement:</a:t>
            </a:r>
            <a:r>
              <a:rPr lang="en-US"/>
              <a:t> Apse mosaic (the semicircular recess behind the altar)</a:t>
            </a:r>
          </a:p>
          <a:p>
            <a:r>
              <a:rPr lang="en-US"/>
              <a:t>The Basilica of San Vitale is one of the </a:t>
            </a:r>
            <a:r>
              <a:rPr lang="en-US" b="1"/>
              <a:t>UNESCO World Heritage Sites</a:t>
            </a:r>
            <a:r>
              <a:rPr lang="en-US"/>
              <a:t> in Ravenna, famous for its mosaics.</a:t>
            </a:r>
          </a:p>
          <a:p>
            <a:r>
              <a:rPr lang="en-US"/>
              <a:t>These mosaics blend </a:t>
            </a:r>
            <a:r>
              <a:rPr lang="en-US" b="1"/>
              <a:t>Roman naturalism</a:t>
            </a:r>
            <a:r>
              <a:rPr lang="en-US"/>
              <a:t> with </a:t>
            </a:r>
            <a:r>
              <a:rPr lang="en-US" b="1"/>
              <a:t>Byzantine symbolism</a:t>
            </a:r>
            <a:r>
              <a:rPr lang="en-US"/>
              <a:t>, marking the transition from classical art to medieval Christian iconography.</a:t>
            </a:r>
          </a:p>
          <a:p>
            <a:r>
              <a:rPr lang="en-US"/>
              <a:t>The apse mosaics, including this one, were commissioned by </a:t>
            </a:r>
            <a:r>
              <a:rPr lang="en-US" b="1"/>
              <a:t>Archbishop Maximian</a:t>
            </a:r>
            <a:r>
              <a:rPr lang="en-US"/>
              <a:t> and reflect Ravenna’s role as a cultural capital after the fall of Rome.</a:t>
            </a:r>
          </a:p>
          <a:p>
            <a:r>
              <a:rPr lang="en-US"/>
              <a:t>So, the image you uploaded is not just decorative—it’s one of the </a:t>
            </a:r>
            <a:r>
              <a:rPr lang="en-US" b="1"/>
              <a:t>most iconic mosaics of early Christian art</a:t>
            </a:r>
            <a:r>
              <a:rPr lang="en-US"/>
              <a:t>, located in Ravenna’s Basilica of San Vitale, a jewel of Byzantine heritage.</a:t>
            </a:r>
          </a:p>
          <a:p>
            <a:endParaRPr lang="en-US"/>
          </a:p>
        </p:txBody>
      </p:sp>
      <p:sp>
        <p:nvSpPr>
          <p:cNvPr id="4" name="Slide Number Placeholder 3"/>
          <p:cNvSpPr>
            <a:spLocks noGrp="1"/>
          </p:cNvSpPr>
          <p:nvPr>
            <p:ph type="sldNum" sz="quarter" idx="5"/>
          </p:nvPr>
        </p:nvSpPr>
        <p:spPr/>
        <p:txBody>
          <a:bodyPr/>
          <a:lstStyle/>
          <a:p>
            <a:fld id="{D898C41B-1FD9-4290-AC20-30223D9EF11B}" type="slidenum">
              <a:rPr lang="en-US" smtClean="0"/>
              <a:t>4</a:t>
            </a:fld>
            <a:endParaRPr lang="en-US"/>
          </a:p>
        </p:txBody>
      </p:sp>
    </p:spTree>
    <p:extLst>
      <p:ext uri="{BB962C8B-B14F-4D97-AF65-F5344CB8AC3E}">
        <p14:creationId xmlns:p14="http://schemas.microsoft.com/office/powerpoint/2010/main" val="2774111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Quick Answer:</a:t>
            </a:r>
            <a:r>
              <a:rPr lang="en-US"/>
              <a:t> </a:t>
            </a:r>
            <a:br>
              <a:rPr lang="en-US"/>
            </a:br>
            <a:r>
              <a:rPr lang="en-US"/>
              <a:t>In Christian theology, </a:t>
            </a:r>
            <a:r>
              <a:rPr lang="en-US" i="1"/>
              <a:t>Longenecker</a:t>
            </a:r>
            <a:r>
              <a:rPr lang="en-US"/>
              <a:t> usually refers to </a:t>
            </a:r>
            <a:r>
              <a:rPr lang="en-US" b="1"/>
              <a:t>Richard N. Longenecker</a:t>
            </a:r>
            <a:r>
              <a:rPr lang="en-US"/>
              <a:t> or his son </a:t>
            </a:r>
            <a:r>
              <a:rPr lang="en-US" b="1"/>
              <a:t>Bruce W. Longenecker</a:t>
            </a:r>
            <a:r>
              <a:rPr lang="en-US"/>
              <a:t>, both prominent New Testament scholars. </a:t>
            </a:r>
            <a:r>
              <a:rPr lang="en-US" i="1"/>
              <a:t>Still</a:t>
            </a:r>
            <a:r>
              <a:rPr lang="en-US"/>
              <a:t> refers to </a:t>
            </a:r>
            <a:r>
              <a:rPr lang="en-US" b="1"/>
              <a:t>Todd D. Still</a:t>
            </a:r>
            <a:r>
              <a:rPr lang="en-US"/>
              <a:t>, a Pauline scholar and dean at Baylor University’s Truett Seminary. Together, Bruce Longenecker and Todd Still have co-authored works on Paul’s theology.</a:t>
            </a:r>
          </a:p>
          <a:p>
            <a:br>
              <a:rPr lang="en-US"/>
            </a:br>
            <a:endParaRPr lang="en-US"/>
          </a:p>
          <a:p>
            <a:r>
              <a:rPr lang="en-US" b="1"/>
              <a:t>📖 Richard N. Longenecker (1930–2021)</a:t>
            </a:r>
          </a:p>
          <a:p>
            <a:r>
              <a:rPr lang="en-US" b="1"/>
              <a:t>Role:</a:t>
            </a:r>
            <a:r>
              <a:rPr lang="en-US"/>
              <a:t> Distinguished Professor of New Testament at McMaster Divinity College; previously taught at Wheaton, Trinity Evangelical Divinity School, and Wycliffe College.</a:t>
            </a:r>
          </a:p>
          <a:p>
            <a:r>
              <a:rPr lang="en-US" b="1"/>
              <a:t>Focus:</a:t>
            </a:r>
            <a:r>
              <a:rPr lang="en-US"/>
              <a:t> Pauline theology, covenantal themes, and New Testament exegesis.</a:t>
            </a:r>
          </a:p>
          <a:p>
            <a:r>
              <a:rPr lang="en-US" b="1"/>
              <a:t>Notable Works:</a:t>
            </a:r>
            <a:r>
              <a:rPr lang="en-US"/>
              <a:t> </a:t>
            </a:r>
          </a:p>
          <a:p>
            <a:pPr lvl="1"/>
            <a:r>
              <a:rPr lang="en-US" i="1"/>
              <a:t>Paul, Apostle of Liberty</a:t>
            </a:r>
            <a:r>
              <a:rPr lang="en-US"/>
              <a:t> (1964)</a:t>
            </a:r>
          </a:p>
          <a:p>
            <a:pPr lvl="1"/>
            <a:r>
              <a:rPr lang="en-US" i="1"/>
              <a:t>Galatians</a:t>
            </a:r>
            <a:r>
              <a:rPr lang="en-US"/>
              <a:t> (Word Biblical Commentary, 1990)</a:t>
            </a:r>
          </a:p>
          <a:p>
            <a:pPr lvl="1"/>
            <a:r>
              <a:rPr lang="en-US" i="1"/>
              <a:t>Biblical Exegesis in the Apostolic Period</a:t>
            </a:r>
            <a:r>
              <a:rPr lang="en-US"/>
              <a:t> (1999)</a:t>
            </a:r>
          </a:p>
          <a:p>
            <a:pPr lvl="1"/>
            <a:r>
              <a:rPr lang="en-US" i="1"/>
              <a:t>Romans</a:t>
            </a:r>
            <a:r>
              <a:rPr lang="en-US"/>
              <a:t> (New International Greek Testament Commentary, 2016)</a:t>
            </a:r>
          </a:p>
          <a:p>
            <a:r>
              <a:rPr lang="en-US" b="1"/>
              <a:t>Contribution:</a:t>
            </a:r>
            <a:r>
              <a:rPr lang="en-US"/>
              <a:t> He emphasized the </a:t>
            </a:r>
            <a:r>
              <a:rPr lang="en-US" b="1"/>
              <a:t>faithfulness of Christ</a:t>
            </a:r>
            <a:r>
              <a:rPr lang="en-US"/>
              <a:t> in Paul’s theology and helped shape modern evangelical scholarship </a:t>
            </a:r>
            <a:r>
              <a:rPr lang="en-US">
                <a:hlinkClick r:id="rId3"/>
              </a:rPr>
              <a:t>Wikipedia</a:t>
            </a:r>
            <a:r>
              <a:rPr lang="en-US"/>
              <a:t> </a:t>
            </a:r>
            <a:r>
              <a:rPr lang="en-US" err="1">
                <a:hlinkClick r:id="rId4"/>
              </a:rPr>
              <a:t>Theopedia</a:t>
            </a:r>
            <a:r>
              <a:rPr lang="en-US"/>
              <a:t>.</a:t>
            </a:r>
          </a:p>
          <a:p>
            <a:br>
              <a:rPr lang="en-US"/>
            </a:br>
            <a:endParaRPr lang="en-US"/>
          </a:p>
          <a:p>
            <a:r>
              <a:rPr lang="en-US" b="1"/>
              <a:t>📖 Bruce W. Longenecker</a:t>
            </a:r>
          </a:p>
          <a:p>
            <a:r>
              <a:rPr lang="en-US" b="1"/>
              <a:t>Role:</a:t>
            </a:r>
            <a:r>
              <a:rPr lang="en-US"/>
              <a:t> W. W. Melton Professor of Christian Origins at Baylor University.</a:t>
            </a:r>
          </a:p>
          <a:p>
            <a:r>
              <a:rPr lang="en-US" b="1"/>
              <a:t>Focus:</a:t>
            </a:r>
            <a:r>
              <a:rPr lang="en-US"/>
              <a:t> Early Christianity in its Greco-Roman context, Pauline chronology, and Christian social identity.</a:t>
            </a:r>
          </a:p>
          <a:p>
            <a:r>
              <a:rPr lang="en-US" b="1"/>
              <a:t>Notable Works:</a:t>
            </a:r>
            <a:r>
              <a:rPr lang="en-US"/>
              <a:t> </a:t>
            </a:r>
          </a:p>
          <a:p>
            <a:pPr lvl="1"/>
            <a:r>
              <a:rPr lang="en-US" i="1"/>
              <a:t>The Lost Letters of Pergamum</a:t>
            </a:r>
            <a:r>
              <a:rPr lang="en-US"/>
              <a:t> (2003, 2nd ed. 2016)</a:t>
            </a:r>
          </a:p>
          <a:p>
            <a:pPr lvl="1"/>
            <a:r>
              <a:rPr lang="en-US" i="1"/>
              <a:t>Remember the Poor: Paul, Poverty, and the Greco-Roman World</a:t>
            </a:r>
            <a:r>
              <a:rPr lang="en-US"/>
              <a:t> (2010)</a:t>
            </a:r>
          </a:p>
          <a:p>
            <a:pPr lvl="1"/>
            <a:r>
              <a:rPr lang="en-US" i="1"/>
              <a:t>In Stone and Story: Early Christianity in the Roman World</a:t>
            </a:r>
            <a:r>
              <a:rPr lang="en-US"/>
              <a:t> (2020)</a:t>
            </a:r>
          </a:p>
          <a:p>
            <a:pPr lvl="1"/>
            <a:r>
              <a:rPr lang="en-US"/>
              <a:t>Co-editor of </a:t>
            </a:r>
            <a:r>
              <a:rPr lang="en-US" i="1"/>
              <a:t>The Cambridge History of Ancient Christianity</a:t>
            </a:r>
            <a:r>
              <a:rPr lang="en-US"/>
              <a:t> (2023)</a:t>
            </a:r>
          </a:p>
          <a:p>
            <a:r>
              <a:rPr lang="en-US" b="1"/>
              <a:t>Contribution:</a:t>
            </a:r>
            <a:r>
              <a:rPr lang="en-US"/>
              <a:t> Known for blending </a:t>
            </a:r>
            <a:r>
              <a:rPr lang="en-US" b="1"/>
              <a:t>historical reconstruction</a:t>
            </a:r>
            <a:r>
              <a:rPr lang="en-US"/>
              <a:t> with theological insight, especially regarding Paul and early Christian communities </a:t>
            </a:r>
            <a:r>
              <a:rPr lang="en-US">
                <a:hlinkClick r:id="rId5"/>
              </a:rPr>
              <a:t>religion.artsandsciences.baylor.edu</a:t>
            </a:r>
            <a:r>
              <a:rPr lang="en-US"/>
              <a:t>.</a:t>
            </a:r>
          </a:p>
          <a:p>
            <a:br>
              <a:rPr lang="en-US"/>
            </a:br>
            <a:endParaRPr lang="en-US"/>
          </a:p>
          <a:p>
            <a:r>
              <a:rPr lang="en-US" b="1"/>
              <a:t>📖 Todd D. Still</a:t>
            </a:r>
          </a:p>
          <a:p>
            <a:r>
              <a:rPr lang="en-US" b="1"/>
              <a:t>Role:</a:t>
            </a:r>
            <a:r>
              <a:rPr lang="en-US"/>
              <a:t> Dean and Professor of Christian Scriptures at Baylor University’s Truett Seminary.</a:t>
            </a:r>
          </a:p>
          <a:p>
            <a:r>
              <a:rPr lang="en-US" b="1"/>
              <a:t>Focus:</a:t>
            </a:r>
            <a:r>
              <a:rPr lang="en-US"/>
              <a:t> Pauline letters, New Testament theology, and Christian ethics.</a:t>
            </a:r>
          </a:p>
          <a:p>
            <a:r>
              <a:rPr lang="en-US" b="1"/>
              <a:t>Notable Works (often co-authored with Bruce Longenecker):</a:t>
            </a:r>
            <a:r>
              <a:rPr lang="en-US"/>
              <a:t> </a:t>
            </a:r>
          </a:p>
          <a:p>
            <a:pPr lvl="1"/>
            <a:r>
              <a:rPr lang="en-US" i="1"/>
              <a:t>Thinking Through Paul: A Survey of His Life, Letters, and Theology</a:t>
            </a:r>
            <a:r>
              <a:rPr lang="en-US"/>
              <a:t> (2014)</a:t>
            </a:r>
          </a:p>
          <a:p>
            <a:pPr lvl="1"/>
            <a:r>
              <a:rPr lang="en-US"/>
              <a:t>Contributions to Pauline commentaries and edited volumes.</a:t>
            </a:r>
          </a:p>
          <a:p>
            <a:r>
              <a:rPr lang="en-US" b="1"/>
              <a:t>Contribution:</a:t>
            </a:r>
            <a:r>
              <a:rPr lang="en-US"/>
              <a:t> Still is recognized for his </a:t>
            </a:r>
            <a:r>
              <a:rPr lang="en-US" b="1"/>
              <a:t>accessible scholarship</a:t>
            </a:r>
            <a:r>
              <a:rPr lang="en-US"/>
              <a:t> on Paul, making complex theological ideas approachable for students and pastors.</a:t>
            </a:r>
          </a:p>
          <a:p>
            <a:br>
              <a:rPr lang="en-US"/>
            </a:br>
            <a:endParaRPr lang="en-US"/>
          </a:p>
          <a:p>
            <a:r>
              <a:rPr lang="en-US" b="1"/>
              <a:t>🔑 Why They Matter</a:t>
            </a:r>
          </a:p>
          <a:p>
            <a:r>
              <a:rPr lang="en-US" b="1"/>
              <a:t>Richard Longenecker</a:t>
            </a:r>
            <a:r>
              <a:rPr lang="en-US"/>
              <a:t>: A foundational voice in evangelical New Testament scholarship.</a:t>
            </a:r>
          </a:p>
          <a:p>
            <a:r>
              <a:rPr lang="en-US" b="1"/>
              <a:t>Bruce Longenecker</a:t>
            </a:r>
            <a:r>
              <a:rPr lang="en-US"/>
              <a:t>: A bridge between historical-critical methods and theological reflection.</a:t>
            </a:r>
          </a:p>
          <a:p>
            <a:r>
              <a:rPr lang="en-US" b="1"/>
              <a:t>Todd Still</a:t>
            </a:r>
            <a:r>
              <a:rPr lang="en-US"/>
              <a:t>: A contemporary interpreter of Paul, often collaborating with Bruce Longenecker to produce works that combine historical depth with theological clarity.</a:t>
            </a:r>
          </a:p>
          <a:p>
            <a:r>
              <a:rPr lang="en-US"/>
              <a:t>Together, these scholars represent </a:t>
            </a:r>
            <a:r>
              <a:rPr lang="en-US" b="1"/>
              <a:t>three generations of Pauline and New Testament study</a:t>
            </a:r>
            <a:r>
              <a:rPr lang="en-US"/>
              <a:t>, shaping how pastors, students, and academics understand Paul’s theology and the early church.</a:t>
            </a:r>
          </a:p>
          <a:p>
            <a:br>
              <a:rPr lang="en-US"/>
            </a:br>
            <a:endParaRPr lang="en-US"/>
          </a:p>
          <a:p>
            <a:r>
              <a:rPr lang="en-US"/>
              <a:t>Would you like me to map out how their works </a:t>
            </a:r>
            <a:r>
              <a:rPr lang="en-US" i="1"/>
              <a:t>interconnect</a:t>
            </a:r>
            <a:r>
              <a:rPr lang="en-US"/>
              <a:t>—for example, how Bruce Longenecker and Todd Still’s co-authored </a:t>
            </a:r>
            <a:r>
              <a:rPr lang="en-US" i="1"/>
              <a:t>Thinking Through Paul</a:t>
            </a:r>
            <a:r>
              <a:rPr lang="en-US"/>
              <a:t> builds on Richard Longenecker’s earlier scholarship? That could show the continuity of thought across generations.</a:t>
            </a:r>
          </a:p>
          <a:p>
            <a:endParaRPr lang="en-US"/>
          </a:p>
        </p:txBody>
      </p:sp>
      <p:sp>
        <p:nvSpPr>
          <p:cNvPr id="4" name="Slide Number Placeholder 3"/>
          <p:cNvSpPr>
            <a:spLocks noGrp="1"/>
          </p:cNvSpPr>
          <p:nvPr>
            <p:ph type="sldNum" sz="quarter" idx="5"/>
          </p:nvPr>
        </p:nvSpPr>
        <p:spPr/>
        <p:txBody>
          <a:bodyPr/>
          <a:lstStyle/>
          <a:p>
            <a:fld id="{D898C41B-1FD9-4290-AC20-30223D9EF11B}" type="slidenum">
              <a:rPr lang="en-US" smtClean="0"/>
              <a:t>6</a:t>
            </a:fld>
            <a:endParaRPr lang="en-US"/>
          </a:p>
        </p:txBody>
      </p:sp>
    </p:spTree>
    <p:extLst>
      <p:ext uri="{BB962C8B-B14F-4D97-AF65-F5344CB8AC3E}">
        <p14:creationId xmlns:p14="http://schemas.microsoft.com/office/powerpoint/2010/main" val="1821467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DE5BA-F32F-7855-706E-E0DEE66479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BC9AEA-8D5C-0D52-ECD6-3F330F0F22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33CE3A-CFB3-8B31-45F5-DA8CBEA15A32}"/>
              </a:ext>
            </a:extLst>
          </p:cNvPr>
          <p:cNvSpPr>
            <a:spLocks noGrp="1"/>
          </p:cNvSpPr>
          <p:nvPr>
            <p:ph type="dt" sz="half" idx="10"/>
          </p:nvPr>
        </p:nvSpPr>
        <p:spPr/>
        <p:txBody>
          <a:bodyPr/>
          <a:lstStyle/>
          <a:p>
            <a:fld id="{60259F51-F8B8-40B9-A5E8-462C10E4F5BE}" type="datetimeFigureOut">
              <a:rPr lang="en-US" smtClean="0"/>
              <a:t>1/20/2026</a:t>
            </a:fld>
            <a:endParaRPr lang="en-US"/>
          </a:p>
        </p:txBody>
      </p:sp>
      <p:sp>
        <p:nvSpPr>
          <p:cNvPr id="5" name="Footer Placeholder 4">
            <a:extLst>
              <a:ext uri="{FF2B5EF4-FFF2-40B4-BE49-F238E27FC236}">
                <a16:creationId xmlns:a16="http://schemas.microsoft.com/office/drawing/2014/main" id="{02D104EA-4F54-2A90-7EFE-460CDA3041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37967-942E-7328-6BF7-CF8C48BEFE60}"/>
              </a:ext>
            </a:extLst>
          </p:cNvPr>
          <p:cNvSpPr>
            <a:spLocks noGrp="1"/>
          </p:cNvSpPr>
          <p:nvPr>
            <p:ph type="sldNum" sz="quarter" idx="12"/>
          </p:nvPr>
        </p:nvSpPr>
        <p:spPr/>
        <p:txBody>
          <a:bodyPr/>
          <a:lstStyle/>
          <a:p>
            <a:fld id="{0899B4AE-5544-4BF2-BE14-5F29F474BEBA}" type="slidenum">
              <a:rPr lang="en-US" smtClean="0"/>
              <a:t>‹#›</a:t>
            </a:fld>
            <a:endParaRPr lang="en-US"/>
          </a:p>
        </p:txBody>
      </p:sp>
    </p:spTree>
    <p:extLst>
      <p:ext uri="{BB962C8B-B14F-4D97-AF65-F5344CB8AC3E}">
        <p14:creationId xmlns:p14="http://schemas.microsoft.com/office/powerpoint/2010/main" val="215811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26EFD-83A6-6DC7-91C1-F0F5147EDE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EEBE64-D7CE-A440-FBF4-803BAD8B9E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6B359-27C4-BE26-AC56-C985CBE11F14}"/>
              </a:ext>
            </a:extLst>
          </p:cNvPr>
          <p:cNvSpPr>
            <a:spLocks noGrp="1"/>
          </p:cNvSpPr>
          <p:nvPr>
            <p:ph type="dt" sz="half" idx="10"/>
          </p:nvPr>
        </p:nvSpPr>
        <p:spPr/>
        <p:txBody>
          <a:bodyPr/>
          <a:lstStyle/>
          <a:p>
            <a:fld id="{60259F51-F8B8-40B9-A5E8-462C10E4F5BE}" type="datetimeFigureOut">
              <a:rPr lang="en-US" smtClean="0"/>
              <a:t>1/20/2026</a:t>
            </a:fld>
            <a:endParaRPr lang="en-US"/>
          </a:p>
        </p:txBody>
      </p:sp>
      <p:sp>
        <p:nvSpPr>
          <p:cNvPr id="5" name="Footer Placeholder 4">
            <a:extLst>
              <a:ext uri="{FF2B5EF4-FFF2-40B4-BE49-F238E27FC236}">
                <a16:creationId xmlns:a16="http://schemas.microsoft.com/office/drawing/2014/main" id="{C0E8C6FE-F2EC-0DD1-1D91-084E540138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5ACA1F-39D9-EB51-0020-E93BDDB85E51}"/>
              </a:ext>
            </a:extLst>
          </p:cNvPr>
          <p:cNvSpPr>
            <a:spLocks noGrp="1"/>
          </p:cNvSpPr>
          <p:nvPr>
            <p:ph type="sldNum" sz="quarter" idx="12"/>
          </p:nvPr>
        </p:nvSpPr>
        <p:spPr/>
        <p:txBody>
          <a:bodyPr/>
          <a:lstStyle/>
          <a:p>
            <a:fld id="{0899B4AE-5544-4BF2-BE14-5F29F474BEBA}" type="slidenum">
              <a:rPr lang="en-US" smtClean="0"/>
              <a:t>‹#›</a:t>
            </a:fld>
            <a:endParaRPr lang="en-US"/>
          </a:p>
        </p:txBody>
      </p:sp>
    </p:spTree>
    <p:extLst>
      <p:ext uri="{BB962C8B-B14F-4D97-AF65-F5344CB8AC3E}">
        <p14:creationId xmlns:p14="http://schemas.microsoft.com/office/powerpoint/2010/main" val="375684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FDD572-4B5C-0660-BAC3-53AACC5DE5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35E739-7997-973C-A33F-280D1D07F1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12ACD-59F5-DD5D-2019-4ED60614094D}"/>
              </a:ext>
            </a:extLst>
          </p:cNvPr>
          <p:cNvSpPr>
            <a:spLocks noGrp="1"/>
          </p:cNvSpPr>
          <p:nvPr>
            <p:ph type="dt" sz="half" idx="10"/>
          </p:nvPr>
        </p:nvSpPr>
        <p:spPr/>
        <p:txBody>
          <a:bodyPr/>
          <a:lstStyle/>
          <a:p>
            <a:fld id="{60259F51-F8B8-40B9-A5E8-462C10E4F5BE}" type="datetimeFigureOut">
              <a:rPr lang="en-US" smtClean="0"/>
              <a:t>1/20/2026</a:t>
            </a:fld>
            <a:endParaRPr lang="en-US"/>
          </a:p>
        </p:txBody>
      </p:sp>
      <p:sp>
        <p:nvSpPr>
          <p:cNvPr id="5" name="Footer Placeholder 4">
            <a:extLst>
              <a:ext uri="{FF2B5EF4-FFF2-40B4-BE49-F238E27FC236}">
                <a16:creationId xmlns:a16="http://schemas.microsoft.com/office/drawing/2014/main" id="{7A0D9986-67C0-130B-4824-6766E060F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5A49E-B617-E891-CDB2-4B7C25B28DE7}"/>
              </a:ext>
            </a:extLst>
          </p:cNvPr>
          <p:cNvSpPr>
            <a:spLocks noGrp="1"/>
          </p:cNvSpPr>
          <p:nvPr>
            <p:ph type="sldNum" sz="quarter" idx="12"/>
          </p:nvPr>
        </p:nvSpPr>
        <p:spPr/>
        <p:txBody>
          <a:bodyPr/>
          <a:lstStyle/>
          <a:p>
            <a:fld id="{0899B4AE-5544-4BF2-BE14-5F29F474BEBA}" type="slidenum">
              <a:rPr lang="en-US" smtClean="0"/>
              <a:t>‹#›</a:t>
            </a:fld>
            <a:endParaRPr lang="en-US"/>
          </a:p>
        </p:txBody>
      </p:sp>
    </p:spTree>
    <p:extLst>
      <p:ext uri="{BB962C8B-B14F-4D97-AF65-F5344CB8AC3E}">
        <p14:creationId xmlns:p14="http://schemas.microsoft.com/office/powerpoint/2010/main" val="4220036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809E8-47EE-E7A1-3DB1-515149B7E3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064B56-835D-7735-0C2C-E21490CE38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CA928-B5DB-0C32-94D3-349281154CE6}"/>
              </a:ext>
            </a:extLst>
          </p:cNvPr>
          <p:cNvSpPr>
            <a:spLocks noGrp="1"/>
          </p:cNvSpPr>
          <p:nvPr>
            <p:ph type="dt" sz="half" idx="10"/>
          </p:nvPr>
        </p:nvSpPr>
        <p:spPr/>
        <p:txBody>
          <a:bodyPr/>
          <a:lstStyle/>
          <a:p>
            <a:fld id="{60259F51-F8B8-40B9-A5E8-462C10E4F5BE}" type="datetimeFigureOut">
              <a:rPr lang="en-US" smtClean="0"/>
              <a:t>1/20/2026</a:t>
            </a:fld>
            <a:endParaRPr lang="en-US"/>
          </a:p>
        </p:txBody>
      </p:sp>
      <p:sp>
        <p:nvSpPr>
          <p:cNvPr id="5" name="Footer Placeholder 4">
            <a:extLst>
              <a:ext uri="{FF2B5EF4-FFF2-40B4-BE49-F238E27FC236}">
                <a16:creationId xmlns:a16="http://schemas.microsoft.com/office/drawing/2014/main" id="{72144902-8B75-08DE-517B-3B0DEFB4D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289AA-8386-44AE-2091-534FF4EFCB24}"/>
              </a:ext>
            </a:extLst>
          </p:cNvPr>
          <p:cNvSpPr>
            <a:spLocks noGrp="1"/>
          </p:cNvSpPr>
          <p:nvPr>
            <p:ph type="sldNum" sz="quarter" idx="12"/>
          </p:nvPr>
        </p:nvSpPr>
        <p:spPr/>
        <p:txBody>
          <a:bodyPr/>
          <a:lstStyle/>
          <a:p>
            <a:fld id="{0899B4AE-5544-4BF2-BE14-5F29F474BEBA}" type="slidenum">
              <a:rPr lang="en-US" smtClean="0"/>
              <a:t>‹#›</a:t>
            </a:fld>
            <a:endParaRPr lang="en-US"/>
          </a:p>
        </p:txBody>
      </p:sp>
    </p:spTree>
    <p:extLst>
      <p:ext uri="{BB962C8B-B14F-4D97-AF65-F5344CB8AC3E}">
        <p14:creationId xmlns:p14="http://schemas.microsoft.com/office/powerpoint/2010/main" val="455554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4E20-9FC7-0A32-AC28-3DCBEF380B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4CA685-2F92-BB78-BB03-3964801FED4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24524D-04AC-DCF4-89B1-0FAF638190D9}"/>
              </a:ext>
            </a:extLst>
          </p:cNvPr>
          <p:cNvSpPr>
            <a:spLocks noGrp="1"/>
          </p:cNvSpPr>
          <p:nvPr>
            <p:ph type="dt" sz="half" idx="10"/>
          </p:nvPr>
        </p:nvSpPr>
        <p:spPr/>
        <p:txBody>
          <a:bodyPr/>
          <a:lstStyle/>
          <a:p>
            <a:fld id="{60259F51-F8B8-40B9-A5E8-462C10E4F5BE}" type="datetimeFigureOut">
              <a:rPr lang="en-US" smtClean="0"/>
              <a:t>1/20/2026</a:t>
            </a:fld>
            <a:endParaRPr lang="en-US"/>
          </a:p>
        </p:txBody>
      </p:sp>
      <p:sp>
        <p:nvSpPr>
          <p:cNvPr id="5" name="Footer Placeholder 4">
            <a:extLst>
              <a:ext uri="{FF2B5EF4-FFF2-40B4-BE49-F238E27FC236}">
                <a16:creationId xmlns:a16="http://schemas.microsoft.com/office/drawing/2014/main" id="{A6488417-4870-F15A-00CE-A15747C41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360AF-7C67-9925-B23B-4B5C33DE6236}"/>
              </a:ext>
            </a:extLst>
          </p:cNvPr>
          <p:cNvSpPr>
            <a:spLocks noGrp="1"/>
          </p:cNvSpPr>
          <p:nvPr>
            <p:ph type="sldNum" sz="quarter" idx="12"/>
          </p:nvPr>
        </p:nvSpPr>
        <p:spPr/>
        <p:txBody>
          <a:bodyPr/>
          <a:lstStyle/>
          <a:p>
            <a:fld id="{0899B4AE-5544-4BF2-BE14-5F29F474BEBA}" type="slidenum">
              <a:rPr lang="en-US" smtClean="0"/>
              <a:t>‹#›</a:t>
            </a:fld>
            <a:endParaRPr lang="en-US"/>
          </a:p>
        </p:txBody>
      </p:sp>
    </p:spTree>
    <p:extLst>
      <p:ext uri="{BB962C8B-B14F-4D97-AF65-F5344CB8AC3E}">
        <p14:creationId xmlns:p14="http://schemas.microsoft.com/office/powerpoint/2010/main" val="3085131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34842-DE29-19D5-261D-922654B17A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11F975-8930-5207-A7F7-BD9E004D89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5EDA8A-6E5C-D9E7-4962-E30A00CAA8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2DD745-304A-505E-8132-F2E5F3F14662}"/>
              </a:ext>
            </a:extLst>
          </p:cNvPr>
          <p:cNvSpPr>
            <a:spLocks noGrp="1"/>
          </p:cNvSpPr>
          <p:nvPr>
            <p:ph type="dt" sz="half" idx="10"/>
          </p:nvPr>
        </p:nvSpPr>
        <p:spPr/>
        <p:txBody>
          <a:bodyPr/>
          <a:lstStyle/>
          <a:p>
            <a:fld id="{60259F51-F8B8-40B9-A5E8-462C10E4F5BE}" type="datetimeFigureOut">
              <a:rPr lang="en-US" smtClean="0"/>
              <a:t>1/20/2026</a:t>
            </a:fld>
            <a:endParaRPr lang="en-US"/>
          </a:p>
        </p:txBody>
      </p:sp>
      <p:sp>
        <p:nvSpPr>
          <p:cNvPr id="6" name="Footer Placeholder 5">
            <a:extLst>
              <a:ext uri="{FF2B5EF4-FFF2-40B4-BE49-F238E27FC236}">
                <a16:creationId xmlns:a16="http://schemas.microsoft.com/office/drawing/2014/main" id="{8DADE851-545F-C506-DDED-989A2E81F6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E38496-8F12-DCDC-F4E0-D1A441C7B9E3}"/>
              </a:ext>
            </a:extLst>
          </p:cNvPr>
          <p:cNvSpPr>
            <a:spLocks noGrp="1"/>
          </p:cNvSpPr>
          <p:nvPr>
            <p:ph type="sldNum" sz="quarter" idx="12"/>
          </p:nvPr>
        </p:nvSpPr>
        <p:spPr/>
        <p:txBody>
          <a:bodyPr/>
          <a:lstStyle/>
          <a:p>
            <a:fld id="{0899B4AE-5544-4BF2-BE14-5F29F474BEBA}" type="slidenum">
              <a:rPr lang="en-US" smtClean="0"/>
              <a:t>‹#›</a:t>
            </a:fld>
            <a:endParaRPr lang="en-US"/>
          </a:p>
        </p:txBody>
      </p:sp>
    </p:spTree>
    <p:extLst>
      <p:ext uri="{BB962C8B-B14F-4D97-AF65-F5344CB8AC3E}">
        <p14:creationId xmlns:p14="http://schemas.microsoft.com/office/powerpoint/2010/main" val="2293748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28C7-F096-F0CE-FA93-82DE185FF9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8C5485-492D-DA93-AA1B-84C8708262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1E777-9ECE-3E8B-AA25-4ADC60A4BD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DF29A4-595B-C86F-F7F6-21D0EB25DC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1BAA38-A001-FA2D-A338-D43F3FC7C4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69F2FE-546D-AF7D-D9D3-9238276EDF6F}"/>
              </a:ext>
            </a:extLst>
          </p:cNvPr>
          <p:cNvSpPr>
            <a:spLocks noGrp="1"/>
          </p:cNvSpPr>
          <p:nvPr>
            <p:ph type="dt" sz="half" idx="10"/>
          </p:nvPr>
        </p:nvSpPr>
        <p:spPr/>
        <p:txBody>
          <a:bodyPr/>
          <a:lstStyle/>
          <a:p>
            <a:fld id="{60259F51-F8B8-40B9-A5E8-462C10E4F5BE}" type="datetimeFigureOut">
              <a:rPr lang="en-US" smtClean="0"/>
              <a:t>1/20/2026</a:t>
            </a:fld>
            <a:endParaRPr lang="en-US"/>
          </a:p>
        </p:txBody>
      </p:sp>
      <p:sp>
        <p:nvSpPr>
          <p:cNvPr id="8" name="Footer Placeholder 7">
            <a:extLst>
              <a:ext uri="{FF2B5EF4-FFF2-40B4-BE49-F238E27FC236}">
                <a16:creationId xmlns:a16="http://schemas.microsoft.com/office/drawing/2014/main" id="{60C0EF2E-ADF6-9277-5DAF-D7C19E1605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4A34BD-F19F-F729-99A2-F61E8F4D5DBF}"/>
              </a:ext>
            </a:extLst>
          </p:cNvPr>
          <p:cNvSpPr>
            <a:spLocks noGrp="1"/>
          </p:cNvSpPr>
          <p:nvPr>
            <p:ph type="sldNum" sz="quarter" idx="12"/>
          </p:nvPr>
        </p:nvSpPr>
        <p:spPr/>
        <p:txBody>
          <a:bodyPr/>
          <a:lstStyle/>
          <a:p>
            <a:fld id="{0899B4AE-5544-4BF2-BE14-5F29F474BEBA}" type="slidenum">
              <a:rPr lang="en-US" smtClean="0"/>
              <a:t>‹#›</a:t>
            </a:fld>
            <a:endParaRPr lang="en-US"/>
          </a:p>
        </p:txBody>
      </p:sp>
    </p:spTree>
    <p:extLst>
      <p:ext uri="{BB962C8B-B14F-4D97-AF65-F5344CB8AC3E}">
        <p14:creationId xmlns:p14="http://schemas.microsoft.com/office/powerpoint/2010/main" val="584280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C041D-E3F4-21D0-7362-3696E53B6D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F27613-E820-3010-2015-7575E70B55E0}"/>
              </a:ext>
            </a:extLst>
          </p:cNvPr>
          <p:cNvSpPr>
            <a:spLocks noGrp="1"/>
          </p:cNvSpPr>
          <p:nvPr>
            <p:ph type="dt" sz="half" idx="10"/>
          </p:nvPr>
        </p:nvSpPr>
        <p:spPr/>
        <p:txBody>
          <a:bodyPr/>
          <a:lstStyle/>
          <a:p>
            <a:fld id="{60259F51-F8B8-40B9-A5E8-462C10E4F5BE}" type="datetimeFigureOut">
              <a:rPr lang="en-US" smtClean="0"/>
              <a:t>1/20/2026</a:t>
            </a:fld>
            <a:endParaRPr lang="en-US"/>
          </a:p>
        </p:txBody>
      </p:sp>
      <p:sp>
        <p:nvSpPr>
          <p:cNvPr id="4" name="Footer Placeholder 3">
            <a:extLst>
              <a:ext uri="{FF2B5EF4-FFF2-40B4-BE49-F238E27FC236}">
                <a16:creationId xmlns:a16="http://schemas.microsoft.com/office/drawing/2014/main" id="{06C92091-AD6B-B5F1-B2AC-5BA7122D7D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26DDA2-3E96-6676-64B7-BDACF828E083}"/>
              </a:ext>
            </a:extLst>
          </p:cNvPr>
          <p:cNvSpPr>
            <a:spLocks noGrp="1"/>
          </p:cNvSpPr>
          <p:nvPr>
            <p:ph type="sldNum" sz="quarter" idx="12"/>
          </p:nvPr>
        </p:nvSpPr>
        <p:spPr/>
        <p:txBody>
          <a:bodyPr/>
          <a:lstStyle/>
          <a:p>
            <a:fld id="{0899B4AE-5544-4BF2-BE14-5F29F474BEBA}" type="slidenum">
              <a:rPr lang="en-US" smtClean="0"/>
              <a:t>‹#›</a:t>
            </a:fld>
            <a:endParaRPr lang="en-US"/>
          </a:p>
        </p:txBody>
      </p:sp>
    </p:spTree>
    <p:extLst>
      <p:ext uri="{BB962C8B-B14F-4D97-AF65-F5344CB8AC3E}">
        <p14:creationId xmlns:p14="http://schemas.microsoft.com/office/powerpoint/2010/main" val="354969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7A1D39-C9FE-A59D-1806-FE5FFD784031}"/>
              </a:ext>
            </a:extLst>
          </p:cNvPr>
          <p:cNvSpPr>
            <a:spLocks noGrp="1"/>
          </p:cNvSpPr>
          <p:nvPr>
            <p:ph type="dt" sz="half" idx="10"/>
          </p:nvPr>
        </p:nvSpPr>
        <p:spPr/>
        <p:txBody>
          <a:bodyPr/>
          <a:lstStyle/>
          <a:p>
            <a:fld id="{60259F51-F8B8-40B9-A5E8-462C10E4F5BE}" type="datetimeFigureOut">
              <a:rPr lang="en-US" smtClean="0"/>
              <a:t>1/20/2026</a:t>
            </a:fld>
            <a:endParaRPr lang="en-US"/>
          </a:p>
        </p:txBody>
      </p:sp>
      <p:sp>
        <p:nvSpPr>
          <p:cNvPr id="3" name="Footer Placeholder 2">
            <a:extLst>
              <a:ext uri="{FF2B5EF4-FFF2-40B4-BE49-F238E27FC236}">
                <a16:creationId xmlns:a16="http://schemas.microsoft.com/office/drawing/2014/main" id="{13B6EAA7-027F-C615-D551-36973AF437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A5DE9A-D810-A89C-9CC8-30361F4D90C7}"/>
              </a:ext>
            </a:extLst>
          </p:cNvPr>
          <p:cNvSpPr>
            <a:spLocks noGrp="1"/>
          </p:cNvSpPr>
          <p:nvPr>
            <p:ph type="sldNum" sz="quarter" idx="12"/>
          </p:nvPr>
        </p:nvSpPr>
        <p:spPr/>
        <p:txBody>
          <a:bodyPr/>
          <a:lstStyle/>
          <a:p>
            <a:fld id="{0899B4AE-5544-4BF2-BE14-5F29F474BEBA}" type="slidenum">
              <a:rPr lang="en-US" smtClean="0"/>
              <a:t>‹#›</a:t>
            </a:fld>
            <a:endParaRPr lang="en-US"/>
          </a:p>
        </p:txBody>
      </p:sp>
    </p:spTree>
    <p:extLst>
      <p:ext uri="{BB962C8B-B14F-4D97-AF65-F5344CB8AC3E}">
        <p14:creationId xmlns:p14="http://schemas.microsoft.com/office/powerpoint/2010/main" val="41047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E700-91AC-9012-DC58-493D3DBD2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EB2D28-A014-7EC2-0B6F-DD3BD8FBF2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A70AEF-FA4B-96DC-FC3A-3F920E688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0831DD-60B4-CFFA-001F-2079713090EE}"/>
              </a:ext>
            </a:extLst>
          </p:cNvPr>
          <p:cNvSpPr>
            <a:spLocks noGrp="1"/>
          </p:cNvSpPr>
          <p:nvPr>
            <p:ph type="dt" sz="half" idx="10"/>
          </p:nvPr>
        </p:nvSpPr>
        <p:spPr/>
        <p:txBody>
          <a:bodyPr/>
          <a:lstStyle/>
          <a:p>
            <a:fld id="{60259F51-F8B8-40B9-A5E8-462C10E4F5BE}" type="datetimeFigureOut">
              <a:rPr lang="en-US" smtClean="0"/>
              <a:t>1/20/2026</a:t>
            </a:fld>
            <a:endParaRPr lang="en-US"/>
          </a:p>
        </p:txBody>
      </p:sp>
      <p:sp>
        <p:nvSpPr>
          <p:cNvPr id="6" name="Footer Placeholder 5">
            <a:extLst>
              <a:ext uri="{FF2B5EF4-FFF2-40B4-BE49-F238E27FC236}">
                <a16:creationId xmlns:a16="http://schemas.microsoft.com/office/drawing/2014/main" id="{05493321-F9D6-C37A-F238-3ED78FA63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CBDD20-E79F-0104-127B-EA1C33AE0FA5}"/>
              </a:ext>
            </a:extLst>
          </p:cNvPr>
          <p:cNvSpPr>
            <a:spLocks noGrp="1"/>
          </p:cNvSpPr>
          <p:nvPr>
            <p:ph type="sldNum" sz="quarter" idx="12"/>
          </p:nvPr>
        </p:nvSpPr>
        <p:spPr/>
        <p:txBody>
          <a:bodyPr/>
          <a:lstStyle/>
          <a:p>
            <a:fld id="{0899B4AE-5544-4BF2-BE14-5F29F474BEBA}" type="slidenum">
              <a:rPr lang="en-US" smtClean="0"/>
              <a:t>‹#›</a:t>
            </a:fld>
            <a:endParaRPr lang="en-US"/>
          </a:p>
        </p:txBody>
      </p:sp>
    </p:spTree>
    <p:extLst>
      <p:ext uri="{BB962C8B-B14F-4D97-AF65-F5344CB8AC3E}">
        <p14:creationId xmlns:p14="http://schemas.microsoft.com/office/powerpoint/2010/main" val="381209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AE9D8-DF58-1248-5DC8-F9D05D8DDE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9A69AE-75BF-394E-8A0C-C35E2CFA9B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29B8E0-C521-6074-992E-73967AB91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F2308-1FD2-1A63-97C4-A73865A2FB36}"/>
              </a:ext>
            </a:extLst>
          </p:cNvPr>
          <p:cNvSpPr>
            <a:spLocks noGrp="1"/>
          </p:cNvSpPr>
          <p:nvPr>
            <p:ph type="dt" sz="half" idx="10"/>
          </p:nvPr>
        </p:nvSpPr>
        <p:spPr/>
        <p:txBody>
          <a:bodyPr/>
          <a:lstStyle/>
          <a:p>
            <a:fld id="{60259F51-F8B8-40B9-A5E8-462C10E4F5BE}" type="datetimeFigureOut">
              <a:rPr lang="en-US" smtClean="0"/>
              <a:t>1/20/2026</a:t>
            </a:fld>
            <a:endParaRPr lang="en-US"/>
          </a:p>
        </p:txBody>
      </p:sp>
      <p:sp>
        <p:nvSpPr>
          <p:cNvPr id="6" name="Footer Placeholder 5">
            <a:extLst>
              <a:ext uri="{FF2B5EF4-FFF2-40B4-BE49-F238E27FC236}">
                <a16:creationId xmlns:a16="http://schemas.microsoft.com/office/drawing/2014/main" id="{A32A301D-1AB9-49CB-8E94-5169CE4322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88A7A-ABE7-A0D3-474D-B21739392E2A}"/>
              </a:ext>
            </a:extLst>
          </p:cNvPr>
          <p:cNvSpPr>
            <a:spLocks noGrp="1"/>
          </p:cNvSpPr>
          <p:nvPr>
            <p:ph type="sldNum" sz="quarter" idx="12"/>
          </p:nvPr>
        </p:nvSpPr>
        <p:spPr/>
        <p:txBody>
          <a:bodyPr/>
          <a:lstStyle/>
          <a:p>
            <a:fld id="{0899B4AE-5544-4BF2-BE14-5F29F474BEBA}" type="slidenum">
              <a:rPr lang="en-US" smtClean="0"/>
              <a:t>‹#›</a:t>
            </a:fld>
            <a:endParaRPr lang="en-US"/>
          </a:p>
        </p:txBody>
      </p:sp>
    </p:spTree>
    <p:extLst>
      <p:ext uri="{BB962C8B-B14F-4D97-AF65-F5344CB8AC3E}">
        <p14:creationId xmlns:p14="http://schemas.microsoft.com/office/powerpoint/2010/main" val="317746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CE5E64-1DB5-94F6-5434-3B8ABCB84C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613890-3FC9-2062-6E7E-84599D043C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76544-766F-45CD-0990-F18D929C3E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259F51-F8B8-40B9-A5E8-462C10E4F5BE}" type="datetimeFigureOut">
              <a:rPr lang="en-US" smtClean="0"/>
              <a:t>1/20/2026</a:t>
            </a:fld>
            <a:endParaRPr lang="en-US"/>
          </a:p>
        </p:txBody>
      </p:sp>
      <p:sp>
        <p:nvSpPr>
          <p:cNvPr id="5" name="Footer Placeholder 4">
            <a:extLst>
              <a:ext uri="{FF2B5EF4-FFF2-40B4-BE49-F238E27FC236}">
                <a16:creationId xmlns:a16="http://schemas.microsoft.com/office/drawing/2014/main" id="{596599D2-0443-9C08-28C1-86BF34ECD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DC187F-6ED5-CA6B-48C1-AD8A8BF74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99B4AE-5544-4BF2-BE14-5F29F474BEBA}" type="slidenum">
              <a:rPr lang="en-US" smtClean="0"/>
              <a:t>‹#›</a:t>
            </a:fld>
            <a:endParaRPr lang="en-US"/>
          </a:p>
        </p:txBody>
      </p:sp>
    </p:spTree>
    <p:extLst>
      <p:ext uri="{BB962C8B-B14F-4D97-AF65-F5344CB8AC3E}">
        <p14:creationId xmlns:p14="http://schemas.microsoft.com/office/powerpoint/2010/main" val="1995868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www.biblegateway.com/passage/?search=Acts%2017&amp;version=NIV#fen-NIV-27529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biblegateway.com/passage/?search=1%20Thessalonians%201&amp;version=NIV#fen-NIV-29565b" TargetMode="External"/><Relationship Id="rId2" Type="http://schemas.openxmlformats.org/officeDocument/2006/relationships/hyperlink" Target="https://www.biblegateway.com/passage/?search=1%20Thessalonians%201&amp;version=NIV#fen-NIV-29562a"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s://www.biblegateway.com/passage/?search=1%20Thessalonians%202%3A1-9&amp;version=NIV#fen-NIV-29578a"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s://www.biblegateway.com/passage/?search=1%20Thessalonians%202%3A1-9&amp;version=NIV#fen-NIV-29578a"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biblegateway.com/passage/?search=1%20Thessalonians%204&amp;version=NIV#fen-NIV-29610b" TargetMode="External"/><Relationship Id="rId2" Type="http://schemas.openxmlformats.org/officeDocument/2006/relationships/hyperlink" Target="https://www.biblegateway.com/passage/?search=1%20Thessalonians%204&amp;version=NIV#fen-NIV-29608a"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E61B563-A4B2-5783-81AF-A2A053D74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192000" cy="1519356"/>
            <a:chOff x="0" y="-29768"/>
            <a:chExt cx="12202174" cy="1519356"/>
          </a:xfrm>
        </p:grpSpPr>
        <p:sp>
          <p:nvSpPr>
            <p:cNvPr id="10" name="Rectangle 9">
              <a:extLst>
                <a:ext uri="{FF2B5EF4-FFF2-40B4-BE49-F238E27FC236}">
                  <a16:creationId xmlns:a16="http://schemas.microsoft.com/office/drawing/2014/main" id="{40633BBC-8C60-7DC4-F0CC-CE322510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C98078-F2A2-725C-ED61-320B63B69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CD4C03-24F0-57A9-530E-8F2ABABDC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AFDBD2C-86C9-B46A-3216-FE51FA700D4A}"/>
              </a:ext>
            </a:extLst>
          </p:cNvPr>
          <p:cNvSpPr>
            <a:spLocks noGrp="1"/>
          </p:cNvSpPr>
          <p:nvPr>
            <p:ph type="title"/>
          </p:nvPr>
        </p:nvSpPr>
        <p:spPr>
          <a:xfrm>
            <a:off x="838200" y="5609902"/>
            <a:ext cx="6924026" cy="913975"/>
          </a:xfrm>
        </p:spPr>
        <p:txBody>
          <a:bodyPr vert="horz" lIns="91440" tIns="45720" rIns="91440" bIns="45720" rtlCol="0" anchor="ctr">
            <a:normAutofit/>
          </a:bodyPr>
          <a:lstStyle/>
          <a:p>
            <a:r>
              <a:rPr lang="en-US" sz="3200">
                <a:solidFill>
                  <a:srgbClr val="FFFFFF"/>
                </a:solidFill>
              </a:rPr>
              <a:t>Christmas Morning 2025</a:t>
            </a:r>
          </a:p>
        </p:txBody>
      </p:sp>
      <p:pic>
        <p:nvPicPr>
          <p:cNvPr id="4" name="Content Placeholder 3">
            <a:extLst>
              <a:ext uri="{FF2B5EF4-FFF2-40B4-BE49-F238E27FC236}">
                <a16:creationId xmlns:a16="http://schemas.microsoft.com/office/drawing/2014/main" id="{3096683A-71D9-A8E9-B30F-70C8A24A6B9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348" b="22119"/>
          <a:stretch>
            <a:fillRect/>
          </a:stretch>
        </p:blipFill>
        <p:spPr>
          <a:xfrm>
            <a:off x="1" y="10"/>
            <a:ext cx="12191998" cy="5352218"/>
          </a:xfrm>
          <a:prstGeom prst="rect">
            <a:avLst/>
          </a:prstGeom>
        </p:spPr>
      </p:pic>
    </p:spTree>
    <p:extLst>
      <p:ext uri="{BB962C8B-B14F-4D97-AF65-F5344CB8AC3E}">
        <p14:creationId xmlns:p14="http://schemas.microsoft.com/office/powerpoint/2010/main" val="468632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E9868CF-866C-CDED-E21E-0275272372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F2918F-BBFA-865B-AF00-F0BF94399CDF}"/>
              </a:ext>
            </a:extLst>
          </p:cNvPr>
          <p:cNvSpPr>
            <a:spLocks noGrp="1"/>
          </p:cNvSpPr>
          <p:nvPr>
            <p:ph type="title"/>
          </p:nvPr>
        </p:nvSpPr>
        <p:spPr>
          <a:xfrm>
            <a:off x="838200" y="253611"/>
            <a:ext cx="10515600" cy="1062231"/>
          </a:xfrm>
        </p:spPr>
        <p:txBody>
          <a:bodyPr/>
          <a:lstStyle/>
          <a:p>
            <a:r>
              <a:rPr lang="en-US"/>
              <a:t>Why Did the Jews Chase Paul Away?</a:t>
            </a:r>
          </a:p>
        </p:txBody>
      </p:sp>
      <p:sp>
        <p:nvSpPr>
          <p:cNvPr id="3" name="Content Placeholder 2">
            <a:extLst>
              <a:ext uri="{FF2B5EF4-FFF2-40B4-BE49-F238E27FC236}">
                <a16:creationId xmlns:a16="http://schemas.microsoft.com/office/drawing/2014/main" id="{B95D9FF6-8ABF-B026-6FC5-4CA4562F30E7}"/>
              </a:ext>
            </a:extLst>
          </p:cNvPr>
          <p:cNvSpPr>
            <a:spLocks noGrp="1"/>
          </p:cNvSpPr>
          <p:nvPr>
            <p:ph idx="1"/>
          </p:nvPr>
        </p:nvSpPr>
        <p:spPr>
          <a:xfrm>
            <a:off x="838200" y="1178855"/>
            <a:ext cx="10825065" cy="951029"/>
          </a:xfrm>
        </p:spPr>
        <p:txBody>
          <a:bodyPr>
            <a:normAutofit/>
          </a:bodyPr>
          <a:lstStyle/>
          <a:p>
            <a:pPr marL="0" indent="0">
              <a:buNone/>
            </a:pPr>
            <a:r>
              <a:rPr lang="en-US"/>
              <a:t>Paul, Silas, and Timothy had to flee Philippi, Thessalonica, and Berea because of opposition by many in the Jewish community.</a:t>
            </a:r>
          </a:p>
          <a:p>
            <a:endParaRPr lang="en-US"/>
          </a:p>
        </p:txBody>
      </p:sp>
      <p:sp>
        <p:nvSpPr>
          <p:cNvPr id="4" name="TextBox 3">
            <a:extLst>
              <a:ext uri="{FF2B5EF4-FFF2-40B4-BE49-F238E27FC236}">
                <a16:creationId xmlns:a16="http://schemas.microsoft.com/office/drawing/2014/main" id="{823DC4AC-9BC8-934B-FB77-58DDA03E9FE1}"/>
              </a:ext>
            </a:extLst>
          </p:cNvPr>
          <p:cNvSpPr txBox="1"/>
          <p:nvPr/>
        </p:nvSpPr>
        <p:spPr>
          <a:xfrm>
            <a:off x="8040023" y="122665"/>
            <a:ext cx="373566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Contextual and Critical Matters</a:t>
            </a:r>
          </a:p>
        </p:txBody>
      </p:sp>
      <p:sp>
        <p:nvSpPr>
          <p:cNvPr id="5" name="TextBox 4">
            <a:extLst>
              <a:ext uri="{FF2B5EF4-FFF2-40B4-BE49-F238E27FC236}">
                <a16:creationId xmlns:a16="http://schemas.microsoft.com/office/drawing/2014/main" id="{8DBAE173-1CD7-4C3C-E055-6B64E045555A}"/>
              </a:ext>
            </a:extLst>
          </p:cNvPr>
          <p:cNvSpPr txBox="1"/>
          <p:nvPr/>
        </p:nvSpPr>
        <p:spPr>
          <a:xfrm>
            <a:off x="704381" y="2230274"/>
            <a:ext cx="11071302" cy="4801314"/>
          </a:xfrm>
          <a:prstGeom prst="rect">
            <a:avLst/>
          </a:prstGeom>
          <a:noFill/>
        </p:spPr>
        <p:txBody>
          <a:bodyPr wrap="square" rtlCol="0">
            <a:spAutoFit/>
          </a:bodyPr>
          <a:lstStyle/>
          <a:p>
            <a:r>
              <a:rPr lang="en-US" sz="2400"/>
              <a:t>Acts 17:4-9</a:t>
            </a:r>
          </a:p>
          <a:p>
            <a:r>
              <a:rPr lang="en-US" sz="2400"/>
              <a:t> </a:t>
            </a:r>
            <a:r>
              <a:rPr lang="en-US" sz="2400" b="1" baseline="30000"/>
              <a:t>4 </a:t>
            </a:r>
            <a:r>
              <a:rPr lang="en-US" sz="2400"/>
              <a:t>Some of the Jews were persuaded and joined Paul and Silas, as did a large number of God-fearing Greeks and quite a few prominent women.</a:t>
            </a:r>
          </a:p>
          <a:p>
            <a:r>
              <a:rPr lang="en-US" sz="2400" b="1" baseline="30000"/>
              <a:t>5 </a:t>
            </a:r>
            <a:r>
              <a:rPr lang="en-US" sz="2400"/>
              <a:t>But other Jews were jealous; so they rounded up some bad characters from the marketplace, formed a mob and started a riot in the city. They rushed to Jason’s house in search of Paul and Silas in order to bring them out to the crowd.</a:t>
            </a:r>
            <a:r>
              <a:rPr lang="en-US" sz="2400" baseline="30000"/>
              <a:t>[</a:t>
            </a:r>
            <a:r>
              <a:rPr lang="en-US" sz="2400" baseline="30000">
                <a:hlinkClick r:id="rId2" tooltip="See footnote a"/>
              </a:rPr>
              <a:t>a</a:t>
            </a:r>
            <a:r>
              <a:rPr lang="en-US" sz="2400" baseline="30000"/>
              <a:t>]</a:t>
            </a:r>
            <a:r>
              <a:rPr lang="en-US" sz="2400"/>
              <a:t> </a:t>
            </a:r>
            <a:r>
              <a:rPr lang="en-US" sz="2400" b="1" baseline="30000"/>
              <a:t>6 </a:t>
            </a:r>
            <a:r>
              <a:rPr lang="en-US" sz="2400"/>
              <a:t>But when they did not find them, they dragged Jason and some other believers before the city officials, shouting: “These men who have caused trouble all over the world have now come here, </a:t>
            </a:r>
            <a:r>
              <a:rPr lang="en-US" sz="2400" b="1" baseline="30000"/>
              <a:t>7 </a:t>
            </a:r>
            <a:r>
              <a:rPr lang="en-US" sz="2400"/>
              <a:t>and Jason has welcomed them into his house. They are all defying Caesar’s decrees, saying that there is another king, one called Jesus.” </a:t>
            </a:r>
            <a:r>
              <a:rPr lang="en-US" sz="2400" b="1" baseline="30000"/>
              <a:t>8 </a:t>
            </a:r>
            <a:r>
              <a:rPr lang="en-US" sz="2400"/>
              <a:t>When they heard this, the crowd and the city officials were thrown into turmoil. </a:t>
            </a:r>
            <a:r>
              <a:rPr lang="en-US" sz="2400" b="1" baseline="30000"/>
              <a:t>9 </a:t>
            </a:r>
            <a:r>
              <a:rPr lang="en-US" sz="2400"/>
              <a:t>Then they made Jason and the others post bond and let them go.</a:t>
            </a:r>
          </a:p>
          <a:p>
            <a:endParaRPr lang="en-US"/>
          </a:p>
        </p:txBody>
      </p:sp>
    </p:spTree>
    <p:extLst>
      <p:ext uri="{BB962C8B-B14F-4D97-AF65-F5344CB8AC3E}">
        <p14:creationId xmlns:p14="http://schemas.microsoft.com/office/powerpoint/2010/main" val="2071709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D08F840-DCCC-56F7-D2BF-9CCA3551F93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57F9151-3EFD-CB6C-D828-2B3BA2162171}"/>
              </a:ext>
            </a:extLst>
          </p:cNvPr>
          <p:cNvSpPr txBox="1"/>
          <p:nvPr/>
        </p:nvSpPr>
        <p:spPr>
          <a:xfrm>
            <a:off x="8040023" y="122665"/>
            <a:ext cx="373566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Contextual and Critical Matters</a:t>
            </a:r>
          </a:p>
        </p:txBody>
      </p:sp>
      <p:pic>
        <p:nvPicPr>
          <p:cNvPr id="6" name="Picture 5">
            <a:extLst>
              <a:ext uri="{FF2B5EF4-FFF2-40B4-BE49-F238E27FC236}">
                <a16:creationId xmlns:a16="http://schemas.microsoft.com/office/drawing/2014/main" id="{AB88CC92-D5E6-D9DE-AFDC-275A212BE86A}"/>
              </a:ext>
            </a:extLst>
          </p:cNvPr>
          <p:cNvPicPr>
            <a:picLocks noChangeAspect="1"/>
          </p:cNvPicPr>
          <p:nvPr/>
        </p:nvPicPr>
        <p:blipFill>
          <a:blip r:embed="rId2"/>
          <a:stretch>
            <a:fillRect/>
          </a:stretch>
        </p:blipFill>
        <p:spPr>
          <a:xfrm>
            <a:off x="639674" y="589681"/>
            <a:ext cx="10937980" cy="6212560"/>
          </a:xfrm>
          <a:prstGeom prst="rect">
            <a:avLst/>
          </a:prstGeom>
        </p:spPr>
      </p:pic>
    </p:spTree>
    <p:extLst>
      <p:ext uri="{BB962C8B-B14F-4D97-AF65-F5344CB8AC3E}">
        <p14:creationId xmlns:p14="http://schemas.microsoft.com/office/powerpoint/2010/main" val="1059699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0D10824-DD76-EE0D-F167-F52583E91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E851C-8E02-F2D0-8E93-24252BFC79B0}"/>
              </a:ext>
            </a:extLst>
          </p:cNvPr>
          <p:cNvSpPr>
            <a:spLocks noGrp="1"/>
          </p:cNvSpPr>
          <p:nvPr>
            <p:ph type="title"/>
          </p:nvPr>
        </p:nvSpPr>
        <p:spPr>
          <a:xfrm>
            <a:off x="838200" y="599298"/>
            <a:ext cx="10515600" cy="1062231"/>
          </a:xfrm>
        </p:spPr>
        <p:txBody>
          <a:bodyPr/>
          <a:lstStyle/>
          <a:p>
            <a:r>
              <a:rPr lang="en-US"/>
              <a:t>Purposes for Writing 1 Thessalonians</a:t>
            </a:r>
          </a:p>
        </p:txBody>
      </p:sp>
      <p:sp>
        <p:nvSpPr>
          <p:cNvPr id="3" name="Content Placeholder 2">
            <a:extLst>
              <a:ext uri="{FF2B5EF4-FFF2-40B4-BE49-F238E27FC236}">
                <a16:creationId xmlns:a16="http://schemas.microsoft.com/office/drawing/2014/main" id="{5226F3F1-138E-506B-8637-2496C02AA08E}"/>
              </a:ext>
            </a:extLst>
          </p:cNvPr>
          <p:cNvSpPr>
            <a:spLocks noGrp="1"/>
          </p:cNvSpPr>
          <p:nvPr>
            <p:ph idx="1"/>
          </p:nvPr>
        </p:nvSpPr>
        <p:spPr>
          <a:xfrm>
            <a:off x="950618" y="1973765"/>
            <a:ext cx="10825065" cy="4650059"/>
          </a:xfrm>
        </p:spPr>
        <p:txBody>
          <a:bodyPr>
            <a:normAutofit/>
          </a:bodyPr>
          <a:lstStyle/>
          <a:p>
            <a:r>
              <a:rPr lang="en-US" sz="3200"/>
              <a:t>Encourage the fledgling church</a:t>
            </a:r>
          </a:p>
          <a:p>
            <a:r>
              <a:rPr lang="en-US" sz="3200"/>
              <a:t>Praise for perseverance in the face of opposition.</a:t>
            </a:r>
          </a:p>
          <a:p>
            <a:r>
              <a:rPr lang="en-US" sz="3200"/>
              <a:t>Assure believer’s who die in faith will be raised by Christ first of all.</a:t>
            </a:r>
          </a:p>
          <a:p>
            <a:r>
              <a:rPr lang="en-US" sz="3200"/>
              <a:t>Exhort them to continue in holiness and godliness with their world of darkness</a:t>
            </a:r>
          </a:p>
          <a:p>
            <a:r>
              <a:rPr lang="en-US" sz="3200"/>
              <a:t>Paul’s affection for the Thessalonians is undimmed and motivated only by love.</a:t>
            </a:r>
          </a:p>
        </p:txBody>
      </p:sp>
      <p:sp>
        <p:nvSpPr>
          <p:cNvPr id="4" name="TextBox 3">
            <a:extLst>
              <a:ext uri="{FF2B5EF4-FFF2-40B4-BE49-F238E27FC236}">
                <a16:creationId xmlns:a16="http://schemas.microsoft.com/office/drawing/2014/main" id="{7A979EEC-B469-987A-556A-E94EFA696FEC}"/>
              </a:ext>
            </a:extLst>
          </p:cNvPr>
          <p:cNvSpPr txBox="1"/>
          <p:nvPr/>
        </p:nvSpPr>
        <p:spPr>
          <a:xfrm>
            <a:off x="8040023" y="122665"/>
            <a:ext cx="373566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Contextual and Critical Matters</a:t>
            </a:r>
          </a:p>
        </p:txBody>
      </p:sp>
    </p:spTree>
    <p:extLst>
      <p:ext uri="{BB962C8B-B14F-4D97-AF65-F5344CB8AC3E}">
        <p14:creationId xmlns:p14="http://schemas.microsoft.com/office/powerpoint/2010/main" val="3914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D92337D-8A6B-1DA8-C65A-B081184484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5C37B-5919-2786-F21F-D562DD424CFD}"/>
              </a:ext>
            </a:extLst>
          </p:cNvPr>
          <p:cNvSpPr>
            <a:spLocks noGrp="1"/>
          </p:cNvSpPr>
          <p:nvPr>
            <p:ph type="title"/>
          </p:nvPr>
        </p:nvSpPr>
        <p:spPr>
          <a:xfrm>
            <a:off x="838200" y="599298"/>
            <a:ext cx="10515600" cy="1062231"/>
          </a:xfrm>
        </p:spPr>
        <p:txBody>
          <a:bodyPr/>
          <a:lstStyle/>
          <a:p>
            <a:r>
              <a:rPr lang="en-US"/>
              <a:t>Purposes for Writing 2 Thessalonians</a:t>
            </a:r>
          </a:p>
        </p:txBody>
      </p:sp>
      <p:sp>
        <p:nvSpPr>
          <p:cNvPr id="3" name="Content Placeholder 2">
            <a:extLst>
              <a:ext uri="{FF2B5EF4-FFF2-40B4-BE49-F238E27FC236}">
                <a16:creationId xmlns:a16="http://schemas.microsoft.com/office/drawing/2014/main" id="{876CB5BB-1E43-9C00-7EA1-648C21932E7C}"/>
              </a:ext>
            </a:extLst>
          </p:cNvPr>
          <p:cNvSpPr>
            <a:spLocks noGrp="1"/>
          </p:cNvSpPr>
          <p:nvPr>
            <p:ph idx="1"/>
          </p:nvPr>
        </p:nvSpPr>
        <p:spPr>
          <a:xfrm>
            <a:off x="950618" y="1973765"/>
            <a:ext cx="10825065" cy="4650059"/>
          </a:xfrm>
        </p:spPr>
        <p:txBody>
          <a:bodyPr>
            <a:normAutofit/>
          </a:bodyPr>
          <a:lstStyle/>
          <a:p>
            <a:r>
              <a:rPr lang="en-US" sz="3200"/>
              <a:t>The book was written very soon after 1 Thessalonians while Paul remained in Corinth.</a:t>
            </a:r>
          </a:p>
          <a:p>
            <a:r>
              <a:rPr lang="en-US" sz="3200"/>
              <a:t>Addresses concerns about whether the day of the Lord had already come.</a:t>
            </a:r>
          </a:p>
          <a:p>
            <a:r>
              <a:rPr lang="en-US" sz="3200"/>
              <a:t>A problem arose with people giving up daily life to wait for the Lord’s imminent return.</a:t>
            </a:r>
          </a:p>
          <a:p>
            <a:r>
              <a:rPr lang="en-US" sz="3200"/>
              <a:t>Exhortation to remain in the faith they were taught, living by God’s call, and rejoicing in God’s glory.</a:t>
            </a:r>
          </a:p>
        </p:txBody>
      </p:sp>
      <p:sp>
        <p:nvSpPr>
          <p:cNvPr id="4" name="TextBox 3">
            <a:extLst>
              <a:ext uri="{FF2B5EF4-FFF2-40B4-BE49-F238E27FC236}">
                <a16:creationId xmlns:a16="http://schemas.microsoft.com/office/drawing/2014/main" id="{E1E94DA1-6E6E-C02C-B6E9-D5A01B243ABB}"/>
              </a:ext>
            </a:extLst>
          </p:cNvPr>
          <p:cNvSpPr txBox="1"/>
          <p:nvPr/>
        </p:nvSpPr>
        <p:spPr>
          <a:xfrm>
            <a:off x="8040023" y="122665"/>
            <a:ext cx="373566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Contextual and Critical Matters</a:t>
            </a:r>
          </a:p>
        </p:txBody>
      </p:sp>
    </p:spTree>
    <p:extLst>
      <p:ext uri="{BB962C8B-B14F-4D97-AF65-F5344CB8AC3E}">
        <p14:creationId xmlns:p14="http://schemas.microsoft.com/office/powerpoint/2010/main" val="3986848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043F9D-581E-F6FD-D9C6-DFDF4F20B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155F6-A6E0-12E9-F3BC-CC0DED9296D6}"/>
              </a:ext>
            </a:extLst>
          </p:cNvPr>
          <p:cNvSpPr>
            <a:spLocks noGrp="1"/>
          </p:cNvSpPr>
          <p:nvPr>
            <p:ph type="title"/>
          </p:nvPr>
        </p:nvSpPr>
        <p:spPr>
          <a:xfrm>
            <a:off x="838200" y="599298"/>
            <a:ext cx="10515600" cy="1062231"/>
          </a:xfrm>
        </p:spPr>
        <p:txBody>
          <a:bodyPr>
            <a:normAutofit fontScale="90000"/>
          </a:bodyPr>
          <a:lstStyle/>
          <a:p>
            <a:r>
              <a:rPr lang="en-US"/>
              <a:t>Paul’s Authorship of 2 Thessalonians is Doubtful</a:t>
            </a:r>
          </a:p>
        </p:txBody>
      </p:sp>
      <p:sp>
        <p:nvSpPr>
          <p:cNvPr id="3" name="Content Placeholder 2">
            <a:extLst>
              <a:ext uri="{FF2B5EF4-FFF2-40B4-BE49-F238E27FC236}">
                <a16:creationId xmlns:a16="http://schemas.microsoft.com/office/drawing/2014/main" id="{0EE1114A-BB2C-D7DE-63BD-7699A01D8545}"/>
              </a:ext>
            </a:extLst>
          </p:cNvPr>
          <p:cNvSpPr>
            <a:spLocks noGrp="1"/>
          </p:cNvSpPr>
          <p:nvPr>
            <p:ph idx="1"/>
          </p:nvPr>
        </p:nvSpPr>
        <p:spPr>
          <a:xfrm>
            <a:off x="437662" y="1738052"/>
            <a:ext cx="10825065" cy="2468825"/>
          </a:xfrm>
        </p:spPr>
        <p:txBody>
          <a:bodyPr>
            <a:normAutofit fontScale="92500" lnSpcReduction="10000"/>
          </a:bodyPr>
          <a:lstStyle/>
          <a:p>
            <a:r>
              <a:rPr lang="en-US"/>
              <a:t>1 Thessalonians is generally considered authentic to Paul</a:t>
            </a:r>
          </a:p>
          <a:p>
            <a:r>
              <a:rPr lang="en-US"/>
              <a:t>2 Thessalonians is considered not Pauline most scholars, but is disputable.  N.T. Wright argues in favor of Paul as the author as being “probable.”</a:t>
            </a:r>
          </a:p>
          <a:p>
            <a:endParaRPr lang="en-US"/>
          </a:p>
          <a:p>
            <a:pPr marL="0" indent="0">
              <a:buNone/>
            </a:pPr>
            <a:r>
              <a:rPr lang="en-US"/>
              <a:t>Consensus:</a:t>
            </a:r>
          </a:p>
          <a:p>
            <a:endParaRPr lang="en-US" sz="3200"/>
          </a:p>
          <a:p>
            <a:endParaRPr lang="en-US" sz="3200"/>
          </a:p>
        </p:txBody>
      </p:sp>
      <p:sp>
        <p:nvSpPr>
          <p:cNvPr id="4" name="TextBox 3">
            <a:extLst>
              <a:ext uri="{FF2B5EF4-FFF2-40B4-BE49-F238E27FC236}">
                <a16:creationId xmlns:a16="http://schemas.microsoft.com/office/drawing/2014/main" id="{EC967FC9-6F59-1558-7F08-2EA7F1B3FA86}"/>
              </a:ext>
            </a:extLst>
          </p:cNvPr>
          <p:cNvSpPr txBox="1"/>
          <p:nvPr/>
        </p:nvSpPr>
        <p:spPr>
          <a:xfrm>
            <a:off x="8040023" y="122665"/>
            <a:ext cx="373566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Authorship of 2 Thessalonians</a:t>
            </a:r>
          </a:p>
        </p:txBody>
      </p:sp>
      <p:pic>
        <p:nvPicPr>
          <p:cNvPr id="37" name="Picture 36">
            <a:extLst>
              <a:ext uri="{FF2B5EF4-FFF2-40B4-BE49-F238E27FC236}">
                <a16:creationId xmlns:a16="http://schemas.microsoft.com/office/drawing/2014/main" id="{0A1F21DD-62D5-6324-CE2D-5C2E0DC9039A}"/>
              </a:ext>
            </a:extLst>
          </p:cNvPr>
          <p:cNvPicPr>
            <a:picLocks noChangeAspect="1"/>
          </p:cNvPicPr>
          <p:nvPr/>
        </p:nvPicPr>
        <p:blipFill>
          <a:blip r:embed="rId2"/>
          <a:stretch>
            <a:fillRect/>
          </a:stretch>
        </p:blipFill>
        <p:spPr>
          <a:xfrm>
            <a:off x="666207" y="4077220"/>
            <a:ext cx="11173852" cy="2181482"/>
          </a:xfrm>
          <a:prstGeom prst="rect">
            <a:avLst/>
          </a:prstGeom>
        </p:spPr>
      </p:pic>
    </p:spTree>
    <p:extLst>
      <p:ext uri="{BB962C8B-B14F-4D97-AF65-F5344CB8AC3E}">
        <p14:creationId xmlns:p14="http://schemas.microsoft.com/office/powerpoint/2010/main" val="1027671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D7C2-6521-FA32-7B37-22AC11E0F030}"/>
              </a:ext>
            </a:extLst>
          </p:cNvPr>
          <p:cNvSpPr>
            <a:spLocks noGrp="1"/>
          </p:cNvSpPr>
          <p:nvPr>
            <p:ph type="title"/>
          </p:nvPr>
        </p:nvSpPr>
        <p:spPr/>
        <p:txBody>
          <a:bodyPr>
            <a:normAutofit/>
          </a:bodyPr>
          <a:lstStyle/>
          <a:p>
            <a:r>
              <a:rPr lang="en-US" sz="4000"/>
              <a:t>Issues related to authorship of 2 Thessalonians</a:t>
            </a:r>
          </a:p>
        </p:txBody>
      </p:sp>
      <p:graphicFrame>
        <p:nvGraphicFramePr>
          <p:cNvPr id="4" name="Content Placeholder 3">
            <a:extLst>
              <a:ext uri="{FF2B5EF4-FFF2-40B4-BE49-F238E27FC236}">
                <a16:creationId xmlns:a16="http://schemas.microsoft.com/office/drawing/2014/main" id="{228312CA-3343-15D0-B69E-6B3A64082F09}"/>
              </a:ext>
            </a:extLst>
          </p:cNvPr>
          <p:cNvGraphicFramePr>
            <a:graphicFrameLocks noGrp="1"/>
          </p:cNvGraphicFramePr>
          <p:nvPr>
            <p:ph idx="1"/>
            <p:extLst>
              <p:ext uri="{D42A27DB-BD31-4B8C-83A1-F6EECF244321}">
                <p14:modId xmlns:p14="http://schemas.microsoft.com/office/powerpoint/2010/main" val="671094269"/>
              </p:ext>
            </p:extLst>
          </p:nvPr>
        </p:nvGraphicFramePr>
        <p:xfrm>
          <a:off x="838200" y="1825625"/>
          <a:ext cx="10515597" cy="402844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22240211"/>
                    </a:ext>
                  </a:extLst>
                </a:gridCol>
                <a:gridCol w="3505199">
                  <a:extLst>
                    <a:ext uri="{9D8B030D-6E8A-4147-A177-3AD203B41FA5}">
                      <a16:colId xmlns:a16="http://schemas.microsoft.com/office/drawing/2014/main" val="1910370724"/>
                    </a:ext>
                  </a:extLst>
                </a:gridCol>
                <a:gridCol w="3505199">
                  <a:extLst>
                    <a:ext uri="{9D8B030D-6E8A-4147-A177-3AD203B41FA5}">
                      <a16:colId xmlns:a16="http://schemas.microsoft.com/office/drawing/2014/main" val="1837392044"/>
                    </a:ext>
                  </a:extLst>
                </a:gridCol>
              </a:tblGrid>
              <a:tr h="370840">
                <a:tc>
                  <a:txBody>
                    <a:bodyPr/>
                    <a:lstStyle/>
                    <a:p>
                      <a:r>
                        <a:rPr lang="en-US"/>
                        <a:t>Issue</a:t>
                      </a:r>
                    </a:p>
                  </a:txBody>
                  <a:tcPr/>
                </a:tc>
                <a:tc>
                  <a:txBody>
                    <a:bodyPr/>
                    <a:lstStyle/>
                    <a:p>
                      <a:r>
                        <a:rPr lang="en-US"/>
                        <a:t>Argument Against</a:t>
                      </a:r>
                    </a:p>
                  </a:txBody>
                  <a:tcPr/>
                </a:tc>
                <a:tc>
                  <a:txBody>
                    <a:bodyPr/>
                    <a:lstStyle/>
                    <a:p>
                      <a:r>
                        <a:rPr lang="en-US"/>
                        <a:t>Argument For</a:t>
                      </a:r>
                    </a:p>
                  </a:txBody>
                  <a:tcPr/>
                </a:tc>
                <a:extLst>
                  <a:ext uri="{0D108BD9-81ED-4DB2-BD59-A6C34878D82A}">
                    <a16:rowId xmlns:a16="http://schemas.microsoft.com/office/drawing/2014/main" val="3812709799"/>
                  </a:ext>
                </a:extLst>
              </a:tr>
              <a:tr h="370840">
                <a:tc>
                  <a:txBody>
                    <a:bodyPr/>
                    <a:lstStyle/>
                    <a:p>
                      <a:r>
                        <a:rPr lang="en-US" b="1"/>
                        <a:t>Eschatology</a:t>
                      </a:r>
                    </a:p>
                  </a:txBody>
                  <a:tcPr/>
                </a:tc>
                <a:tc>
                  <a:txBody>
                    <a:bodyPr/>
                    <a:lstStyle/>
                    <a:p>
                      <a:r>
                        <a:rPr lang="en-US"/>
                        <a:t>Change in timing for </a:t>
                      </a:r>
                      <a:r>
                        <a:rPr lang="en-US" err="1"/>
                        <a:t>parousia</a:t>
                      </a:r>
                      <a:endParaRPr lang="en-US"/>
                    </a:p>
                  </a:txBody>
                  <a:tcPr/>
                </a:tc>
                <a:tc>
                  <a:txBody>
                    <a:bodyPr/>
                    <a:lstStyle/>
                    <a:p>
                      <a:r>
                        <a:rPr lang="en-US"/>
                        <a:t>Paul suggests uncertainty of return of Jesus in other books</a:t>
                      </a:r>
                    </a:p>
                  </a:txBody>
                  <a:tcPr/>
                </a:tc>
                <a:extLst>
                  <a:ext uri="{0D108BD9-81ED-4DB2-BD59-A6C34878D82A}">
                    <a16:rowId xmlns:a16="http://schemas.microsoft.com/office/drawing/2014/main" val="848852515"/>
                  </a:ext>
                </a:extLst>
              </a:tr>
              <a:tr h="370840">
                <a:tc>
                  <a:txBody>
                    <a:bodyPr/>
                    <a:lstStyle/>
                    <a:p>
                      <a:r>
                        <a:rPr lang="en-US" b="1"/>
                        <a:t>Literary Features</a:t>
                      </a:r>
                    </a:p>
                  </a:txBody>
                  <a:tcPr/>
                </a:tc>
                <a:tc>
                  <a:txBody>
                    <a:bodyPr/>
                    <a:lstStyle/>
                    <a:p>
                      <a:r>
                        <a:rPr lang="en-US"/>
                        <a:t>Some parts appear too similar to 1 Thess. as if copied.</a:t>
                      </a:r>
                    </a:p>
                  </a:txBody>
                  <a:tcPr/>
                </a:tc>
                <a:tc>
                  <a:txBody>
                    <a:bodyPr/>
                    <a:lstStyle/>
                    <a:p>
                      <a:r>
                        <a:rPr lang="en-US"/>
                        <a:t>1 and 2 Thess. were written close together, so similarity expected</a:t>
                      </a:r>
                    </a:p>
                  </a:txBody>
                  <a:tcPr/>
                </a:tc>
                <a:extLst>
                  <a:ext uri="{0D108BD9-81ED-4DB2-BD59-A6C34878D82A}">
                    <a16:rowId xmlns:a16="http://schemas.microsoft.com/office/drawing/2014/main" val="3750353497"/>
                  </a:ext>
                </a:extLst>
              </a:tr>
              <a:tr h="370840">
                <a:tc>
                  <a:txBody>
                    <a:bodyPr/>
                    <a:lstStyle/>
                    <a:p>
                      <a:r>
                        <a:rPr lang="en-US" b="1"/>
                        <a:t>Authorial Tone</a:t>
                      </a:r>
                    </a:p>
                  </a:txBody>
                  <a:tcPr/>
                </a:tc>
                <a:tc>
                  <a:txBody>
                    <a:bodyPr/>
                    <a:lstStyle/>
                    <a:p>
                      <a:r>
                        <a:rPr lang="en-US"/>
                        <a:t>Less warmth and more authoritarian than 1 Thess.</a:t>
                      </a:r>
                    </a:p>
                  </a:txBody>
                  <a:tcPr/>
                </a:tc>
                <a:tc>
                  <a:txBody>
                    <a:bodyPr/>
                    <a:lstStyle/>
                    <a:p>
                      <a:r>
                        <a:rPr lang="en-US"/>
                        <a:t>Paul’s tone can vary sharply even within a book, and he has experienced persecution in between.</a:t>
                      </a:r>
                    </a:p>
                  </a:txBody>
                  <a:tcPr/>
                </a:tc>
                <a:extLst>
                  <a:ext uri="{0D108BD9-81ED-4DB2-BD59-A6C34878D82A}">
                    <a16:rowId xmlns:a16="http://schemas.microsoft.com/office/drawing/2014/main" val="1402089371"/>
                  </a:ext>
                </a:extLst>
              </a:tr>
              <a:tr h="370840">
                <a:tc>
                  <a:txBody>
                    <a:bodyPr/>
                    <a:lstStyle/>
                    <a:p>
                      <a:r>
                        <a:rPr lang="en-US" b="1"/>
                        <a:t>Marks of Authenticity</a:t>
                      </a:r>
                    </a:p>
                  </a:txBody>
                  <a:tcPr/>
                </a:tc>
                <a:tc>
                  <a:txBody>
                    <a:bodyPr/>
                    <a:lstStyle/>
                    <a:p>
                      <a:r>
                        <a:rPr lang="en-US"/>
                        <a:t>Excessive emphasis on proving authenticity is suspicious</a:t>
                      </a:r>
                    </a:p>
                  </a:txBody>
                  <a:tcPr/>
                </a:tc>
                <a:tc>
                  <a:txBody>
                    <a:bodyPr/>
                    <a:lstStyle/>
                    <a:p>
                      <a:r>
                        <a:rPr lang="en-US"/>
                        <a:t>There were few previous extant letters before Thess and outsiders were misleading believers.</a:t>
                      </a:r>
                    </a:p>
                  </a:txBody>
                  <a:tcPr/>
                </a:tc>
                <a:extLst>
                  <a:ext uri="{0D108BD9-81ED-4DB2-BD59-A6C34878D82A}">
                    <a16:rowId xmlns:a16="http://schemas.microsoft.com/office/drawing/2014/main" val="4293516765"/>
                  </a:ext>
                </a:extLst>
              </a:tr>
            </a:tbl>
          </a:graphicData>
        </a:graphic>
      </p:graphicFrame>
      <p:pic>
        <p:nvPicPr>
          <p:cNvPr id="7" name="Picture 6">
            <a:extLst>
              <a:ext uri="{FF2B5EF4-FFF2-40B4-BE49-F238E27FC236}">
                <a16:creationId xmlns:a16="http://schemas.microsoft.com/office/drawing/2014/main" id="{987E1921-F664-9BF1-1A6A-0F8D5492A3E6}"/>
              </a:ext>
            </a:extLst>
          </p:cNvPr>
          <p:cNvPicPr>
            <a:picLocks noChangeAspect="1"/>
          </p:cNvPicPr>
          <p:nvPr/>
        </p:nvPicPr>
        <p:blipFill>
          <a:blip r:embed="rId2"/>
          <a:stretch>
            <a:fillRect/>
          </a:stretch>
        </p:blipFill>
        <p:spPr>
          <a:xfrm>
            <a:off x="7959945" y="127624"/>
            <a:ext cx="3810330" cy="536494"/>
          </a:xfrm>
          <a:prstGeom prst="rect">
            <a:avLst/>
          </a:prstGeom>
        </p:spPr>
      </p:pic>
    </p:spTree>
    <p:extLst>
      <p:ext uri="{BB962C8B-B14F-4D97-AF65-F5344CB8AC3E}">
        <p14:creationId xmlns:p14="http://schemas.microsoft.com/office/powerpoint/2010/main" val="9054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4104EB-E27A-976D-8AC5-CF718E992797}"/>
              </a:ext>
            </a:extLst>
          </p:cNvPr>
          <p:cNvPicPr>
            <a:picLocks noChangeAspect="1"/>
          </p:cNvPicPr>
          <p:nvPr/>
        </p:nvPicPr>
        <p:blipFill>
          <a:blip r:embed="rId2"/>
          <a:stretch>
            <a:fillRect/>
          </a:stretch>
        </p:blipFill>
        <p:spPr>
          <a:xfrm>
            <a:off x="3845403" y="122275"/>
            <a:ext cx="7919133" cy="6620167"/>
          </a:xfrm>
          <a:prstGeom prst="rect">
            <a:avLst/>
          </a:prstGeom>
        </p:spPr>
      </p:pic>
      <p:sp>
        <p:nvSpPr>
          <p:cNvPr id="6" name="Title 5">
            <a:extLst>
              <a:ext uri="{FF2B5EF4-FFF2-40B4-BE49-F238E27FC236}">
                <a16:creationId xmlns:a16="http://schemas.microsoft.com/office/drawing/2014/main" id="{9E92A67C-09B3-C96A-14B0-8DC38CE4BF08}"/>
              </a:ext>
            </a:extLst>
          </p:cNvPr>
          <p:cNvSpPr>
            <a:spLocks noGrp="1"/>
          </p:cNvSpPr>
          <p:nvPr>
            <p:ph type="title"/>
          </p:nvPr>
        </p:nvSpPr>
        <p:spPr>
          <a:xfrm>
            <a:off x="302941" y="791736"/>
            <a:ext cx="3443869" cy="4583151"/>
          </a:xfrm>
        </p:spPr>
        <p:txBody>
          <a:bodyPr>
            <a:normAutofit/>
          </a:bodyPr>
          <a:lstStyle/>
          <a:p>
            <a:r>
              <a:rPr lang="en-US"/>
              <a:t>1 Thess. is a short book!</a:t>
            </a:r>
          </a:p>
        </p:txBody>
      </p:sp>
    </p:spTree>
    <p:extLst>
      <p:ext uri="{BB962C8B-B14F-4D97-AF65-F5344CB8AC3E}">
        <p14:creationId xmlns:p14="http://schemas.microsoft.com/office/powerpoint/2010/main" val="1075962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488B3-257F-C039-2043-5CDBDA6FFA80}"/>
              </a:ext>
            </a:extLst>
          </p:cNvPr>
          <p:cNvSpPr>
            <a:spLocks noGrp="1"/>
          </p:cNvSpPr>
          <p:nvPr>
            <p:ph type="title"/>
          </p:nvPr>
        </p:nvSpPr>
        <p:spPr/>
        <p:txBody>
          <a:bodyPr/>
          <a:lstStyle/>
          <a:p>
            <a:r>
              <a:rPr lang="en-US"/>
              <a:t>1 Thess. 1 – Greetings and Thanksgiving</a:t>
            </a:r>
          </a:p>
        </p:txBody>
      </p:sp>
      <p:sp>
        <p:nvSpPr>
          <p:cNvPr id="3" name="TextBox 2">
            <a:extLst>
              <a:ext uri="{FF2B5EF4-FFF2-40B4-BE49-F238E27FC236}">
                <a16:creationId xmlns:a16="http://schemas.microsoft.com/office/drawing/2014/main" id="{25D117A3-AB6B-1D1B-D00F-9299F412713B}"/>
              </a:ext>
            </a:extLst>
          </p:cNvPr>
          <p:cNvSpPr txBox="1"/>
          <p:nvPr/>
        </p:nvSpPr>
        <p:spPr>
          <a:xfrm>
            <a:off x="838200" y="1490850"/>
            <a:ext cx="10593659" cy="5601533"/>
          </a:xfrm>
          <a:prstGeom prst="rect">
            <a:avLst/>
          </a:prstGeom>
          <a:noFill/>
        </p:spPr>
        <p:txBody>
          <a:bodyPr wrap="square" rtlCol="0">
            <a:spAutoFit/>
          </a:bodyPr>
          <a:lstStyle/>
          <a:p>
            <a:r>
              <a:rPr lang="en-US" sz="2000" b="1"/>
              <a:t>1 </a:t>
            </a:r>
            <a:r>
              <a:rPr lang="en-US" sz="2000"/>
              <a:t>Paul, Silas</a:t>
            </a:r>
            <a:r>
              <a:rPr lang="en-US" sz="2000" baseline="30000"/>
              <a:t>[</a:t>
            </a:r>
            <a:r>
              <a:rPr lang="en-US" sz="2000" baseline="30000">
                <a:hlinkClick r:id="rId2" tooltip="See footnote a"/>
              </a:rPr>
              <a:t>a</a:t>
            </a:r>
            <a:r>
              <a:rPr lang="en-US" sz="2000" baseline="30000"/>
              <a:t>]</a:t>
            </a:r>
            <a:r>
              <a:rPr lang="en-US" sz="2000"/>
              <a:t> and Timothy,</a:t>
            </a:r>
          </a:p>
          <a:p>
            <a:r>
              <a:rPr lang="en-US" sz="2000"/>
              <a:t>To the church of the Thessalonians in God the Father and the Lord Jesus Christ:</a:t>
            </a:r>
          </a:p>
          <a:p>
            <a:r>
              <a:rPr lang="en-US" sz="2000"/>
              <a:t>Grace and peace to you.</a:t>
            </a:r>
          </a:p>
          <a:p>
            <a:r>
              <a:rPr lang="en-US" sz="2000" b="1"/>
              <a:t>Thanksgiving for the Thessalonians’ Faith</a:t>
            </a:r>
          </a:p>
          <a:p>
            <a:r>
              <a:rPr lang="en-US" sz="2000" b="1" baseline="30000"/>
              <a:t>2 </a:t>
            </a:r>
            <a:r>
              <a:rPr lang="en-US" sz="2000"/>
              <a:t>We always thank God for all of you and continually mention you in our prayers. </a:t>
            </a:r>
            <a:r>
              <a:rPr lang="en-US" sz="2000" b="1" baseline="30000"/>
              <a:t>3 </a:t>
            </a:r>
            <a:r>
              <a:rPr lang="en-US" sz="2000"/>
              <a:t>We remember before our God and Father your work produced by faith, your labor prompted by love, and your endurance inspired by hope in our Lord Jesus Christ.</a:t>
            </a:r>
          </a:p>
          <a:p>
            <a:r>
              <a:rPr lang="en-US" sz="2000" b="1" baseline="30000"/>
              <a:t>4 </a:t>
            </a:r>
            <a:r>
              <a:rPr lang="en-US" sz="2000"/>
              <a:t>For we know, brothers and sisters</a:t>
            </a:r>
            <a:r>
              <a:rPr lang="en-US" sz="2000" baseline="30000"/>
              <a:t>[</a:t>
            </a:r>
            <a:r>
              <a:rPr lang="en-US" sz="2000" baseline="30000">
                <a:hlinkClick r:id="rId3" tooltip="See footnote b"/>
              </a:rPr>
              <a:t>b</a:t>
            </a:r>
            <a:r>
              <a:rPr lang="en-US" sz="2000" baseline="30000"/>
              <a:t>]</a:t>
            </a:r>
            <a:r>
              <a:rPr lang="en-US" sz="2000"/>
              <a:t> loved by God, that he has chosen you, </a:t>
            </a:r>
            <a:r>
              <a:rPr lang="en-US" sz="2000" b="1" baseline="30000"/>
              <a:t>5 </a:t>
            </a:r>
            <a:r>
              <a:rPr lang="en-US" sz="2000"/>
              <a:t>because our gospel came to you not simply with words but also with power, with the Holy Spirit and deep conviction. You know how we lived among you for your sake. </a:t>
            </a:r>
            <a:r>
              <a:rPr lang="en-US" sz="2000" b="1" baseline="30000"/>
              <a:t>6 </a:t>
            </a:r>
            <a:r>
              <a:rPr lang="en-US" sz="2000"/>
              <a:t>You became imitators of us and of the Lord, for you welcomed the message in the midst of severe suffering with the joy given by the Holy Spirit. </a:t>
            </a:r>
            <a:r>
              <a:rPr lang="en-US" sz="2000" b="1" baseline="30000"/>
              <a:t>7 </a:t>
            </a:r>
            <a:r>
              <a:rPr lang="en-US" sz="2000"/>
              <a:t>And so you became a model to all the believers in Macedonia and Achaia. </a:t>
            </a:r>
            <a:r>
              <a:rPr lang="en-US" sz="2000" b="1" baseline="30000"/>
              <a:t>8 </a:t>
            </a:r>
            <a:r>
              <a:rPr lang="en-US" sz="2000"/>
              <a:t>The Lord’s message rang out from you not only in Macedonia and Achaia—your faith in God has become known everywhere. Therefore we do not need to say anything about it, </a:t>
            </a:r>
            <a:r>
              <a:rPr lang="en-US" sz="2000" b="1" baseline="30000"/>
              <a:t>9 </a:t>
            </a:r>
            <a:r>
              <a:rPr lang="en-US" sz="2000"/>
              <a:t>for they themselves report what kind of reception you gave us. They tell how you turned to God from idols to serve the living and true God, </a:t>
            </a:r>
            <a:r>
              <a:rPr lang="en-US" sz="2000" b="1" baseline="30000"/>
              <a:t>10 </a:t>
            </a:r>
            <a:r>
              <a:rPr lang="en-US" sz="2000"/>
              <a:t>and to wait for his Son from heaven, whom he raised from the dead—Jesus, who rescues us from the coming wrath.</a:t>
            </a:r>
          </a:p>
          <a:p>
            <a:endParaRPr lang="en-US"/>
          </a:p>
        </p:txBody>
      </p:sp>
      <p:sp>
        <p:nvSpPr>
          <p:cNvPr id="5" name="TextBox 4">
            <a:extLst>
              <a:ext uri="{FF2B5EF4-FFF2-40B4-BE49-F238E27FC236}">
                <a16:creationId xmlns:a16="http://schemas.microsoft.com/office/drawing/2014/main" id="{0084A815-A2B5-6580-7A25-772BA0955E62}"/>
              </a:ext>
            </a:extLst>
          </p:cNvPr>
          <p:cNvSpPr txBox="1"/>
          <p:nvPr/>
        </p:nvSpPr>
        <p:spPr>
          <a:xfrm>
            <a:off x="7812833" y="122665"/>
            <a:ext cx="396285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 The Argument of 1 Thessalonians</a:t>
            </a:r>
          </a:p>
        </p:txBody>
      </p:sp>
    </p:spTree>
    <p:extLst>
      <p:ext uri="{BB962C8B-B14F-4D97-AF65-F5344CB8AC3E}">
        <p14:creationId xmlns:p14="http://schemas.microsoft.com/office/powerpoint/2010/main" val="3400456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B30CB1-7832-3927-1C95-6132F3594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EB620D-77B4-9291-1142-1EE456815C17}"/>
              </a:ext>
            </a:extLst>
          </p:cNvPr>
          <p:cNvSpPr>
            <a:spLocks noGrp="1"/>
          </p:cNvSpPr>
          <p:nvPr>
            <p:ph type="title"/>
          </p:nvPr>
        </p:nvSpPr>
        <p:spPr/>
        <p:txBody>
          <a:bodyPr>
            <a:normAutofit/>
          </a:bodyPr>
          <a:lstStyle/>
          <a:p>
            <a:r>
              <a:rPr lang="en-US" sz="2800"/>
              <a:t>1 Thess. 2:1-9 Paul’s ministry in Thessalonica was authentic</a:t>
            </a:r>
          </a:p>
        </p:txBody>
      </p:sp>
      <p:sp>
        <p:nvSpPr>
          <p:cNvPr id="3" name="TextBox 2">
            <a:extLst>
              <a:ext uri="{FF2B5EF4-FFF2-40B4-BE49-F238E27FC236}">
                <a16:creationId xmlns:a16="http://schemas.microsoft.com/office/drawing/2014/main" id="{25B65CBE-A61B-DB78-4268-F69D747D48AA}"/>
              </a:ext>
            </a:extLst>
          </p:cNvPr>
          <p:cNvSpPr txBox="1"/>
          <p:nvPr/>
        </p:nvSpPr>
        <p:spPr>
          <a:xfrm>
            <a:off x="838200" y="1690688"/>
            <a:ext cx="10593659" cy="4370427"/>
          </a:xfrm>
          <a:prstGeom prst="rect">
            <a:avLst/>
          </a:prstGeom>
          <a:noFill/>
        </p:spPr>
        <p:txBody>
          <a:bodyPr wrap="square" rtlCol="0">
            <a:spAutoFit/>
          </a:bodyPr>
          <a:lstStyle/>
          <a:p>
            <a:r>
              <a:rPr lang="en-US" sz="2000" b="1"/>
              <a:t>2 </a:t>
            </a:r>
            <a:r>
              <a:rPr lang="en-US" sz="2000"/>
              <a:t>You know, brothers and sisters, that our visit to you was not without results. </a:t>
            </a:r>
            <a:r>
              <a:rPr lang="en-US" sz="2000" b="1" baseline="30000"/>
              <a:t>2 </a:t>
            </a:r>
            <a:r>
              <a:rPr lang="en-US" sz="2000"/>
              <a:t>We had previously suffered and been treated outrageously in Philippi, as you know, but with the help of our God we dared to tell you his gospel in the face of strong opposition. </a:t>
            </a:r>
            <a:r>
              <a:rPr lang="en-US" sz="2000" b="1" baseline="30000"/>
              <a:t>3 </a:t>
            </a:r>
            <a:r>
              <a:rPr lang="en-US" sz="2000"/>
              <a:t>For the appeal we make does not spring from error or impure motives, nor are we trying to trick you. </a:t>
            </a:r>
            <a:r>
              <a:rPr lang="en-US" sz="2000" b="1" baseline="30000"/>
              <a:t>4 </a:t>
            </a:r>
            <a:r>
              <a:rPr lang="en-US" sz="2000"/>
              <a:t>On the contrary, we speak as those approved by God to be entrusted with the gospel. We are not trying to please people but God, who tests our hearts. </a:t>
            </a:r>
            <a:r>
              <a:rPr lang="en-US" sz="2000" b="1" baseline="30000"/>
              <a:t>5 </a:t>
            </a:r>
            <a:r>
              <a:rPr lang="en-US" sz="2000"/>
              <a:t>You know we never used flattery, nor did we put on a mask to cover up greed—God is our witness. </a:t>
            </a:r>
            <a:r>
              <a:rPr lang="en-US" sz="2000" b="1" baseline="30000"/>
              <a:t>6 </a:t>
            </a:r>
            <a:r>
              <a:rPr lang="en-US" sz="2000"/>
              <a:t>We were not looking for praise from people, not from you or anyone else, even though as apostles of Christ we could have asserted our authority. </a:t>
            </a:r>
            <a:r>
              <a:rPr lang="en-US" sz="2000" b="1" baseline="30000"/>
              <a:t>7 </a:t>
            </a:r>
            <a:r>
              <a:rPr lang="en-US" sz="2000"/>
              <a:t>Instead, we were like young children</a:t>
            </a:r>
            <a:r>
              <a:rPr lang="en-US" sz="2000" baseline="30000"/>
              <a:t>[</a:t>
            </a:r>
            <a:r>
              <a:rPr lang="en-US" sz="2000" baseline="30000">
                <a:hlinkClick r:id="rId2" tooltip="See footnote a"/>
              </a:rPr>
              <a:t>a</a:t>
            </a:r>
            <a:r>
              <a:rPr lang="en-US" sz="2000" baseline="30000"/>
              <a:t>]</a:t>
            </a:r>
            <a:r>
              <a:rPr lang="en-US" sz="2000"/>
              <a:t> among you.</a:t>
            </a:r>
          </a:p>
          <a:p>
            <a:r>
              <a:rPr lang="en-US" sz="2000"/>
              <a:t>Just as a nursing mother cares for her children, </a:t>
            </a:r>
            <a:r>
              <a:rPr lang="en-US" sz="2000" b="1" baseline="30000"/>
              <a:t>8 </a:t>
            </a:r>
            <a:r>
              <a:rPr lang="en-US" sz="2000"/>
              <a:t>so we cared for you. Because we loved you so much, we were delighted to share with you not only the gospel of God but our lives as well. </a:t>
            </a:r>
            <a:r>
              <a:rPr lang="en-US" sz="2000" b="1" baseline="30000"/>
              <a:t>9 </a:t>
            </a:r>
            <a:r>
              <a:rPr lang="en-US" sz="2000"/>
              <a:t>Surely you remember, brothers and sisters, our toil and hardship; we worked night and day in order not to be a burden to anyone while we preached the gospel of God to you.</a:t>
            </a:r>
          </a:p>
          <a:p>
            <a:endParaRPr lang="en-US"/>
          </a:p>
        </p:txBody>
      </p:sp>
      <p:sp>
        <p:nvSpPr>
          <p:cNvPr id="5" name="TextBox 4">
            <a:extLst>
              <a:ext uri="{FF2B5EF4-FFF2-40B4-BE49-F238E27FC236}">
                <a16:creationId xmlns:a16="http://schemas.microsoft.com/office/drawing/2014/main" id="{3471B4A5-69FC-8AFA-642E-E9A4E88107CA}"/>
              </a:ext>
            </a:extLst>
          </p:cNvPr>
          <p:cNvSpPr txBox="1"/>
          <p:nvPr/>
        </p:nvSpPr>
        <p:spPr>
          <a:xfrm>
            <a:off x="7570237" y="122665"/>
            <a:ext cx="420544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 The Argument of 1 Thessalonians</a:t>
            </a:r>
          </a:p>
        </p:txBody>
      </p:sp>
    </p:spTree>
    <p:extLst>
      <p:ext uri="{BB962C8B-B14F-4D97-AF65-F5344CB8AC3E}">
        <p14:creationId xmlns:p14="http://schemas.microsoft.com/office/powerpoint/2010/main" val="1702836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816ED09-958F-D5A0-A7E9-5D51335FA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3B02FA-34DA-40E1-2738-57F0E8A6D6A0}"/>
              </a:ext>
            </a:extLst>
          </p:cNvPr>
          <p:cNvSpPr>
            <a:spLocks noGrp="1"/>
          </p:cNvSpPr>
          <p:nvPr>
            <p:ph type="title"/>
          </p:nvPr>
        </p:nvSpPr>
        <p:spPr/>
        <p:txBody>
          <a:bodyPr>
            <a:normAutofit/>
          </a:bodyPr>
          <a:lstStyle/>
          <a:p>
            <a:r>
              <a:rPr lang="en-US" sz="2800"/>
              <a:t>1 Thess. 2:10-17  Paul’s motives were loving and Godly</a:t>
            </a:r>
          </a:p>
        </p:txBody>
      </p:sp>
      <p:sp>
        <p:nvSpPr>
          <p:cNvPr id="3" name="TextBox 2">
            <a:extLst>
              <a:ext uri="{FF2B5EF4-FFF2-40B4-BE49-F238E27FC236}">
                <a16:creationId xmlns:a16="http://schemas.microsoft.com/office/drawing/2014/main" id="{C82E468F-D81D-AFE9-638F-784046761F19}"/>
              </a:ext>
            </a:extLst>
          </p:cNvPr>
          <p:cNvSpPr txBox="1"/>
          <p:nvPr/>
        </p:nvSpPr>
        <p:spPr>
          <a:xfrm>
            <a:off x="838200" y="1690688"/>
            <a:ext cx="10593659" cy="4370427"/>
          </a:xfrm>
          <a:prstGeom prst="rect">
            <a:avLst/>
          </a:prstGeom>
          <a:noFill/>
        </p:spPr>
        <p:txBody>
          <a:bodyPr wrap="square" rtlCol="0">
            <a:spAutoFit/>
          </a:bodyPr>
          <a:lstStyle/>
          <a:p>
            <a:r>
              <a:rPr lang="en-US" sz="2000" b="1"/>
              <a:t>2 </a:t>
            </a:r>
            <a:r>
              <a:rPr lang="en-US" sz="2000"/>
              <a:t>You know, brothers and sisters, that our visit to you was not without results. </a:t>
            </a:r>
            <a:r>
              <a:rPr lang="en-US" sz="2000" b="1" baseline="30000"/>
              <a:t>2 </a:t>
            </a:r>
            <a:r>
              <a:rPr lang="en-US" sz="2000"/>
              <a:t>We had previously suffered and been treated outrageously in Philippi, as you know, but with the help of our God we dared to tell you his gospel in the face of strong opposition. </a:t>
            </a:r>
            <a:r>
              <a:rPr lang="en-US" sz="2000" b="1" baseline="30000"/>
              <a:t>3 </a:t>
            </a:r>
            <a:r>
              <a:rPr lang="en-US" sz="2000"/>
              <a:t>For the appeal we make does not spring from error or impure motives, nor are we trying to trick you. </a:t>
            </a:r>
            <a:r>
              <a:rPr lang="en-US" sz="2000" b="1" baseline="30000"/>
              <a:t>4 </a:t>
            </a:r>
            <a:r>
              <a:rPr lang="en-US" sz="2000"/>
              <a:t>On the contrary, we speak as those approved by God to be entrusted with the gospel. We are not trying to please people but God, who tests our hearts. </a:t>
            </a:r>
            <a:r>
              <a:rPr lang="en-US" sz="2000" b="1" baseline="30000"/>
              <a:t>5 </a:t>
            </a:r>
            <a:r>
              <a:rPr lang="en-US" sz="2000"/>
              <a:t>You know we never used flattery, nor did we put on a mask to cover up greed—God is our witness. </a:t>
            </a:r>
            <a:r>
              <a:rPr lang="en-US" sz="2000" b="1" baseline="30000"/>
              <a:t>6 </a:t>
            </a:r>
            <a:r>
              <a:rPr lang="en-US" sz="2000"/>
              <a:t>We were not looking for praise from people, not from you or anyone else, even though as apostles of Christ we could have asserted our authority. </a:t>
            </a:r>
            <a:r>
              <a:rPr lang="en-US" sz="2000" b="1" baseline="30000"/>
              <a:t>7 </a:t>
            </a:r>
            <a:r>
              <a:rPr lang="en-US" sz="2000"/>
              <a:t>Instead, we were like young children</a:t>
            </a:r>
            <a:r>
              <a:rPr lang="en-US" sz="2000" baseline="30000"/>
              <a:t>[</a:t>
            </a:r>
            <a:r>
              <a:rPr lang="en-US" sz="2000" baseline="30000">
                <a:hlinkClick r:id="rId2" tooltip="See footnote a"/>
              </a:rPr>
              <a:t>a</a:t>
            </a:r>
            <a:r>
              <a:rPr lang="en-US" sz="2000" baseline="30000"/>
              <a:t>]</a:t>
            </a:r>
            <a:r>
              <a:rPr lang="en-US" sz="2000"/>
              <a:t> among you.</a:t>
            </a:r>
          </a:p>
          <a:p>
            <a:r>
              <a:rPr lang="en-US" sz="2000"/>
              <a:t>Just as a nursing mother cares for her children, </a:t>
            </a:r>
            <a:r>
              <a:rPr lang="en-US" sz="2000" b="1" baseline="30000"/>
              <a:t>8 </a:t>
            </a:r>
            <a:r>
              <a:rPr lang="en-US" sz="2000"/>
              <a:t>so we cared for you. Because we loved you so much, we were delighted to share with you not only the gospel of God but our lives as well. </a:t>
            </a:r>
            <a:r>
              <a:rPr lang="en-US" sz="2000" b="1" baseline="30000"/>
              <a:t>9 </a:t>
            </a:r>
            <a:r>
              <a:rPr lang="en-US" sz="2000"/>
              <a:t>Surely you remember, brothers and sisters, our toil and hardship; we worked night and day in order not to be a burden to anyone while we preached the gospel of God to you.</a:t>
            </a:r>
          </a:p>
          <a:p>
            <a:endParaRPr lang="en-US"/>
          </a:p>
        </p:txBody>
      </p:sp>
      <p:sp>
        <p:nvSpPr>
          <p:cNvPr id="5" name="TextBox 4">
            <a:extLst>
              <a:ext uri="{FF2B5EF4-FFF2-40B4-BE49-F238E27FC236}">
                <a16:creationId xmlns:a16="http://schemas.microsoft.com/office/drawing/2014/main" id="{E9A15BE7-1119-A5FB-E4DB-2B8F94D84B8F}"/>
              </a:ext>
            </a:extLst>
          </p:cNvPr>
          <p:cNvSpPr txBox="1"/>
          <p:nvPr/>
        </p:nvSpPr>
        <p:spPr>
          <a:xfrm>
            <a:off x="7570237" y="122665"/>
            <a:ext cx="420544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 The Argument of 1 Thessalonians</a:t>
            </a:r>
          </a:p>
        </p:txBody>
      </p:sp>
    </p:spTree>
    <p:extLst>
      <p:ext uri="{BB962C8B-B14F-4D97-AF65-F5344CB8AC3E}">
        <p14:creationId xmlns:p14="http://schemas.microsoft.com/office/powerpoint/2010/main" val="1334699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2B1E4-5143-C620-D5E9-43305C2CE495}"/>
              </a:ext>
            </a:extLst>
          </p:cNvPr>
          <p:cNvPicPr>
            <a:picLocks noChangeAspect="1"/>
          </p:cNvPicPr>
          <p:nvPr/>
        </p:nvPicPr>
        <p:blipFill>
          <a:blip r:embed="rId2"/>
          <a:stretch>
            <a:fillRect/>
          </a:stretch>
        </p:blipFill>
        <p:spPr>
          <a:xfrm>
            <a:off x="5940774" y="7854"/>
            <a:ext cx="4904609" cy="6749908"/>
          </a:xfrm>
          <a:prstGeom prst="rect">
            <a:avLst/>
          </a:prstGeom>
        </p:spPr>
      </p:pic>
      <p:sp>
        <p:nvSpPr>
          <p:cNvPr id="4" name="TextBox 3">
            <a:extLst>
              <a:ext uri="{FF2B5EF4-FFF2-40B4-BE49-F238E27FC236}">
                <a16:creationId xmlns:a16="http://schemas.microsoft.com/office/drawing/2014/main" id="{B5C0AC41-0526-26DB-9DDC-74F7781BC5EB}"/>
              </a:ext>
            </a:extLst>
          </p:cNvPr>
          <p:cNvSpPr txBox="1"/>
          <p:nvPr/>
        </p:nvSpPr>
        <p:spPr>
          <a:xfrm>
            <a:off x="644577" y="1274164"/>
            <a:ext cx="4077325" cy="3046988"/>
          </a:xfrm>
          <a:prstGeom prst="rect">
            <a:avLst/>
          </a:prstGeom>
          <a:noFill/>
        </p:spPr>
        <p:txBody>
          <a:bodyPr wrap="square" rtlCol="0">
            <a:spAutoFit/>
          </a:bodyPr>
          <a:lstStyle/>
          <a:p>
            <a:r>
              <a:rPr lang="en-US" sz="3200"/>
              <a:t>Sharon Petke’s 2018 Flowchart From James 1</a:t>
            </a:r>
          </a:p>
          <a:p>
            <a:endParaRPr lang="en-US" sz="3200"/>
          </a:p>
          <a:p>
            <a:r>
              <a:rPr lang="en-US" sz="3200"/>
              <a:t>The Path From Thought to Death</a:t>
            </a:r>
          </a:p>
        </p:txBody>
      </p:sp>
    </p:spTree>
    <p:extLst>
      <p:ext uri="{BB962C8B-B14F-4D97-AF65-F5344CB8AC3E}">
        <p14:creationId xmlns:p14="http://schemas.microsoft.com/office/powerpoint/2010/main" val="2807742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3E3F636-366F-54E6-15C2-0B9F9DEC6E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74D82-FE7F-04FA-1CF3-415F0C462F72}"/>
              </a:ext>
            </a:extLst>
          </p:cNvPr>
          <p:cNvSpPr>
            <a:spLocks noGrp="1"/>
          </p:cNvSpPr>
          <p:nvPr>
            <p:ph type="title"/>
          </p:nvPr>
        </p:nvSpPr>
        <p:spPr/>
        <p:txBody>
          <a:bodyPr>
            <a:normAutofit/>
          </a:bodyPr>
          <a:lstStyle/>
          <a:p>
            <a:r>
              <a:rPr lang="en-US" sz="2800"/>
              <a:t>1 Thess. 2:17-3:5  Paul was torn away from Thessalonica</a:t>
            </a:r>
          </a:p>
        </p:txBody>
      </p:sp>
      <p:sp>
        <p:nvSpPr>
          <p:cNvPr id="3" name="TextBox 2">
            <a:extLst>
              <a:ext uri="{FF2B5EF4-FFF2-40B4-BE49-F238E27FC236}">
                <a16:creationId xmlns:a16="http://schemas.microsoft.com/office/drawing/2014/main" id="{A0B95FAB-438E-A957-7217-196C4A3D1501}"/>
              </a:ext>
            </a:extLst>
          </p:cNvPr>
          <p:cNvSpPr txBox="1"/>
          <p:nvPr/>
        </p:nvSpPr>
        <p:spPr>
          <a:xfrm>
            <a:off x="838200" y="1690688"/>
            <a:ext cx="10593659" cy="4370427"/>
          </a:xfrm>
          <a:prstGeom prst="rect">
            <a:avLst/>
          </a:prstGeom>
          <a:noFill/>
        </p:spPr>
        <p:txBody>
          <a:bodyPr wrap="square" rtlCol="0">
            <a:spAutoFit/>
          </a:bodyPr>
          <a:lstStyle/>
          <a:p>
            <a:r>
              <a:rPr lang="en-US" sz="2000" b="1" baseline="30000"/>
              <a:t>17 </a:t>
            </a:r>
            <a:r>
              <a:rPr lang="en-US" sz="2000"/>
              <a:t>But, brothers and sisters, when we were orphaned by being separated from you for a short time (in person, not in thought), out of our intense longing we made every effort to see you. </a:t>
            </a:r>
            <a:r>
              <a:rPr lang="en-US" sz="2000" b="1" baseline="30000"/>
              <a:t>18 </a:t>
            </a:r>
            <a:r>
              <a:rPr lang="en-US" sz="2000"/>
              <a:t>For we wanted to come to you—certainly I, Paul, did, again and again—but Satan blocked our way. </a:t>
            </a:r>
            <a:r>
              <a:rPr lang="en-US" sz="2000" b="1" baseline="30000"/>
              <a:t>19 </a:t>
            </a:r>
            <a:r>
              <a:rPr lang="en-US" sz="2000"/>
              <a:t>For what is our hope, our joy, or the crown in which we will glory in the presence of our Lord Jesus when he comes? Is it not you? </a:t>
            </a:r>
            <a:r>
              <a:rPr lang="en-US" sz="2000" b="1" baseline="30000"/>
              <a:t>20 </a:t>
            </a:r>
            <a:r>
              <a:rPr lang="en-US" sz="2000"/>
              <a:t>Indeed, you are our glory and joy.</a:t>
            </a:r>
          </a:p>
          <a:p>
            <a:r>
              <a:rPr lang="en-US" sz="2000" b="1"/>
              <a:t>3 </a:t>
            </a:r>
            <a:r>
              <a:rPr lang="en-US" sz="2000"/>
              <a:t>So when we could stand it no longer, we thought it best to be left by ourselves in Athens. </a:t>
            </a:r>
            <a:r>
              <a:rPr lang="en-US" sz="2000" b="1" baseline="30000"/>
              <a:t>2 </a:t>
            </a:r>
            <a:r>
              <a:rPr lang="en-US" sz="2000"/>
              <a:t>We sent Timothy, who is our brother and co-worker in God’s service in spreading the gospel of Christ, to strengthen and encourage you in your faith, </a:t>
            </a:r>
            <a:r>
              <a:rPr lang="en-US" sz="2000" b="1" baseline="30000"/>
              <a:t>3 </a:t>
            </a:r>
            <a:r>
              <a:rPr lang="en-US" sz="2000"/>
              <a:t>so that no one would be unsettled by these trials. For you know quite well that we are destined for them. </a:t>
            </a:r>
            <a:r>
              <a:rPr lang="en-US" sz="2000" b="1" baseline="30000"/>
              <a:t>4 </a:t>
            </a:r>
            <a:r>
              <a:rPr lang="en-US" sz="2000"/>
              <a:t>In fact, when we were with you, we kept telling you that we would be persecuted. And it turned out that way, as you well know. </a:t>
            </a:r>
            <a:r>
              <a:rPr lang="en-US" sz="2000" b="1" baseline="30000"/>
              <a:t>5 </a:t>
            </a:r>
            <a:r>
              <a:rPr lang="en-US" sz="2000"/>
              <a:t>For this reason, when I could stand it no longer, I sent to find out about your faith. I was afraid that in some way the tempter had tempted you and that our labors might have been in vain.</a:t>
            </a:r>
          </a:p>
          <a:p>
            <a:endParaRPr lang="en-US"/>
          </a:p>
        </p:txBody>
      </p:sp>
      <p:sp>
        <p:nvSpPr>
          <p:cNvPr id="5" name="TextBox 4">
            <a:extLst>
              <a:ext uri="{FF2B5EF4-FFF2-40B4-BE49-F238E27FC236}">
                <a16:creationId xmlns:a16="http://schemas.microsoft.com/office/drawing/2014/main" id="{D286663F-AA34-E7AE-0018-08A2A391E5DD}"/>
              </a:ext>
            </a:extLst>
          </p:cNvPr>
          <p:cNvSpPr txBox="1"/>
          <p:nvPr/>
        </p:nvSpPr>
        <p:spPr>
          <a:xfrm>
            <a:off x="7570237" y="122665"/>
            <a:ext cx="420544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 The Argument of 1 Thessalonians</a:t>
            </a:r>
          </a:p>
        </p:txBody>
      </p:sp>
    </p:spTree>
    <p:extLst>
      <p:ext uri="{BB962C8B-B14F-4D97-AF65-F5344CB8AC3E}">
        <p14:creationId xmlns:p14="http://schemas.microsoft.com/office/powerpoint/2010/main" val="825016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7F2A1E-078D-E03F-1CC7-9B3461928A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A5A51-202D-A740-C956-B8CB3E8F2F5B}"/>
              </a:ext>
            </a:extLst>
          </p:cNvPr>
          <p:cNvSpPr>
            <a:spLocks noGrp="1"/>
          </p:cNvSpPr>
          <p:nvPr>
            <p:ph type="title"/>
          </p:nvPr>
        </p:nvSpPr>
        <p:spPr/>
        <p:txBody>
          <a:bodyPr>
            <a:normAutofit/>
          </a:bodyPr>
          <a:lstStyle/>
          <a:p>
            <a:r>
              <a:rPr lang="en-US" sz="2800"/>
              <a:t>1 Thess. 3:6-13  Joy over Timothy’s report from his return visit</a:t>
            </a:r>
          </a:p>
        </p:txBody>
      </p:sp>
      <p:sp>
        <p:nvSpPr>
          <p:cNvPr id="3" name="TextBox 2">
            <a:extLst>
              <a:ext uri="{FF2B5EF4-FFF2-40B4-BE49-F238E27FC236}">
                <a16:creationId xmlns:a16="http://schemas.microsoft.com/office/drawing/2014/main" id="{2A300961-08D7-166A-44B1-08F069AB00A1}"/>
              </a:ext>
            </a:extLst>
          </p:cNvPr>
          <p:cNvSpPr txBox="1"/>
          <p:nvPr/>
        </p:nvSpPr>
        <p:spPr>
          <a:xfrm>
            <a:off x="838200" y="1690688"/>
            <a:ext cx="10593659" cy="3754874"/>
          </a:xfrm>
          <a:prstGeom prst="rect">
            <a:avLst/>
          </a:prstGeom>
          <a:noFill/>
        </p:spPr>
        <p:txBody>
          <a:bodyPr wrap="square" rtlCol="0">
            <a:spAutoFit/>
          </a:bodyPr>
          <a:lstStyle/>
          <a:p>
            <a:r>
              <a:rPr lang="en-US" sz="2000" b="1" baseline="30000"/>
              <a:t>6 </a:t>
            </a:r>
            <a:r>
              <a:rPr lang="en-US" sz="2000"/>
              <a:t>But Timothy has just now come to us from you and has brought good news about your faith and love. He has told us that you always have pleasant memories of us and that you long to see us, just as we also long to see you. </a:t>
            </a:r>
            <a:r>
              <a:rPr lang="en-US" sz="2000" b="1" baseline="30000"/>
              <a:t>7 </a:t>
            </a:r>
            <a:r>
              <a:rPr lang="en-US" sz="2000"/>
              <a:t>Therefore, brothers and sisters, in all our distress and persecution we were encouraged about you because of your faith. </a:t>
            </a:r>
            <a:r>
              <a:rPr lang="en-US" sz="2000" b="1" baseline="30000"/>
              <a:t>8 </a:t>
            </a:r>
            <a:r>
              <a:rPr lang="en-US" sz="2000"/>
              <a:t>For now we really live, since you are standing firm in the Lord. </a:t>
            </a:r>
            <a:r>
              <a:rPr lang="en-US" sz="2000" b="1" baseline="30000"/>
              <a:t>9 </a:t>
            </a:r>
            <a:r>
              <a:rPr lang="en-US" sz="2000"/>
              <a:t>How can we thank God enough for you in return for all the joy we have in the presence of our God because of you? </a:t>
            </a:r>
            <a:r>
              <a:rPr lang="en-US" sz="2000" b="1" baseline="30000"/>
              <a:t>10 </a:t>
            </a:r>
            <a:r>
              <a:rPr lang="en-US" sz="2000"/>
              <a:t>Night and day we pray most earnestly that we may see you again and supply what is lacking in your faith.</a:t>
            </a:r>
          </a:p>
          <a:p>
            <a:r>
              <a:rPr lang="en-US" sz="2000" b="1" baseline="30000"/>
              <a:t>11 </a:t>
            </a:r>
            <a:r>
              <a:rPr lang="en-US" sz="2000"/>
              <a:t>Now may our God and Father himself and our Lord Jesus clear the way for us to come to you. </a:t>
            </a:r>
            <a:r>
              <a:rPr lang="en-US" sz="2000" b="1" baseline="30000"/>
              <a:t>12 </a:t>
            </a:r>
            <a:r>
              <a:rPr lang="en-US" sz="2000"/>
              <a:t>May the Lord make your love increase and overflow for each other and for everyone else, just as ours does for you. </a:t>
            </a:r>
            <a:r>
              <a:rPr lang="en-US" sz="2000" b="1" baseline="30000"/>
              <a:t>13 </a:t>
            </a:r>
            <a:r>
              <a:rPr lang="en-US" sz="2000"/>
              <a:t>May he strengthen your hearts so that you will be blameless and holy in the presence of our God and Father when our Lord Jesus comes with all his holy ones.</a:t>
            </a:r>
          </a:p>
          <a:p>
            <a:endParaRPr lang="en-US"/>
          </a:p>
        </p:txBody>
      </p:sp>
      <p:sp>
        <p:nvSpPr>
          <p:cNvPr id="5" name="TextBox 4">
            <a:extLst>
              <a:ext uri="{FF2B5EF4-FFF2-40B4-BE49-F238E27FC236}">
                <a16:creationId xmlns:a16="http://schemas.microsoft.com/office/drawing/2014/main" id="{3C604115-41D6-31F2-F69A-7D9A4323D0B8}"/>
              </a:ext>
            </a:extLst>
          </p:cNvPr>
          <p:cNvSpPr txBox="1"/>
          <p:nvPr/>
        </p:nvSpPr>
        <p:spPr>
          <a:xfrm>
            <a:off x="7570237" y="122665"/>
            <a:ext cx="420544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 The Argument of 1 Thessalonians</a:t>
            </a:r>
          </a:p>
        </p:txBody>
      </p:sp>
    </p:spTree>
    <p:extLst>
      <p:ext uri="{BB962C8B-B14F-4D97-AF65-F5344CB8AC3E}">
        <p14:creationId xmlns:p14="http://schemas.microsoft.com/office/powerpoint/2010/main" val="3216567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8F9F55-46D2-2D90-1DBA-4303D2ADA540}"/>
              </a:ext>
            </a:extLst>
          </p:cNvPr>
          <p:cNvSpPr>
            <a:spLocks noGrp="1"/>
          </p:cNvSpPr>
          <p:nvPr>
            <p:ph type="title"/>
          </p:nvPr>
        </p:nvSpPr>
        <p:spPr>
          <a:xfrm>
            <a:off x="838200" y="275915"/>
            <a:ext cx="10515600" cy="1325563"/>
          </a:xfrm>
        </p:spPr>
        <p:txBody>
          <a:bodyPr>
            <a:normAutofit/>
          </a:bodyPr>
          <a:lstStyle/>
          <a:p>
            <a:r>
              <a:rPr lang="en-US" sz="4000"/>
              <a:t>1 Thess 4:1-12  Call for Purity among Believers</a:t>
            </a:r>
          </a:p>
        </p:txBody>
      </p:sp>
      <p:sp>
        <p:nvSpPr>
          <p:cNvPr id="4" name="Content Placeholder 3">
            <a:extLst>
              <a:ext uri="{FF2B5EF4-FFF2-40B4-BE49-F238E27FC236}">
                <a16:creationId xmlns:a16="http://schemas.microsoft.com/office/drawing/2014/main" id="{AE4406C7-2DA0-E1EB-268C-0E63ED07EB7B}"/>
              </a:ext>
            </a:extLst>
          </p:cNvPr>
          <p:cNvSpPr>
            <a:spLocks noGrp="1"/>
          </p:cNvSpPr>
          <p:nvPr>
            <p:ph idx="1"/>
          </p:nvPr>
        </p:nvSpPr>
        <p:spPr>
          <a:xfrm>
            <a:off x="838200" y="1754728"/>
            <a:ext cx="10515600" cy="4422235"/>
          </a:xfrm>
        </p:spPr>
        <p:txBody>
          <a:bodyPr/>
          <a:lstStyle/>
          <a:p>
            <a:r>
              <a:rPr lang="en-US" b="1" baseline="30000"/>
              <a:t> </a:t>
            </a:r>
            <a:r>
              <a:rPr lang="en-US"/>
              <a:t>It is God’s will that you should be sanctified: that you should avoid sexual immorality; </a:t>
            </a:r>
            <a:r>
              <a:rPr lang="en-US" b="1" baseline="30000"/>
              <a:t>4 </a:t>
            </a:r>
            <a:r>
              <a:rPr lang="en-US"/>
              <a:t>that each of you should learn to control your own body</a:t>
            </a:r>
            <a:r>
              <a:rPr lang="en-US" baseline="30000"/>
              <a:t>[</a:t>
            </a:r>
            <a:r>
              <a:rPr lang="en-US" baseline="30000">
                <a:hlinkClick r:id="rId2" tooltip="See footnote a"/>
              </a:rPr>
              <a:t>a</a:t>
            </a:r>
            <a:r>
              <a:rPr lang="en-US" baseline="30000"/>
              <a:t>]</a:t>
            </a:r>
            <a:r>
              <a:rPr lang="en-US"/>
              <a:t> in a way that is holy and honorable, </a:t>
            </a:r>
            <a:r>
              <a:rPr lang="en-US" b="1" baseline="30000"/>
              <a:t>5 </a:t>
            </a:r>
            <a:r>
              <a:rPr lang="en-US"/>
              <a:t>not in passionate lust like the pagans, who do not know God; </a:t>
            </a:r>
            <a:r>
              <a:rPr lang="en-US" b="1" baseline="30000"/>
              <a:t>6 </a:t>
            </a:r>
            <a:r>
              <a:rPr lang="en-US"/>
              <a:t>and that in this matter no one should wrong or take advantage of a brother or sister.</a:t>
            </a:r>
            <a:r>
              <a:rPr lang="en-US" baseline="30000"/>
              <a:t>[</a:t>
            </a:r>
            <a:r>
              <a:rPr lang="en-US" baseline="30000">
                <a:hlinkClick r:id="rId3" tooltip="See footnote b"/>
              </a:rPr>
              <a:t>b</a:t>
            </a:r>
            <a:r>
              <a:rPr lang="en-US" baseline="30000"/>
              <a:t>]</a:t>
            </a:r>
            <a:r>
              <a:rPr lang="en-US"/>
              <a:t> The Lord will punish all those who commit such sins, as we told you and warned you before. </a:t>
            </a:r>
            <a:r>
              <a:rPr lang="en-US" b="1" baseline="30000"/>
              <a:t>7 </a:t>
            </a:r>
            <a:r>
              <a:rPr lang="en-US"/>
              <a:t>For God did not call us to be impure, but to live a holy life. </a:t>
            </a:r>
            <a:r>
              <a:rPr lang="en-US" b="1" baseline="30000"/>
              <a:t>8 </a:t>
            </a:r>
            <a:r>
              <a:rPr lang="en-US"/>
              <a:t>Therefore, anyone who rejects this instruction does not reject a human being but God, the very God who gives you his Holy Spirit.</a:t>
            </a:r>
          </a:p>
        </p:txBody>
      </p:sp>
      <p:sp>
        <p:nvSpPr>
          <p:cNvPr id="5" name="TextBox 4">
            <a:extLst>
              <a:ext uri="{FF2B5EF4-FFF2-40B4-BE49-F238E27FC236}">
                <a16:creationId xmlns:a16="http://schemas.microsoft.com/office/drawing/2014/main" id="{84AE0327-A8BF-E775-B8B0-659AFE377BCF}"/>
              </a:ext>
            </a:extLst>
          </p:cNvPr>
          <p:cNvSpPr txBox="1"/>
          <p:nvPr/>
        </p:nvSpPr>
        <p:spPr>
          <a:xfrm>
            <a:off x="7860166" y="122665"/>
            <a:ext cx="420544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 The Argument of 1 Thessalonians</a:t>
            </a:r>
          </a:p>
        </p:txBody>
      </p:sp>
    </p:spTree>
    <p:extLst>
      <p:ext uri="{BB962C8B-B14F-4D97-AF65-F5344CB8AC3E}">
        <p14:creationId xmlns:p14="http://schemas.microsoft.com/office/powerpoint/2010/main" val="3134259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402E3B7-550F-B5FE-3A47-84ECE4721D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CE44D4-87D5-EF62-2402-C4A238577C45}"/>
              </a:ext>
            </a:extLst>
          </p:cNvPr>
          <p:cNvSpPr>
            <a:spLocks noGrp="1"/>
          </p:cNvSpPr>
          <p:nvPr>
            <p:ph type="title"/>
          </p:nvPr>
        </p:nvSpPr>
        <p:spPr>
          <a:xfrm>
            <a:off x="838200" y="275915"/>
            <a:ext cx="10515600" cy="1325563"/>
          </a:xfrm>
        </p:spPr>
        <p:txBody>
          <a:bodyPr>
            <a:normAutofit/>
          </a:bodyPr>
          <a:lstStyle/>
          <a:p>
            <a:r>
              <a:rPr lang="en-US" sz="4000"/>
              <a:t>Call for Purity was Counter to Roman Culture</a:t>
            </a:r>
          </a:p>
        </p:txBody>
      </p:sp>
      <p:sp>
        <p:nvSpPr>
          <p:cNvPr id="4" name="Content Placeholder 3">
            <a:extLst>
              <a:ext uri="{FF2B5EF4-FFF2-40B4-BE49-F238E27FC236}">
                <a16:creationId xmlns:a16="http://schemas.microsoft.com/office/drawing/2014/main" id="{B581CD4D-B91B-35D4-EBEC-2C0170379146}"/>
              </a:ext>
            </a:extLst>
          </p:cNvPr>
          <p:cNvSpPr>
            <a:spLocks noGrp="1"/>
          </p:cNvSpPr>
          <p:nvPr>
            <p:ph idx="1"/>
          </p:nvPr>
        </p:nvSpPr>
        <p:spPr>
          <a:xfrm>
            <a:off x="838200" y="1754728"/>
            <a:ext cx="10515600" cy="4980607"/>
          </a:xfrm>
        </p:spPr>
        <p:txBody>
          <a:bodyPr>
            <a:normAutofit fontScale="92500" lnSpcReduction="10000"/>
          </a:bodyPr>
          <a:lstStyle/>
          <a:p>
            <a:pPr marL="0" indent="0">
              <a:buNone/>
            </a:pPr>
            <a:r>
              <a:rPr lang="en-US"/>
              <a:t>N.T. Wright:  Ancient literature shows that “patriarchal debauchery” characterized </a:t>
            </a:r>
            <a:r>
              <a:rPr lang="en-US" err="1"/>
              <a:t>Greco-roman</a:t>
            </a:r>
            <a:r>
              <a:rPr lang="en-US"/>
              <a:t> sexual mores.</a:t>
            </a:r>
          </a:p>
          <a:p>
            <a:pPr marL="0" indent="0">
              <a:buNone/>
            </a:pPr>
            <a:endParaRPr lang="en-US"/>
          </a:p>
          <a:p>
            <a:pPr marL="0" indent="0">
              <a:buNone/>
            </a:pPr>
            <a:r>
              <a:rPr lang="en-US"/>
              <a:t>Example (Demosthenes, </a:t>
            </a:r>
            <a:r>
              <a:rPr lang="en-US" i="1"/>
              <a:t>Against </a:t>
            </a:r>
            <a:r>
              <a:rPr lang="en-US" i="1" err="1"/>
              <a:t>Neaera</a:t>
            </a:r>
            <a:r>
              <a:rPr lang="en-US"/>
              <a:t>)</a:t>
            </a:r>
          </a:p>
          <a:p>
            <a:pPr marL="0" indent="0">
              <a:buNone/>
            </a:pPr>
            <a:r>
              <a:rPr lang="en-US"/>
              <a:t>“We keep mistresses for pleasure, concubines for our day-to-day bodily needs, but we have wives to produce legitimate children and serve as trustworthy guardians of our homes.”</a:t>
            </a:r>
          </a:p>
          <a:p>
            <a:pPr marL="0" indent="0">
              <a:buNone/>
            </a:pPr>
            <a:endParaRPr lang="en-US"/>
          </a:p>
          <a:p>
            <a:pPr marL="0" indent="0">
              <a:buNone/>
            </a:pPr>
            <a:r>
              <a:rPr lang="en-US"/>
              <a:t>Example (Horace, </a:t>
            </a:r>
            <a:r>
              <a:rPr lang="en-US" i="1"/>
              <a:t>Sermons </a:t>
            </a:r>
            <a:r>
              <a:rPr lang="en-US"/>
              <a:t>1.2.116-19)</a:t>
            </a:r>
          </a:p>
          <a:p>
            <a:pPr marL="0" indent="0">
              <a:buNone/>
            </a:pPr>
            <a:r>
              <a:rPr lang="en-US"/>
              <a:t>“If your groin is swelling, and a housemaid or a slave boy is at hand, arousing constant desire, do you prefer to burst with tension?  Not me:  I enjoy love that is available and easy.”</a:t>
            </a:r>
          </a:p>
        </p:txBody>
      </p:sp>
      <p:sp>
        <p:nvSpPr>
          <p:cNvPr id="5" name="TextBox 4">
            <a:extLst>
              <a:ext uri="{FF2B5EF4-FFF2-40B4-BE49-F238E27FC236}">
                <a16:creationId xmlns:a16="http://schemas.microsoft.com/office/drawing/2014/main" id="{4C04E1E0-43C7-564C-53EF-71269A8BEFB8}"/>
              </a:ext>
            </a:extLst>
          </p:cNvPr>
          <p:cNvSpPr txBox="1"/>
          <p:nvPr/>
        </p:nvSpPr>
        <p:spPr>
          <a:xfrm>
            <a:off x="7860166" y="122665"/>
            <a:ext cx="420544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 The Argument of 1 Thessalonians</a:t>
            </a:r>
          </a:p>
        </p:txBody>
      </p:sp>
    </p:spTree>
    <p:extLst>
      <p:ext uri="{BB962C8B-B14F-4D97-AF65-F5344CB8AC3E}">
        <p14:creationId xmlns:p14="http://schemas.microsoft.com/office/powerpoint/2010/main" val="272178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940D962-AB4A-B399-D3E9-5B08927C7F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95F3F3-AD1A-63BE-FDCF-9A4C462BF366}"/>
              </a:ext>
            </a:extLst>
          </p:cNvPr>
          <p:cNvSpPr>
            <a:spLocks noGrp="1"/>
          </p:cNvSpPr>
          <p:nvPr>
            <p:ph type="title"/>
          </p:nvPr>
        </p:nvSpPr>
        <p:spPr>
          <a:xfrm>
            <a:off x="557563" y="275915"/>
            <a:ext cx="10883591" cy="1325563"/>
          </a:xfrm>
        </p:spPr>
        <p:txBody>
          <a:bodyPr>
            <a:normAutofit/>
          </a:bodyPr>
          <a:lstStyle/>
          <a:p>
            <a:r>
              <a:rPr lang="en-US" sz="3600"/>
              <a:t>1 Thess. 4:13-5:11—Clarifications about the Lord’s Return</a:t>
            </a:r>
          </a:p>
        </p:txBody>
      </p:sp>
      <p:sp>
        <p:nvSpPr>
          <p:cNvPr id="4" name="Content Placeholder 3">
            <a:extLst>
              <a:ext uri="{FF2B5EF4-FFF2-40B4-BE49-F238E27FC236}">
                <a16:creationId xmlns:a16="http://schemas.microsoft.com/office/drawing/2014/main" id="{C7107D36-9A28-715A-E20A-C958BD988B7C}"/>
              </a:ext>
            </a:extLst>
          </p:cNvPr>
          <p:cNvSpPr>
            <a:spLocks noGrp="1"/>
          </p:cNvSpPr>
          <p:nvPr>
            <p:ph idx="1"/>
          </p:nvPr>
        </p:nvSpPr>
        <p:spPr>
          <a:xfrm>
            <a:off x="838200" y="1754728"/>
            <a:ext cx="10515600" cy="4980607"/>
          </a:xfrm>
        </p:spPr>
        <p:txBody>
          <a:bodyPr>
            <a:normAutofit lnSpcReduction="10000"/>
          </a:bodyPr>
          <a:lstStyle/>
          <a:p>
            <a:pPr marL="0" indent="0">
              <a:buNone/>
            </a:pPr>
            <a:r>
              <a:rPr lang="en-US"/>
              <a:t>Pagans and Christians both grieve the dead, but Christians give with  hope and expectation.</a:t>
            </a:r>
          </a:p>
          <a:p>
            <a:pPr marL="0" indent="0">
              <a:buNone/>
            </a:pPr>
            <a:endParaRPr lang="en-US"/>
          </a:p>
          <a:p>
            <a:pPr marL="0" indent="0">
              <a:buNone/>
            </a:pPr>
            <a:r>
              <a:rPr lang="en-US"/>
              <a:t>Jesus will return and take people back with him, but not in terms of modern rapture theology.  Instead, Paul is using Daniel’s exaltation-imagery (‘caught up on the clouds).  </a:t>
            </a:r>
          </a:p>
          <a:p>
            <a:pPr marL="0" indent="0">
              <a:buNone/>
            </a:pPr>
            <a:endParaRPr lang="en-US"/>
          </a:p>
          <a:p>
            <a:pPr marL="0" indent="0">
              <a:buNone/>
            </a:pPr>
            <a:r>
              <a:rPr lang="en-US"/>
              <a:t>The dead will rise first, then the believers will join them in God’s new world.</a:t>
            </a:r>
          </a:p>
          <a:p>
            <a:pPr marL="0" indent="0">
              <a:buNone/>
            </a:pPr>
            <a:endParaRPr lang="en-US"/>
          </a:p>
          <a:p>
            <a:pPr marL="0" indent="0">
              <a:buNone/>
            </a:pPr>
            <a:r>
              <a:rPr lang="en-US"/>
              <a:t>No one knows when this will happen, and there will be no sign.</a:t>
            </a:r>
          </a:p>
        </p:txBody>
      </p:sp>
      <p:sp>
        <p:nvSpPr>
          <p:cNvPr id="5" name="TextBox 4">
            <a:extLst>
              <a:ext uri="{FF2B5EF4-FFF2-40B4-BE49-F238E27FC236}">
                <a16:creationId xmlns:a16="http://schemas.microsoft.com/office/drawing/2014/main" id="{760AE2D0-E616-FC06-D200-A63460F410A8}"/>
              </a:ext>
            </a:extLst>
          </p:cNvPr>
          <p:cNvSpPr txBox="1"/>
          <p:nvPr/>
        </p:nvSpPr>
        <p:spPr>
          <a:xfrm>
            <a:off x="7860166" y="122665"/>
            <a:ext cx="420544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 The Argument of 1 Thessalonians</a:t>
            </a:r>
          </a:p>
        </p:txBody>
      </p:sp>
    </p:spTree>
    <p:extLst>
      <p:ext uri="{BB962C8B-B14F-4D97-AF65-F5344CB8AC3E}">
        <p14:creationId xmlns:p14="http://schemas.microsoft.com/office/powerpoint/2010/main" val="3232728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6BAC683-F644-712E-4BB2-7D862DA25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C60047-B6DF-CED6-8F85-48715D4B4F46}"/>
              </a:ext>
            </a:extLst>
          </p:cNvPr>
          <p:cNvSpPr>
            <a:spLocks noGrp="1"/>
          </p:cNvSpPr>
          <p:nvPr>
            <p:ph type="title"/>
          </p:nvPr>
        </p:nvSpPr>
        <p:spPr>
          <a:xfrm>
            <a:off x="838200" y="599298"/>
            <a:ext cx="10515600" cy="1062231"/>
          </a:xfrm>
        </p:spPr>
        <p:txBody>
          <a:bodyPr>
            <a:normAutofit/>
          </a:bodyPr>
          <a:lstStyle/>
          <a:p>
            <a:r>
              <a:rPr lang="en-US"/>
              <a:t>Assurance about the Faithful Dead*</a:t>
            </a:r>
          </a:p>
        </p:txBody>
      </p:sp>
      <p:sp>
        <p:nvSpPr>
          <p:cNvPr id="5" name="TextBox 4">
            <a:extLst>
              <a:ext uri="{FF2B5EF4-FFF2-40B4-BE49-F238E27FC236}">
                <a16:creationId xmlns:a16="http://schemas.microsoft.com/office/drawing/2014/main" id="{F25504F0-2FF4-9D1E-DF00-A1E98607C975}"/>
              </a:ext>
            </a:extLst>
          </p:cNvPr>
          <p:cNvSpPr txBox="1"/>
          <p:nvPr/>
        </p:nvSpPr>
        <p:spPr>
          <a:xfrm>
            <a:off x="838200" y="2062976"/>
            <a:ext cx="11026698" cy="4893647"/>
          </a:xfrm>
          <a:prstGeom prst="rect">
            <a:avLst/>
          </a:prstGeom>
          <a:noFill/>
        </p:spPr>
        <p:txBody>
          <a:bodyPr wrap="square" rtlCol="0">
            <a:spAutoFit/>
          </a:bodyPr>
          <a:lstStyle/>
          <a:p>
            <a:r>
              <a:rPr lang="en-US" sz="2400" b="1" baseline="30000"/>
              <a:t>13 </a:t>
            </a:r>
            <a:r>
              <a:rPr lang="en-US" sz="2400"/>
              <a:t>Brothers and sisters, we do not want you to be uninformed about those who sleep in death, so that you do not grieve like the rest of mankind, who have no hope. </a:t>
            </a:r>
            <a:r>
              <a:rPr lang="en-US" sz="2400" b="1" baseline="30000"/>
              <a:t>14 </a:t>
            </a:r>
            <a:r>
              <a:rPr lang="en-US" sz="2400"/>
              <a:t>For we believe that Jesus died and rose again, and so we believe that God will bring with Jesus those who have fallen asleep in him. </a:t>
            </a:r>
            <a:r>
              <a:rPr lang="en-US" sz="2400" b="1" baseline="30000"/>
              <a:t>15 </a:t>
            </a:r>
            <a:r>
              <a:rPr lang="en-US" sz="2400"/>
              <a:t>According to the Lord’s word, we tell you that we who are still alive, who are left until the coming of the Lord, will certainly not precede those who have fallen asleep. </a:t>
            </a:r>
            <a:r>
              <a:rPr lang="en-US" sz="2400" b="1" baseline="30000"/>
              <a:t>16 </a:t>
            </a:r>
            <a:r>
              <a:rPr lang="en-US" sz="2400"/>
              <a:t>For the Lord himself will come down from heaven, with a loud command, with the voice of the archangel and with the trumpet call of God, and the dead in Christ will rise first. </a:t>
            </a:r>
            <a:r>
              <a:rPr lang="en-US" sz="2400" b="1" baseline="30000"/>
              <a:t>17 </a:t>
            </a:r>
            <a:r>
              <a:rPr lang="en-US" sz="2400"/>
              <a:t>After that, we who are still alive and are left will be caught up together with them in the clouds to meet the Lord in the air. And so we will be with the Lord forever. </a:t>
            </a:r>
            <a:r>
              <a:rPr lang="en-US" sz="2400" b="1" baseline="30000"/>
              <a:t>18 </a:t>
            </a:r>
            <a:r>
              <a:rPr lang="en-US" sz="2400"/>
              <a:t>Therefore encourage one another with these words.</a:t>
            </a:r>
          </a:p>
          <a:p>
            <a:endParaRPr lang="en-US" sz="2400"/>
          </a:p>
          <a:p>
            <a:r>
              <a:rPr lang="en-US" sz="2400"/>
              <a:t>*As contrasted with the Grateful Dead</a:t>
            </a:r>
          </a:p>
        </p:txBody>
      </p:sp>
      <p:sp>
        <p:nvSpPr>
          <p:cNvPr id="6" name="TextBox 5">
            <a:extLst>
              <a:ext uri="{FF2B5EF4-FFF2-40B4-BE49-F238E27FC236}">
                <a16:creationId xmlns:a16="http://schemas.microsoft.com/office/drawing/2014/main" id="{F4021333-BF28-C119-F029-359FDFD2C265}"/>
              </a:ext>
            </a:extLst>
          </p:cNvPr>
          <p:cNvSpPr txBox="1"/>
          <p:nvPr/>
        </p:nvSpPr>
        <p:spPr>
          <a:xfrm>
            <a:off x="737839" y="1631422"/>
            <a:ext cx="9052932" cy="461665"/>
          </a:xfrm>
          <a:prstGeom prst="rect">
            <a:avLst/>
          </a:prstGeom>
          <a:noFill/>
        </p:spPr>
        <p:txBody>
          <a:bodyPr wrap="square" rtlCol="0">
            <a:spAutoFit/>
          </a:bodyPr>
          <a:lstStyle/>
          <a:p>
            <a:r>
              <a:rPr lang="en-US" sz="2400" b="1"/>
              <a:t>1 Thessalonians 4:13-18:</a:t>
            </a:r>
          </a:p>
        </p:txBody>
      </p:sp>
      <p:sp>
        <p:nvSpPr>
          <p:cNvPr id="8" name="TextBox 7">
            <a:extLst>
              <a:ext uri="{FF2B5EF4-FFF2-40B4-BE49-F238E27FC236}">
                <a16:creationId xmlns:a16="http://schemas.microsoft.com/office/drawing/2014/main" id="{C06D39A5-B395-76D3-DDBF-555882C7B929}"/>
              </a:ext>
            </a:extLst>
          </p:cNvPr>
          <p:cNvSpPr txBox="1"/>
          <p:nvPr/>
        </p:nvSpPr>
        <p:spPr>
          <a:xfrm>
            <a:off x="7860166" y="122665"/>
            <a:ext cx="420544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 The Argument of 1 Thessalonians</a:t>
            </a:r>
          </a:p>
        </p:txBody>
      </p:sp>
    </p:spTree>
    <p:extLst>
      <p:ext uri="{BB962C8B-B14F-4D97-AF65-F5344CB8AC3E}">
        <p14:creationId xmlns:p14="http://schemas.microsoft.com/office/powerpoint/2010/main" val="3597180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D18E2F8-1356-016D-6457-5FD328CD41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778E01-1E5F-4730-8486-A64B4D0449B3}"/>
              </a:ext>
            </a:extLst>
          </p:cNvPr>
          <p:cNvSpPr>
            <a:spLocks noGrp="1"/>
          </p:cNvSpPr>
          <p:nvPr>
            <p:ph type="title"/>
          </p:nvPr>
        </p:nvSpPr>
        <p:spPr>
          <a:xfrm>
            <a:off x="557563" y="275915"/>
            <a:ext cx="10883591" cy="1325563"/>
          </a:xfrm>
        </p:spPr>
        <p:txBody>
          <a:bodyPr>
            <a:normAutofit/>
          </a:bodyPr>
          <a:lstStyle/>
          <a:p>
            <a:r>
              <a:rPr lang="en-US" sz="3600"/>
              <a:t>1 Thess. 4:13-5:11—Clarifications about the Lord’s Return</a:t>
            </a:r>
          </a:p>
        </p:txBody>
      </p:sp>
      <p:sp>
        <p:nvSpPr>
          <p:cNvPr id="4" name="Content Placeholder 3">
            <a:extLst>
              <a:ext uri="{FF2B5EF4-FFF2-40B4-BE49-F238E27FC236}">
                <a16:creationId xmlns:a16="http://schemas.microsoft.com/office/drawing/2014/main" id="{5EF554A8-3935-9827-3C51-9BE8310B9AC5}"/>
              </a:ext>
            </a:extLst>
          </p:cNvPr>
          <p:cNvSpPr>
            <a:spLocks noGrp="1"/>
          </p:cNvSpPr>
          <p:nvPr>
            <p:ph idx="1"/>
          </p:nvPr>
        </p:nvSpPr>
        <p:spPr>
          <a:xfrm>
            <a:off x="367990" y="1271240"/>
            <a:ext cx="10985810" cy="5464096"/>
          </a:xfrm>
        </p:spPr>
        <p:txBody>
          <a:bodyPr>
            <a:noAutofit/>
          </a:bodyPr>
          <a:lstStyle/>
          <a:p>
            <a:pPr marL="0" indent="0">
              <a:buNone/>
            </a:pPr>
            <a:r>
              <a:rPr lang="en-US" sz="2400" b="1"/>
              <a:t>5 </a:t>
            </a:r>
            <a:r>
              <a:rPr lang="en-US" sz="2400"/>
              <a:t>Now, brothers and sisters, about times and dates we do not need to write to you, </a:t>
            </a:r>
            <a:r>
              <a:rPr lang="en-US" sz="2400" b="1" baseline="30000"/>
              <a:t>2 </a:t>
            </a:r>
            <a:r>
              <a:rPr lang="en-US" sz="2400"/>
              <a:t>for you know very well that the day of the Lord will come like a thief in the night. </a:t>
            </a:r>
            <a:r>
              <a:rPr lang="en-US" sz="2400" b="1" baseline="30000"/>
              <a:t>3 </a:t>
            </a:r>
            <a:r>
              <a:rPr lang="en-US" sz="2400"/>
              <a:t>While people are saying, “Peace and safety,” destruction will come on them suddenly, as labor pains on a pregnant woman, and they will not escape.</a:t>
            </a:r>
          </a:p>
          <a:p>
            <a:pPr marL="0" indent="0">
              <a:buNone/>
            </a:pPr>
            <a:r>
              <a:rPr lang="en-US" sz="2400" b="1" baseline="30000"/>
              <a:t>4 </a:t>
            </a:r>
            <a:r>
              <a:rPr lang="en-US" sz="2400"/>
              <a:t>But you, brothers and sisters, are not in darkness so that this day should surprise you like a thief. </a:t>
            </a:r>
            <a:r>
              <a:rPr lang="en-US" sz="2400" b="1" baseline="30000"/>
              <a:t>5 </a:t>
            </a:r>
            <a:r>
              <a:rPr lang="en-US" sz="2400"/>
              <a:t>You are all children of the light and children of the day. We do not belong to the night or to the darkness. </a:t>
            </a:r>
            <a:r>
              <a:rPr lang="en-US" sz="2400" b="1" baseline="30000"/>
              <a:t>6 </a:t>
            </a:r>
            <a:r>
              <a:rPr lang="en-US" sz="2400"/>
              <a:t>So then, let us not be like others, who are asleep, but let us be awake and sober. </a:t>
            </a:r>
            <a:r>
              <a:rPr lang="en-US" sz="2400" b="1" baseline="30000"/>
              <a:t>7 </a:t>
            </a:r>
            <a:r>
              <a:rPr lang="en-US" sz="2400"/>
              <a:t>For those who sleep, sleep at night, and those who get drunk, get drunk at night. </a:t>
            </a:r>
            <a:r>
              <a:rPr lang="en-US" sz="2400" b="1" baseline="30000"/>
              <a:t>8 </a:t>
            </a:r>
            <a:r>
              <a:rPr lang="en-US" sz="2400"/>
              <a:t>But since we belong to the day, let us be sober, putting on faith and love as a breastplate, and the hope of salvation as a helmet. </a:t>
            </a:r>
            <a:r>
              <a:rPr lang="en-US" sz="2400" b="1" baseline="30000"/>
              <a:t>9 </a:t>
            </a:r>
            <a:r>
              <a:rPr lang="en-US" sz="2400"/>
              <a:t>For God did not appoint us to suffer wrath but to receive salvation through our Lord Jesus Christ. </a:t>
            </a:r>
            <a:r>
              <a:rPr lang="en-US" sz="2400" b="1" baseline="30000"/>
              <a:t>10 </a:t>
            </a:r>
            <a:r>
              <a:rPr lang="en-US" sz="2400"/>
              <a:t>He died for us so that, whether we are awake or asleep, we may live together with him. </a:t>
            </a:r>
            <a:r>
              <a:rPr lang="en-US" sz="2400" b="1" baseline="30000"/>
              <a:t>11 </a:t>
            </a:r>
            <a:r>
              <a:rPr lang="en-US" sz="2400"/>
              <a:t>Therefore encourage one another and build each other up, just as in fact you are doing.</a:t>
            </a:r>
          </a:p>
        </p:txBody>
      </p:sp>
      <p:sp>
        <p:nvSpPr>
          <p:cNvPr id="5" name="TextBox 4">
            <a:extLst>
              <a:ext uri="{FF2B5EF4-FFF2-40B4-BE49-F238E27FC236}">
                <a16:creationId xmlns:a16="http://schemas.microsoft.com/office/drawing/2014/main" id="{588276CE-7BF4-E3C2-609F-4FB9E2EF165C}"/>
              </a:ext>
            </a:extLst>
          </p:cNvPr>
          <p:cNvSpPr txBox="1"/>
          <p:nvPr/>
        </p:nvSpPr>
        <p:spPr>
          <a:xfrm>
            <a:off x="7860166" y="122665"/>
            <a:ext cx="420544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 The Argument of 1 Thessalonians</a:t>
            </a:r>
          </a:p>
        </p:txBody>
      </p:sp>
    </p:spTree>
    <p:extLst>
      <p:ext uri="{BB962C8B-B14F-4D97-AF65-F5344CB8AC3E}">
        <p14:creationId xmlns:p14="http://schemas.microsoft.com/office/powerpoint/2010/main" val="528794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47B40BF-2C72-4668-D9BB-B7FC845C77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058D07-B009-81BF-044D-880D2FAF560E}"/>
              </a:ext>
            </a:extLst>
          </p:cNvPr>
          <p:cNvSpPr>
            <a:spLocks noGrp="1"/>
          </p:cNvSpPr>
          <p:nvPr>
            <p:ph type="title"/>
          </p:nvPr>
        </p:nvSpPr>
        <p:spPr>
          <a:xfrm>
            <a:off x="557563" y="275915"/>
            <a:ext cx="10883591" cy="1325563"/>
          </a:xfrm>
        </p:spPr>
        <p:txBody>
          <a:bodyPr>
            <a:normAutofit/>
          </a:bodyPr>
          <a:lstStyle/>
          <a:p>
            <a:r>
              <a:rPr lang="en-US" sz="3600"/>
              <a:t>Prof. Dana Schuler</a:t>
            </a:r>
          </a:p>
        </p:txBody>
      </p:sp>
      <p:sp>
        <p:nvSpPr>
          <p:cNvPr id="4" name="Content Placeholder 3">
            <a:extLst>
              <a:ext uri="{FF2B5EF4-FFF2-40B4-BE49-F238E27FC236}">
                <a16:creationId xmlns:a16="http://schemas.microsoft.com/office/drawing/2014/main" id="{0A852B61-01DE-44A6-36CD-41FDBA3339A5}"/>
              </a:ext>
            </a:extLst>
          </p:cNvPr>
          <p:cNvSpPr>
            <a:spLocks noGrp="1"/>
          </p:cNvSpPr>
          <p:nvPr>
            <p:ph idx="1"/>
          </p:nvPr>
        </p:nvSpPr>
        <p:spPr>
          <a:xfrm>
            <a:off x="367990" y="1601478"/>
            <a:ext cx="10985810" cy="5133858"/>
          </a:xfrm>
        </p:spPr>
        <p:txBody>
          <a:bodyPr>
            <a:noAutofit/>
          </a:bodyPr>
          <a:lstStyle/>
          <a:p>
            <a:pPr marL="0" indent="0">
              <a:buNone/>
            </a:pPr>
            <a:r>
              <a:rPr lang="en-US" sz="3200"/>
              <a:t>“On what happens at the rapture, let me put it this way: if one day you look out of your window and see people rising up into the air, the natural thing to do is say to yourself, ‘Well, I’ll be damned!’”</a:t>
            </a:r>
          </a:p>
          <a:p>
            <a:pPr marL="0" indent="0">
              <a:buNone/>
            </a:pPr>
            <a:endParaRPr lang="en-US" sz="2400"/>
          </a:p>
          <a:p>
            <a:pPr marL="0" indent="0">
              <a:buNone/>
            </a:pPr>
            <a:r>
              <a:rPr lang="en-US" sz="2400"/>
              <a:t>Wright, N. T.; Bird, Michael F.. The New Testament in Its World: An Introduction to the History, Literature, and Theology of the First Christians (p. 425). Zondervan Academic. Kindle Edition. </a:t>
            </a:r>
          </a:p>
        </p:txBody>
      </p:sp>
      <p:sp>
        <p:nvSpPr>
          <p:cNvPr id="5" name="TextBox 4">
            <a:extLst>
              <a:ext uri="{FF2B5EF4-FFF2-40B4-BE49-F238E27FC236}">
                <a16:creationId xmlns:a16="http://schemas.microsoft.com/office/drawing/2014/main" id="{5EADA339-D929-A50C-5C4B-3E6A8E5F83C0}"/>
              </a:ext>
            </a:extLst>
          </p:cNvPr>
          <p:cNvSpPr txBox="1"/>
          <p:nvPr/>
        </p:nvSpPr>
        <p:spPr>
          <a:xfrm>
            <a:off x="7860166" y="122665"/>
            <a:ext cx="420544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 The Argument of 1 Thessalonians</a:t>
            </a:r>
          </a:p>
        </p:txBody>
      </p:sp>
    </p:spTree>
    <p:extLst>
      <p:ext uri="{BB962C8B-B14F-4D97-AF65-F5344CB8AC3E}">
        <p14:creationId xmlns:p14="http://schemas.microsoft.com/office/powerpoint/2010/main" val="1575807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6876D6-8434-DDBF-C07F-0431DFEA67DD}"/>
              </a:ext>
            </a:extLst>
          </p:cNvPr>
          <p:cNvSpPr>
            <a:spLocks noGrp="1"/>
          </p:cNvSpPr>
          <p:nvPr>
            <p:ph type="ctrTitle"/>
          </p:nvPr>
        </p:nvSpPr>
        <p:spPr/>
        <p:txBody>
          <a:bodyPr/>
          <a:lstStyle/>
          <a:p>
            <a:r>
              <a:rPr lang="en-US"/>
              <a:t>2 Thessalonians</a:t>
            </a:r>
          </a:p>
        </p:txBody>
      </p:sp>
      <p:sp>
        <p:nvSpPr>
          <p:cNvPr id="5" name="Subtitle 4">
            <a:extLst>
              <a:ext uri="{FF2B5EF4-FFF2-40B4-BE49-F238E27FC236}">
                <a16:creationId xmlns:a16="http://schemas.microsoft.com/office/drawing/2014/main" id="{EAC78589-6AF0-4FEA-AFC3-1EA7D3DBCCEC}"/>
              </a:ext>
            </a:extLst>
          </p:cNvPr>
          <p:cNvSpPr>
            <a:spLocks noGrp="1"/>
          </p:cNvSpPr>
          <p:nvPr>
            <p:ph type="subTitle" idx="1"/>
          </p:nvPr>
        </p:nvSpPr>
        <p:spPr/>
        <p:txBody>
          <a:bodyPr/>
          <a:lstStyle/>
          <a:p>
            <a:r>
              <a:rPr lang="en-US"/>
              <a:t>“Consolation and Correction for a Confused and Conflicted Church”</a:t>
            </a:r>
          </a:p>
          <a:p>
            <a:r>
              <a:rPr lang="en-US"/>
              <a:t>Clarification on “the Day of the Lord”</a:t>
            </a:r>
          </a:p>
        </p:txBody>
      </p:sp>
    </p:spTree>
    <p:extLst>
      <p:ext uri="{BB962C8B-B14F-4D97-AF65-F5344CB8AC3E}">
        <p14:creationId xmlns:p14="http://schemas.microsoft.com/office/powerpoint/2010/main" val="311373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B32B-5348-6835-E880-C9E729135101}"/>
              </a:ext>
            </a:extLst>
          </p:cNvPr>
          <p:cNvSpPr>
            <a:spLocks noGrp="1"/>
          </p:cNvSpPr>
          <p:nvPr>
            <p:ph type="title"/>
          </p:nvPr>
        </p:nvSpPr>
        <p:spPr/>
        <p:txBody>
          <a:bodyPr>
            <a:normAutofit/>
          </a:bodyPr>
          <a:lstStyle/>
          <a:p>
            <a:r>
              <a:rPr lang="en-US" sz="3600"/>
              <a:t>The Time has not come for the “Man of Lawlessness”</a:t>
            </a:r>
          </a:p>
        </p:txBody>
      </p:sp>
      <p:sp>
        <p:nvSpPr>
          <p:cNvPr id="3" name="Content Placeholder 2">
            <a:extLst>
              <a:ext uri="{FF2B5EF4-FFF2-40B4-BE49-F238E27FC236}">
                <a16:creationId xmlns:a16="http://schemas.microsoft.com/office/drawing/2014/main" id="{53AA0F1C-B025-8D8C-DFE7-5C61BED64365}"/>
              </a:ext>
            </a:extLst>
          </p:cNvPr>
          <p:cNvSpPr>
            <a:spLocks noGrp="1"/>
          </p:cNvSpPr>
          <p:nvPr>
            <p:ph idx="1"/>
          </p:nvPr>
        </p:nvSpPr>
        <p:spPr/>
        <p:txBody>
          <a:bodyPr/>
          <a:lstStyle/>
          <a:p>
            <a:pPr marL="0" indent="0">
              <a:buNone/>
            </a:pPr>
            <a:r>
              <a:rPr lang="en-US"/>
              <a:t>2 Thess 2:1-4</a:t>
            </a:r>
          </a:p>
          <a:p>
            <a:pPr marL="0" indent="0">
              <a:buNone/>
            </a:pPr>
            <a:r>
              <a:rPr lang="en-US"/>
              <a:t>The reports that the day of the Lord has already come are false!</a:t>
            </a:r>
          </a:p>
          <a:p>
            <a:pPr marL="0" indent="0">
              <a:buNone/>
            </a:pPr>
            <a:r>
              <a:rPr lang="en-US" sz="2400"/>
              <a:t>(N.T. Wright:  Obviously “the day of the Lord” does not mean the end of the world or else no one could have thought they had already missed it.)</a:t>
            </a:r>
          </a:p>
          <a:p>
            <a:pPr marL="0" indent="0">
              <a:buNone/>
            </a:pPr>
            <a:r>
              <a:rPr lang="en-US"/>
              <a:t>2 Thess 2:5-12</a:t>
            </a:r>
          </a:p>
          <a:p>
            <a:pPr marL="0" indent="0">
              <a:buNone/>
            </a:pPr>
            <a:r>
              <a:rPr lang="en-US"/>
              <a:t>A “man of lawlessness is coming!”</a:t>
            </a:r>
          </a:p>
          <a:p>
            <a:pPr marL="0" indent="0">
              <a:buNone/>
            </a:pPr>
            <a:r>
              <a:rPr lang="en-US"/>
              <a:t>There will be “works of Satan in counterfeit miracles, signs, and wonders, and in every sort of evil that deceives those who are perishing!”</a:t>
            </a:r>
          </a:p>
        </p:txBody>
      </p:sp>
      <p:sp>
        <p:nvSpPr>
          <p:cNvPr id="4" name="TextBox 3">
            <a:extLst>
              <a:ext uri="{FF2B5EF4-FFF2-40B4-BE49-F238E27FC236}">
                <a16:creationId xmlns:a16="http://schemas.microsoft.com/office/drawing/2014/main" id="{02214624-41FD-E743-79E1-5CC10D7415DF}"/>
              </a:ext>
            </a:extLst>
          </p:cNvPr>
          <p:cNvSpPr txBox="1"/>
          <p:nvPr/>
        </p:nvSpPr>
        <p:spPr>
          <a:xfrm>
            <a:off x="9846906" y="122665"/>
            <a:ext cx="221870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 2 Thessalonians</a:t>
            </a:r>
          </a:p>
        </p:txBody>
      </p:sp>
    </p:spTree>
    <p:extLst>
      <p:ext uri="{BB962C8B-B14F-4D97-AF65-F5344CB8AC3E}">
        <p14:creationId xmlns:p14="http://schemas.microsoft.com/office/powerpoint/2010/main" val="1199029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3DCC4-44A1-AC46-FA8F-D543C5BCDF0C}"/>
              </a:ext>
            </a:extLst>
          </p:cNvPr>
          <p:cNvSpPr>
            <a:spLocks noGrp="1"/>
          </p:cNvSpPr>
          <p:nvPr>
            <p:ph type="title"/>
          </p:nvPr>
        </p:nvSpPr>
        <p:spPr/>
        <p:txBody>
          <a:bodyPr/>
          <a:lstStyle/>
          <a:p>
            <a:r>
              <a:rPr lang="en-US"/>
              <a:t>Prayer Concerns</a:t>
            </a:r>
          </a:p>
        </p:txBody>
      </p:sp>
      <p:sp>
        <p:nvSpPr>
          <p:cNvPr id="3" name="Content Placeholder 2">
            <a:extLst>
              <a:ext uri="{FF2B5EF4-FFF2-40B4-BE49-F238E27FC236}">
                <a16:creationId xmlns:a16="http://schemas.microsoft.com/office/drawing/2014/main" id="{CCFC73F5-A088-3637-E18E-37100D2A5C9A}"/>
              </a:ext>
            </a:extLst>
          </p:cNvPr>
          <p:cNvSpPr>
            <a:spLocks noGrp="1"/>
          </p:cNvSpPr>
          <p:nvPr>
            <p:ph sz="half" idx="1"/>
          </p:nvPr>
        </p:nvSpPr>
        <p:spPr/>
        <p:txBody>
          <a:bodyPr/>
          <a:lstStyle/>
          <a:p>
            <a:pPr marL="0" indent="0">
              <a:buNone/>
            </a:pPr>
            <a:r>
              <a:rPr lang="en-US"/>
              <a:t>Supplications</a:t>
            </a:r>
          </a:p>
          <a:p>
            <a:r>
              <a:rPr lang="en-US"/>
              <a:t>The Petkes</a:t>
            </a:r>
          </a:p>
          <a:p>
            <a:r>
              <a:rPr lang="en-US"/>
              <a:t>The Choir</a:t>
            </a:r>
          </a:p>
          <a:p>
            <a:r>
              <a:rPr lang="en-US"/>
              <a:t>Howard Sr.</a:t>
            </a:r>
          </a:p>
          <a:p>
            <a:endParaRPr lang="en-US"/>
          </a:p>
        </p:txBody>
      </p:sp>
      <p:sp>
        <p:nvSpPr>
          <p:cNvPr id="4" name="Content Placeholder 3">
            <a:extLst>
              <a:ext uri="{FF2B5EF4-FFF2-40B4-BE49-F238E27FC236}">
                <a16:creationId xmlns:a16="http://schemas.microsoft.com/office/drawing/2014/main" id="{ADB62F47-8E76-C15C-5319-6CC9732ADE29}"/>
              </a:ext>
            </a:extLst>
          </p:cNvPr>
          <p:cNvSpPr>
            <a:spLocks noGrp="1"/>
          </p:cNvSpPr>
          <p:nvPr>
            <p:ph sz="half" idx="2"/>
          </p:nvPr>
        </p:nvSpPr>
        <p:spPr/>
        <p:txBody>
          <a:bodyPr/>
          <a:lstStyle/>
          <a:p>
            <a:pPr marL="0" indent="0">
              <a:buNone/>
            </a:pPr>
            <a:r>
              <a:rPr lang="en-US"/>
              <a:t>Praises</a:t>
            </a:r>
          </a:p>
          <a:p>
            <a:r>
              <a:rPr lang="en-US"/>
              <a:t>Lynda Snook</a:t>
            </a:r>
          </a:p>
          <a:p>
            <a:endParaRPr lang="en-US"/>
          </a:p>
        </p:txBody>
      </p:sp>
    </p:spTree>
    <p:extLst>
      <p:ext uri="{BB962C8B-B14F-4D97-AF65-F5344CB8AC3E}">
        <p14:creationId xmlns:p14="http://schemas.microsoft.com/office/powerpoint/2010/main" val="3509602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6CDF2B-AFCF-70BB-7BFD-95B1B0C002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1CE235D-0B70-5E60-0585-6A2189C68FED}"/>
              </a:ext>
            </a:extLst>
          </p:cNvPr>
          <p:cNvSpPr txBox="1"/>
          <p:nvPr/>
        </p:nvSpPr>
        <p:spPr>
          <a:xfrm>
            <a:off x="9846906" y="122665"/>
            <a:ext cx="221870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 2 Thessalonians</a:t>
            </a:r>
          </a:p>
        </p:txBody>
      </p:sp>
      <p:pic>
        <p:nvPicPr>
          <p:cNvPr id="8" name="Picture 7">
            <a:extLst>
              <a:ext uri="{FF2B5EF4-FFF2-40B4-BE49-F238E27FC236}">
                <a16:creationId xmlns:a16="http://schemas.microsoft.com/office/drawing/2014/main" id="{B1F530D2-5760-AF1F-32EB-6DEC3E3270E6}"/>
              </a:ext>
            </a:extLst>
          </p:cNvPr>
          <p:cNvPicPr>
            <a:picLocks noChangeAspect="1"/>
          </p:cNvPicPr>
          <p:nvPr/>
        </p:nvPicPr>
        <p:blipFill>
          <a:blip r:embed="rId2"/>
          <a:stretch>
            <a:fillRect/>
          </a:stretch>
        </p:blipFill>
        <p:spPr>
          <a:xfrm>
            <a:off x="237599" y="2997496"/>
            <a:ext cx="5510058" cy="3055899"/>
          </a:xfrm>
          <a:prstGeom prst="rect">
            <a:avLst/>
          </a:prstGeom>
        </p:spPr>
      </p:pic>
      <p:sp>
        <p:nvSpPr>
          <p:cNvPr id="10" name="TextBox 9">
            <a:extLst>
              <a:ext uri="{FF2B5EF4-FFF2-40B4-BE49-F238E27FC236}">
                <a16:creationId xmlns:a16="http://schemas.microsoft.com/office/drawing/2014/main" id="{F6880461-53BB-2575-F6A5-E47DAA8B0FF1}"/>
              </a:ext>
            </a:extLst>
          </p:cNvPr>
          <p:cNvSpPr txBox="1"/>
          <p:nvPr/>
        </p:nvSpPr>
        <p:spPr>
          <a:xfrm>
            <a:off x="6021980" y="902228"/>
            <a:ext cx="6097248" cy="5909310"/>
          </a:xfrm>
          <a:prstGeom prst="rect">
            <a:avLst/>
          </a:prstGeom>
          <a:noFill/>
        </p:spPr>
        <p:txBody>
          <a:bodyPr wrap="square">
            <a:spAutoFit/>
          </a:bodyPr>
          <a:lstStyle/>
          <a:p>
            <a:r>
              <a:rPr lang="en-US"/>
              <a:t>BLAST FROM THE PAST: TERTULLIAN ON THE RESTRAINER </a:t>
            </a:r>
            <a:r>
              <a:rPr lang="en-US" i="1"/>
              <a:t>The church father Tertullian (c. AD 155–240), a north African lawyer and apologist, one of the first great Latin theologians, identified the ‘restrainer’ of the Antichrist, which Paul discusses in 2 Thessalonians 2.3–6, as none other than the Roman empire: </a:t>
            </a:r>
          </a:p>
          <a:p>
            <a:endParaRPr lang="en-US"/>
          </a:p>
          <a:p>
            <a:r>
              <a:rPr lang="en-US"/>
              <a:t>“There is also another, even greater, obligation for us to pray for the emperors; yes, even for the continuance of the empire in general and for the Roman interests. We realize that the tremendous force which is hanging over the whole world, and the very end of the world with its threats of dreadful afflictions, is arrested for a time by the continued existence of the Roman Empire. This event we have no desire to experience and, in praying that it may be deferred, we </a:t>
            </a:r>
            <a:r>
              <a:rPr lang="en-US" err="1"/>
              <a:t>favour</a:t>
            </a:r>
            <a:r>
              <a:rPr lang="en-US"/>
              <a:t> the continuance of Rome. (</a:t>
            </a:r>
            <a:r>
              <a:rPr lang="en-US" err="1"/>
              <a:t>Tert</a:t>
            </a:r>
            <a:r>
              <a:rPr lang="en-US"/>
              <a:t>. Apol. 32)”</a:t>
            </a:r>
          </a:p>
          <a:p>
            <a:endParaRPr lang="en-US"/>
          </a:p>
          <a:p>
            <a:r>
              <a:rPr lang="en-US"/>
              <a:t>Wright, N. T.; Bird, Michael F.. The New Testament in Its World: An Introduction to the History, Literature, and Theology of the First Christians (p. 428). Zondervan Academic. Kindle Edition. </a:t>
            </a:r>
          </a:p>
        </p:txBody>
      </p:sp>
      <p:sp>
        <p:nvSpPr>
          <p:cNvPr id="11" name="TextBox 10">
            <a:extLst>
              <a:ext uri="{FF2B5EF4-FFF2-40B4-BE49-F238E27FC236}">
                <a16:creationId xmlns:a16="http://schemas.microsoft.com/office/drawing/2014/main" id="{D1093537-C273-EE59-77B6-504E1B416827}"/>
              </a:ext>
            </a:extLst>
          </p:cNvPr>
          <p:cNvSpPr txBox="1"/>
          <p:nvPr/>
        </p:nvSpPr>
        <p:spPr>
          <a:xfrm>
            <a:off x="447869" y="933386"/>
            <a:ext cx="5386873" cy="584775"/>
          </a:xfrm>
          <a:prstGeom prst="rect">
            <a:avLst/>
          </a:prstGeom>
          <a:noFill/>
        </p:spPr>
        <p:txBody>
          <a:bodyPr wrap="square" rtlCol="0">
            <a:spAutoFit/>
          </a:bodyPr>
          <a:lstStyle/>
          <a:p>
            <a:r>
              <a:rPr lang="en-US" sz="3200"/>
              <a:t>Other Voices</a:t>
            </a:r>
            <a:r>
              <a:rPr lang="en-US"/>
              <a:t>:</a:t>
            </a:r>
          </a:p>
        </p:txBody>
      </p:sp>
    </p:spTree>
    <p:extLst>
      <p:ext uri="{BB962C8B-B14F-4D97-AF65-F5344CB8AC3E}">
        <p14:creationId xmlns:p14="http://schemas.microsoft.com/office/powerpoint/2010/main" val="2537888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64D7C8-4A3E-A208-EBC2-68395946D9A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0C23501-4883-53E8-5C80-0FB9AB741E88}"/>
              </a:ext>
            </a:extLst>
          </p:cNvPr>
          <p:cNvSpPr txBox="1"/>
          <p:nvPr/>
        </p:nvSpPr>
        <p:spPr>
          <a:xfrm>
            <a:off x="9846906" y="122665"/>
            <a:ext cx="221870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 2 Thessalonians</a:t>
            </a:r>
          </a:p>
        </p:txBody>
      </p:sp>
      <p:sp>
        <p:nvSpPr>
          <p:cNvPr id="2" name="Title 1">
            <a:extLst>
              <a:ext uri="{FF2B5EF4-FFF2-40B4-BE49-F238E27FC236}">
                <a16:creationId xmlns:a16="http://schemas.microsoft.com/office/drawing/2014/main" id="{BA597E59-C186-01B7-C091-566AE29BB773}"/>
              </a:ext>
            </a:extLst>
          </p:cNvPr>
          <p:cNvSpPr>
            <a:spLocks noGrp="1"/>
          </p:cNvSpPr>
          <p:nvPr>
            <p:ph type="title"/>
          </p:nvPr>
        </p:nvSpPr>
        <p:spPr/>
        <p:txBody>
          <a:bodyPr>
            <a:normAutofit/>
          </a:bodyPr>
          <a:lstStyle/>
          <a:p>
            <a:r>
              <a:rPr lang="en-US" sz="4000"/>
              <a:t>“This ‘Man of Lawlessness’ is likely an archetype</a:t>
            </a:r>
          </a:p>
        </p:txBody>
      </p:sp>
      <p:sp>
        <p:nvSpPr>
          <p:cNvPr id="3" name="Content Placeholder 2">
            <a:extLst>
              <a:ext uri="{FF2B5EF4-FFF2-40B4-BE49-F238E27FC236}">
                <a16:creationId xmlns:a16="http://schemas.microsoft.com/office/drawing/2014/main" id="{48CE311E-4BD3-366B-2F0B-7B2831C91D9D}"/>
              </a:ext>
            </a:extLst>
          </p:cNvPr>
          <p:cNvSpPr>
            <a:spLocks noGrp="1"/>
          </p:cNvSpPr>
          <p:nvPr>
            <p:ph idx="1"/>
          </p:nvPr>
        </p:nvSpPr>
        <p:spPr>
          <a:xfrm>
            <a:off x="838199" y="1825625"/>
            <a:ext cx="8121445" cy="4351338"/>
          </a:xfrm>
        </p:spPr>
        <p:txBody>
          <a:bodyPr>
            <a:normAutofit fontScale="92500" lnSpcReduction="10000"/>
          </a:bodyPr>
          <a:lstStyle/>
          <a:p>
            <a:pPr marL="0" indent="0">
              <a:buNone/>
            </a:pPr>
            <a:r>
              <a:rPr lang="en-US" dirty="0"/>
              <a:t>The archetype follows other villains such as:</a:t>
            </a:r>
          </a:p>
          <a:p>
            <a:r>
              <a:rPr lang="en-US" dirty="0"/>
              <a:t>Antiochus Epiphanes who desecrated the Temple (and is probably the original ‘boastful horn’ in Daniels vision).</a:t>
            </a:r>
          </a:p>
          <a:p>
            <a:r>
              <a:rPr lang="en-US" dirty="0"/>
              <a:t>Pompey, a Roman general who entered the Holy of Holies in the Jerusalem Temple</a:t>
            </a:r>
          </a:p>
          <a:p>
            <a:r>
              <a:rPr lang="en-US" dirty="0"/>
              <a:t>Caligula, the emperor who wanted his statue put up in the Temple</a:t>
            </a:r>
          </a:p>
          <a:p>
            <a:r>
              <a:rPr lang="en-US" dirty="0"/>
              <a:t>Nero (after Thess. was written) who was a terror.</a:t>
            </a:r>
          </a:p>
          <a:p>
            <a:r>
              <a:rPr lang="en-US" dirty="0"/>
              <a:t>In other words, another terrible leader would come along to coincide with God’s final action against evil.</a:t>
            </a:r>
          </a:p>
        </p:txBody>
      </p:sp>
      <p:pic>
        <p:nvPicPr>
          <p:cNvPr id="5" name="Picture 4">
            <a:extLst>
              <a:ext uri="{FF2B5EF4-FFF2-40B4-BE49-F238E27FC236}">
                <a16:creationId xmlns:a16="http://schemas.microsoft.com/office/drawing/2014/main" id="{D8E4FD51-DCCC-DE1D-AF83-C60D387AA2D0}"/>
              </a:ext>
            </a:extLst>
          </p:cNvPr>
          <p:cNvPicPr>
            <a:picLocks noChangeAspect="1"/>
          </p:cNvPicPr>
          <p:nvPr/>
        </p:nvPicPr>
        <p:blipFill>
          <a:blip r:embed="rId2"/>
          <a:srcRect l="23732" r="27477" b="21015"/>
          <a:stretch>
            <a:fillRect/>
          </a:stretch>
        </p:blipFill>
        <p:spPr>
          <a:xfrm>
            <a:off x="9379974" y="1545815"/>
            <a:ext cx="2337620" cy="3114675"/>
          </a:xfrm>
          <a:prstGeom prst="rect">
            <a:avLst/>
          </a:prstGeom>
        </p:spPr>
      </p:pic>
      <p:sp>
        <p:nvSpPr>
          <p:cNvPr id="6" name="TextBox 5">
            <a:extLst>
              <a:ext uri="{FF2B5EF4-FFF2-40B4-BE49-F238E27FC236}">
                <a16:creationId xmlns:a16="http://schemas.microsoft.com/office/drawing/2014/main" id="{A354EB24-77EA-6815-9465-0860CA85285F}"/>
              </a:ext>
            </a:extLst>
          </p:cNvPr>
          <p:cNvSpPr txBox="1"/>
          <p:nvPr/>
        </p:nvSpPr>
        <p:spPr>
          <a:xfrm>
            <a:off x="9379973" y="5125065"/>
            <a:ext cx="2757949" cy="1200329"/>
          </a:xfrm>
          <a:prstGeom prst="rect">
            <a:avLst/>
          </a:prstGeom>
          <a:noFill/>
        </p:spPr>
        <p:txBody>
          <a:bodyPr wrap="square" rtlCol="0">
            <a:spAutoFit/>
          </a:bodyPr>
          <a:lstStyle/>
          <a:p>
            <a:r>
              <a:rPr lang="en-US" dirty="0"/>
              <a:t>Emperor Nero fit the archetype of the ‘Man of Lawlessness” for many early Christians</a:t>
            </a:r>
          </a:p>
        </p:txBody>
      </p:sp>
    </p:spTree>
    <p:extLst>
      <p:ext uri="{BB962C8B-B14F-4D97-AF65-F5344CB8AC3E}">
        <p14:creationId xmlns:p14="http://schemas.microsoft.com/office/powerpoint/2010/main" val="793636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8539C5B-74F8-44CA-7DD0-7847D1B2AEA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DAF0462-FB00-5168-2DF8-1007E98BDF24}"/>
              </a:ext>
            </a:extLst>
          </p:cNvPr>
          <p:cNvSpPr txBox="1"/>
          <p:nvPr/>
        </p:nvSpPr>
        <p:spPr>
          <a:xfrm>
            <a:off x="9846906" y="122665"/>
            <a:ext cx="221870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 2 Thessalonians</a:t>
            </a:r>
          </a:p>
        </p:txBody>
      </p:sp>
      <p:sp>
        <p:nvSpPr>
          <p:cNvPr id="2" name="Title 1">
            <a:extLst>
              <a:ext uri="{FF2B5EF4-FFF2-40B4-BE49-F238E27FC236}">
                <a16:creationId xmlns:a16="http://schemas.microsoft.com/office/drawing/2014/main" id="{8F81DA44-6274-6234-83CF-726D977DB4FA}"/>
              </a:ext>
            </a:extLst>
          </p:cNvPr>
          <p:cNvSpPr>
            <a:spLocks noGrp="1"/>
          </p:cNvSpPr>
          <p:nvPr>
            <p:ph type="title"/>
          </p:nvPr>
        </p:nvSpPr>
        <p:spPr/>
        <p:txBody>
          <a:bodyPr>
            <a:normAutofit/>
          </a:bodyPr>
          <a:lstStyle/>
          <a:p>
            <a:r>
              <a:rPr lang="en-US" sz="4000"/>
              <a:t>Who is the “Restrainer” postponing the Parousia</a:t>
            </a:r>
          </a:p>
        </p:txBody>
      </p:sp>
      <p:sp>
        <p:nvSpPr>
          <p:cNvPr id="3" name="Content Placeholder 2">
            <a:extLst>
              <a:ext uri="{FF2B5EF4-FFF2-40B4-BE49-F238E27FC236}">
                <a16:creationId xmlns:a16="http://schemas.microsoft.com/office/drawing/2014/main" id="{FCCDF9E9-3E1D-6CBC-D3A5-8695BCF4FEF3}"/>
              </a:ext>
            </a:extLst>
          </p:cNvPr>
          <p:cNvSpPr>
            <a:spLocks noGrp="1"/>
          </p:cNvSpPr>
          <p:nvPr>
            <p:ph idx="1"/>
          </p:nvPr>
        </p:nvSpPr>
        <p:spPr/>
        <p:txBody>
          <a:bodyPr/>
          <a:lstStyle/>
          <a:p>
            <a:pPr marL="0" indent="0">
              <a:buNone/>
            </a:pPr>
            <a:r>
              <a:rPr lang="en-US"/>
              <a:t>No one can be sure what Paul is talking about, but perhaps:</a:t>
            </a:r>
          </a:p>
          <a:p>
            <a:r>
              <a:rPr lang="en-US"/>
              <a:t>The Holy Spirit?</a:t>
            </a:r>
          </a:p>
          <a:p>
            <a:r>
              <a:rPr lang="en-US"/>
              <a:t>The Church?</a:t>
            </a:r>
          </a:p>
          <a:p>
            <a:r>
              <a:rPr lang="en-US"/>
              <a:t>The preaching of the Gospel?</a:t>
            </a:r>
          </a:p>
          <a:p>
            <a:r>
              <a:rPr lang="en-US"/>
              <a:t>An Angel?</a:t>
            </a:r>
          </a:p>
          <a:p>
            <a:r>
              <a:rPr lang="en-US"/>
              <a:t>The Jewish people?</a:t>
            </a:r>
          </a:p>
          <a:p>
            <a:r>
              <a:rPr lang="en-US"/>
              <a:t>God’s decree?</a:t>
            </a:r>
          </a:p>
          <a:p>
            <a:r>
              <a:rPr lang="en-US"/>
              <a:t>The Roman Empire?</a:t>
            </a:r>
          </a:p>
        </p:txBody>
      </p:sp>
    </p:spTree>
    <p:extLst>
      <p:ext uri="{BB962C8B-B14F-4D97-AF65-F5344CB8AC3E}">
        <p14:creationId xmlns:p14="http://schemas.microsoft.com/office/powerpoint/2010/main" val="3588542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A1C8E-632D-5215-C5F5-9C74FD5624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CDA196-4E1B-B8E6-70B7-6A37AA19B592}"/>
              </a:ext>
            </a:extLst>
          </p:cNvPr>
          <p:cNvSpPr>
            <a:spLocks noGrp="1"/>
          </p:cNvSpPr>
          <p:nvPr>
            <p:ph type="title"/>
          </p:nvPr>
        </p:nvSpPr>
        <p:spPr>
          <a:xfrm>
            <a:off x="838200" y="365125"/>
            <a:ext cx="10515600" cy="1325563"/>
          </a:xfrm>
        </p:spPr>
        <p:txBody>
          <a:bodyPr>
            <a:normAutofit/>
          </a:bodyPr>
          <a:lstStyle/>
          <a:p>
            <a:r>
              <a:rPr lang="en-US" sz="4000" dirty="0"/>
              <a:t>Chapter 18 Big Picture Conclusions for 1 and 2 Thessalonians</a:t>
            </a:r>
          </a:p>
        </p:txBody>
      </p:sp>
      <p:sp>
        <p:nvSpPr>
          <p:cNvPr id="4" name="Rectangle 1">
            <a:extLst>
              <a:ext uri="{FF2B5EF4-FFF2-40B4-BE49-F238E27FC236}">
                <a16:creationId xmlns:a16="http://schemas.microsoft.com/office/drawing/2014/main" id="{CFF55333-75CD-E0A0-B8FA-AA0624094CC4}"/>
              </a:ext>
            </a:extLst>
          </p:cNvPr>
          <p:cNvSpPr>
            <a:spLocks noGrp="1" noChangeArrowheads="1"/>
          </p:cNvSpPr>
          <p:nvPr>
            <p:ph idx="1"/>
          </p:nvPr>
        </p:nvSpPr>
        <p:spPr bwMode="auto">
          <a:xfrm>
            <a:off x="838200" y="1591878"/>
            <a:ext cx="10515600" cy="498590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lnSpcReduction="10000"/>
          </a:bodyPr>
          <a:lstStyle/>
          <a:p>
            <a:pPr marL="0" marR="0" lvl="0" indent="0" defTabSz="914400" rtl="0" eaLnBrk="0" fontAlgn="base" latinLnBrk="0" hangingPunct="0">
              <a:spcBef>
                <a:spcPct val="0"/>
              </a:spcBef>
              <a:spcAft>
                <a:spcPts val="600"/>
              </a:spcAft>
              <a:buClrTx/>
              <a:buSzTx/>
              <a:buFontTx/>
              <a:buNone/>
              <a:tabLst/>
            </a:pPr>
            <a:r>
              <a:rPr kumimoji="0" lang="en-US" altLang="en-US" sz="1800" b="1" i="0" u="none" strike="noStrike" cap="none" normalizeH="0" baseline="0" dirty="0">
                <a:ln>
                  <a:noFill/>
                </a:ln>
                <a:effectLst/>
                <a:latin typeface="Segoe UI" panose="020B0502040204020203" pitchFamily="34" charset="0"/>
                <a:cs typeface="Segoe UI" panose="020B0502040204020203" pitchFamily="34" charset="0"/>
              </a:rPr>
              <a:t>1. Kingdom Perspective and Jesus’ Return</a:t>
            </a:r>
          </a:p>
          <a:p>
            <a:pPr marL="0" marR="0" lvl="0" indent="0" defTabSz="914400" rtl="0" eaLnBrk="0" fontAlgn="base" latinLnBrk="0" hangingPunct="0">
              <a:spcBef>
                <a:spcPct val="0"/>
              </a:spcBef>
              <a:spcAft>
                <a:spcPts val="600"/>
              </a:spcAft>
              <a:buClrTx/>
              <a:buSzTx/>
              <a:buFontTx/>
              <a:buNone/>
              <a:tabLst/>
            </a:pPr>
            <a:r>
              <a:rPr kumimoji="0" lang="en-US" altLang="en-US" sz="1800" b="0" i="0" u="none" strike="noStrike" cap="none" normalizeH="0" baseline="0" dirty="0">
                <a:ln>
                  <a:noFill/>
                </a:ln>
                <a:effectLst/>
                <a:latin typeface="Segoe UI" panose="020B0502040204020203" pitchFamily="34" charset="0"/>
                <a:cs typeface="Segoe UI" panose="020B0502040204020203" pitchFamily="34" charset="0"/>
              </a:rPr>
              <a:t>The Thessalonian letters urge believers to adopt a kingdom-focused outlook—anticipating the future return of Jesus while recognizing that God’s kingdom has already begun through Jesus’ death and resurrection. This perspective shapes Christian living, encouraging followers to resist the dominant culture and political alliances, and instead trust in God’s purposes. The hope of Jesus’ return is a recurring theme, but Paul cautions against obsessive speculation about its timing. Instead, Christians are called to demonstrate readiness through love, faith, and hope.</a:t>
            </a:r>
            <a:endParaRPr kumimoji="0" lang="en-US" altLang="en-US" sz="1800" b="1" i="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defTabSz="914400" rtl="0" eaLnBrk="0" fontAlgn="base" latinLnBrk="0" hangingPunct="0">
              <a:spcBef>
                <a:spcPct val="0"/>
              </a:spcBef>
              <a:spcAft>
                <a:spcPts val="600"/>
              </a:spcAft>
              <a:buClrTx/>
              <a:buSzTx/>
              <a:buFontTx/>
              <a:buNone/>
              <a:tabLst/>
            </a:pPr>
            <a:r>
              <a:rPr kumimoji="0" lang="en-US" altLang="en-US" sz="1800" b="1" i="0" u="none" strike="noStrike" cap="none" normalizeH="0" baseline="0" dirty="0">
                <a:ln>
                  <a:noFill/>
                </a:ln>
                <a:effectLst/>
                <a:latin typeface="Segoe UI" panose="020B0502040204020203" pitchFamily="34" charset="0"/>
                <a:cs typeface="Segoe UI" panose="020B0502040204020203" pitchFamily="34" charset="0"/>
              </a:rPr>
              <a:t>2. Holiness and Sexual Conduct</a:t>
            </a:r>
          </a:p>
          <a:p>
            <a:pPr marL="0" marR="0" lvl="0" indent="0" defTabSz="914400" rtl="0" eaLnBrk="0" fontAlgn="base" latinLnBrk="0" hangingPunct="0">
              <a:spcBef>
                <a:spcPct val="0"/>
              </a:spcBef>
              <a:spcAft>
                <a:spcPts val="600"/>
              </a:spcAft>
              <a:buClrTx/>
              <a:buSzTx/>
              <a:buFontTx/>
              <a:buNone/>
              <a:tabLst/>
            </a:pPr>
            <a:r>
              <a:rPr kumimoji="0" lang="en-US" altLang="en-US" sz="1800" b="0" i="0" u="none" strike="noStrike" cap="none" normalizeH="0" baseline="0" dirty="0">
                <a:ln>
                  <a:noFill/>
                </a:ln>
                <a:effectLst/>
                <a:latin typeface="Segoe UI" panose="020B0502040204020203" pitchFamily="34" charset="0"/>
                <a:cs typeface="Segoe UI" panose="020B0502040204020203" pitchFamily="34" charset="0"/>
              </a:rPr>
              <a:t>A significant emphasis is placed on holiness, especially regarding sexual behavior. Paul teaches that Christians are called to live lives worthy of God’s kingdom, countering the prevailing cultural idolization of sex. Bodies are seen as sacred, and sexual conduct is to be governed by discipleship and sanctification, not by unchecked desire. The church is called to care for the vulnerable and maintain high standards of conduct, with warnings against exploitation and immorality.</a:t>
            </a:r>
            <a:endParaRPr kumimoji="0" lang="en-US" altLang="en-US" sz="1800" b="1" i="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defTabSz="914400" rtl="0" eaLnBrk="0" fontAlgn="base" latinLnBrk="0" hangingPunct="0">
              <a:spcBef>
                <a:spcPct val="0"/>
              </a:spcBef>
              <a:spcAft>
                <a:spcPts val="600"/>
              </a:spcAft>
              <a:buClrTx/>
              <a:buSzTx/>
              <a:buFontTx/>
              <a:buNone/>
              <a:tabLst/>
            </a:pPr>
            <a:r>
              <a:rPr kumimoji="0" lang="en-US" altLang="en-US" sz="1800" b="1" i="0" u="none" strike="noStrike" cap="none" normalizeH="0" baseline="0" dirty="0">
                <a:ln>
                  <a:noFill/>
                </a:ln>
                <a:effectLst/>
                <a:latin typeface="Segoe UI" panose="020B0502040204020203" pitchFamily="34" charset="0"/>
                <a:cs typeface="Segoe UI" panose="020B0502040204020203" pitchFamily="34" charset="0"/>
              </a:rPr>
              <a:t>3. The Church as Family</a:t>
            </a:r>
          </a:p>
          <a:p>
            <a:pPr marL="0" marR="0" lvl="0" indent="0" defTabSz="914400" rtl="0" eaLnBrk="0" fontAlgn="base" latinLnBrk="0" hangingPunct="0">
              <a:spcBef>
                <a:spcPct val="0"/>
              </a:spcBef>
              <a:spcAft>
                <a:spcPts val="600"/>
              </a:spcAft>
              <a:buClrTx/>
              <a:buSzTx/>
              <a:buFontTx/>
              <a:buNone/>
              <a:tabLst/>
            </a:pPr>
            <a:r>
              <a:rPr kumimoji="0" lang="en-US" altLang="en-US" sz="1800" b="0" i="0" u="none" strike="noStrike" cap="none" normalizeH="0" baseline="0" dirty="0">
                <a:ln>
                  <a:noFill/>
                </a:ln>
                <a:effectLst/>
                <a:latin typeface="Segoe UI" panose="020B0502040204020203" pitchFamily="34" charset="0"/>
                <a:cs typeface="Segoe UI" panose="020B0502040204020203" pitchFamily="34" charset="0"/>
              </a:rPr>
              <a:t>The letters portray the church as a close-knit family, bound by the self-giving love of Jesus. Members are responsible for supporting, comforting, and disciplining one another, actively seeking the good of others. Paul’s frequent use of “brothers” underscores this familial bond. In a culture that values individualism, the Thessalonian church’s sense of family was essential for its survival and mission. When the church acts as a true family, it thrives both internally and in its outreach to the world.</a:t>
            </a:r>
            <a:endParaRPr kumimoji="0" lang="en-US" altLang="en-US" sz="1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837387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B593EA-F8A4-087E-F922-3BFEF30FEEDB}"/>
              </a:ext>
            </a:extLst>
          </p:cNvPr>
          <p:cNvPicPr>
            <a:picLocks noChangeAspect="1"/>
          </p:cNvPicPr>
          <p:nvPr/>
        </p:nvPicPr>
        <p:blipFill>
          <a:blip r:embed="rId2"/>
          <a:stretch>
            <a:fillRect/>
          </a:stretch>
        </p:blipFill>
        <p:spPr>
          <a:xfrm>
            <a:off x="439378" y="927613"/>
            <a:ext cx="6064659" cy="4846952"/>
          </a:xfrm>
          <a:prstGeom prst="rect">
            <a:avLst/>
          </a:prstGeom>
        </p:spPr>
      </p:pic>
      <p:pic>
        <p:nvPicPr>
          <p:cNvPr id="5" name="Picture 4">
            <a:extLst>
              <a:ext uri="{FF2B5EF4-FFF2-40B4-BE49-F238E27FC236}">
                <a16:creationId xmlns:a16="http://schemas.microsoft.com/office/drawing/2014/main" id="{3A76C435-40A0-A2C2-E145-2A0684485FA9}"/>
              </a:ext>
            </a:extLst>
          </p:cNvPr>
          <p:cNvPicPr>
            <a:picLocks noChangeAspect="1"/>
          </p:cNvPicPr>
          <p:nvPr/>
        </p:nvPicPr>
        <p:blipFill>
          <a:blip r:embed="rId3"/>
          <a:stretch>
            <a:fillRect/>
          </a:stretch>
        </p:blipFill>
        <p:spPr>
          <a:xfrm>
            <a:off x="7116097" y="336553"/>
            <a:ext cx="4341096" cy="5843328"/>
          </a:xfrm>
          <a:prstGeom prst="rect">
            <a:avLst/>
          </a:prstGeom>
        </p:spPr>
      </p:pic>
    </p:spTree>
    <p:extLst>
      <p:ext uri="{BB962C8B-B14F-4D97-AF65-F5344CB8AC3E}">
        <p14:creationId xmlns:p14="http://schemas.microsoft.com/office/powerpoint/2010/main" val="3790140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2F49-773D-ED31-B23C-A77A2450E5C7}"/>
              </a:ext>
            </a:extLst>
          </p:cNvPr>
          <p:cNvSpPr>
            <a:spLocks noGrp="1"/>
          </p:cNvSpPr>
          <p:nvPr>
            <p:ph type="ctrTitle"/>
          </p:nvPr>
        </p:nvSpPr>
        <p:spPr>
          <a:xfrm>
            <a:off x="1524000" y="1773164"/>
            <a:ext cx="9144000" cy="2387600"/>
          </a:xfrm>
        </p:spPr>
        <p:txBody>
          <a:bodyPr/>
          <a:lstStyle/>
          <a:p>
            <a:r>
              <a:rPr lang="en-US"/>
              <a:t>Chapter 18</a:t>
            </a:r>
            <a:br>
              <a:rPr lang="en-US"/>
            </a:br>
            <a:r>
              <a:rPr lang="en-US"/>
              <a:t> 1st and 2nd Thessalonians</a:t>
            </a:r>
          </a:p>
        </p:txBody>
      </p:sp>
      <p:sp>
        <p:nvSpPr>
          <p:cNvPr id="3" name="Subtitle 2">
            <a:extLst>
              <a:ext uri="{FF2B5EF4-FFF2-40B4-BE49-F238E27FC236}">
                <a16:creationId xmlns:a16="http://schemas.microsoft.com/office/drawing/2014/main" id="{D40CD0A3-0BE5-EB80-010F-3537050775F5}"/>
              </a:ext>
            </a:extLst>
          </p:cNvPr>
          <p:cNvSpPr>
            <a:spLocks noGrp="1"/>
          </p:cNvSpPr>
          <p:nvPr>
            <p:ph type="subTitle" idx="1"/>
          </p:nvPr>
        </p:nvSpPr>
        <p:spPr>
          <a:xfrm>
            <a:off x="1524000" y="4226312"/>
            <a:ext cx="9144000" cy="1031488"/>
          </a:xfrm>
        </p:spPr>
        <p:txBody>
          <a:bodyPr/>
          <a:lstStyle/>
          <a:p>
            <a:r>
              <a:rPr lang="en-US"/>
              <a:t>Apprentice Sunday School Class</a:t>
            </a:r>
          </a:p>
          <a:p>
            <a:r>
              <a:rPr lang="en-US"/>
              <a:t>December 2025</a:t>
            </a:r>
          </a:p>
        </p:txBody>
      </p:sp>
      <p:sp>
        <p:nvSpPr>
          <p:cNvPr id="5" name="TextBox 4">
            <a:extLst>
              <a:ext uri="{FF2B5EF4-FFF2-40B4-BE49-F238E27FC236}">
                <a16:creationId xmlns:a16="http://schemas.microsoft.com/office/drawing/2014/main" id="{297AB327-1807-C7AD-645B-BA80A06AB9C4}"/>
              </a:ext>
            </a:extLst>
          </p:cNvPr>
          <p:cNvSpPr txBox="1"/>
          <p:nvPr/>
        </p:nvSpPr>
        <p:spPr>
          <a:xfrm>
            <a:off x="635619" y="5302737"/>
            <a:ext cx="11262732" cy="1200329"/>
          </a:xfrm>
          <a:prstGeom prst="rect">
            <a:avLst/>
          </a:prstGeom>
          <a:noFill/>
        </p:spPr>
        <p:txBody>
          <a:bodyPr wrap="square">
            <a:spAutoFit/>
          </a:bodyPr>
          <a:lstStyle/>
          <a:p>
            <a:r>
              <a:rPr lang="en-US" sz="2400"/>
              <a:t>Wright, N. T.; Bird, Michael F.. The New Testament in Its World: An Introduction to the History, Literature, and Theology of the First Christians (p. 416). Zondervan Academic. Kindle Edition. </a:t>
            </a:r>
          </a:p>
        </p:txBody>
      </p:sp>
      <p:pic>
        <p:nvPicPr>
          <p:cNvPr id="7" name="Picture 6">
            <a:extLst>
              <a:ext uri="{FF2B5EF4-FFF2-40B4-BE49-F238E27FC236}">
                <a16:creationId xmlns:a16="http://schemas.microsoft.com/office/drawing/2014/main" id="{DE797E8E-3FD6-8699-2D29-21BD5BDD98C0}"/>
              </a:ext>
            </a:extLst>
          </p:cNvPr>
          <p:cNvPicPr>
            <a:picLocks noChangeAspect="1"/>
          </p:cNvPicPr>
          <p:nvPr/>
        </p:nvPicPr>
        <p:blipFill>
          <a:blip r:embed="rId3"/>
          <a:stretch>
            <a:fillRect/>
          </a:stretch>
        </p:blipFill>
        <p:spPr>
          <a:xfrm>
            <a:off x="3067845" y="162619"/>
            <a:ext cx="5982816" cy="1844601"/>
          </a:xfrm>
          <a:prstGeom prst="rect">
            <a:avLst/>
          </a:prstGeom>
        </p:spPr>
      </p:pic>
    </p:spTree>
    <p:extLst>
      <p:ext uri="{BB962C8B-B14F-4D97-AF65-F5344CB8AC3E}">
        <p14:creationId xmlns:p14="http://schemas.microsoft.com/office/powerpoint/2010/main" val="1173294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CCA68-AB4C-10C0-8921-90120F2D0937}"/>
              </a:ext>
            </a:extLst>
          </p:cNvPr>
          <p:cNvSpPr>
            <a:spLocks noGrp="1"/>
          </p:cNvSpPr>
          <p:nvPr>
            <p:ph type="title"/>
          </p:nvPr>
        </p:nvSpPr>
        <p:spPr/>
        <p:txBody>
          <a:bodyPr/>
          <a:lstStyle/>
          <a:p>
            <a:r>
              <a:rPr lang="en-US"/>
              <a:t>CoPilot AI Summary of Chapter 18</a:t>
            </a:r>
          </a:p>
        </p:txBody>
      </p:sp>
      <p:sp>
        <p:nvSpPr>
          <p:cNvPr id="4" name="Content Placeholder 3">
            <a:extLst>
              <a:ext uri="{FF2B5EF4-FFF2-40B4-BE49-F238E27FC236}">
                <a16:creationId xmlns:a16="http://schemas.microsoft.com/office/drawing/2014/main" id="{0B2F7679-E781-8ADC-3E8F-28E49E188EEC}"/>
              </a:ext>
            </a:extLst>
          </p:cNvPr>
          <p:cNvSpPr>
            <a:spLocks noGrp="1"/>
          </p:cNvSpPr>
          <p:nvPr>
            <p:ph sz="half" idx="1"/>
          </p:nvPr>
        </p:nvSpPr>
        <p:spPr/>
        <p:txBody>
          <a:bodyPr>
            <a:normAutofit fontScale="40000" lnSpcReduction="20000"/>
          </a:bodyPr>
          <a:lstStyle/>
          <a:p>
            <a:pPr lvl="0"/>
            <a:r>
              <a:rPr lang="en-US" b="1"/>
              <a:t>Background and Context</a:t>
            </a:r>
            <a:endParaRPr lang="en-US" sz="3200"/>
          </a:p>
          <a:p>
            <a:pPr lvl="1"/>
            <a:r>
              <a:rPr lang="en-US"/>
              <a:t>The Thessalonian letters are among the earliest New Testament writings, reflecting confusion in the early church about Jesus’ return and its implications for believers.</a:t>
            </a:r>
            <a:endParaRPr lang="en-US" sz="2800"/>
          </a:p>
          <a:p>
            <a:pPr lvl="1"/>
            <a:r>
              <a:rPr lang="en-US"/>
              <a:t>Thessalonica was a significant city in Macedonia, with a diverse population and a large Jewish community, making it a strategic location for Paul’s ministry.</a:t>
            </a:r>
            <a:endParaRPr lang="en-US" sz="2800"/>
          </a:p>
          <a:p>
            <a:pPr lvl="0"/>
            <a:r>
              <a:rPr lang="en-US" b="1"/>
              <a:t>Paul’s Ministry and Challenges</a:t>
            </a:r>
            <a:endParaRPr lang="en-US" sz="3200"/>
          </a:p>
          <a:p>
            <a:pPr lvl="1"/>
            <a:r>
              <a:rPr lang="en-US"/>
              <a:t>Paul, Silas, and Timothy faced opposition and persecution in Thessalonica, leading to their departure and ongoing concern for the young church.</a:t>
            </a:r>
            <a:endParaRPr lang="en-US" sz="2800"/>
          </a:p>
          <a:p>
            <a:pPr lvl="1"/>
            <a:r>
              <a:rPr lang="en-US"/>
              <a:t>Paul wrote 1 Thessalonians to encourage perseverance, assure believers about the fate of the deceased, and exhort them to holiness and godliness.</a:t>
            </a:r>
            <a:endParaRPr lang="en-US" sz="2800"/>
          </a:p>
          <a:p>
            <a:pPr lvl="0"/>
            <a:r>
              <a:rPr lang="en-US" b="1"/>
              <a:t>Themes in 1 Thessalonians</a:t>
            </a:r>
            <a:endParaRPr lang="en-US" sz="3200"/>
          </a:p>
          <a:p>
            <a:pPr lvl="1"/>
            <a:r>
              <a:rPr lang="en-US"/>
              <a:t>Addresses anxiety about believers who died before Jesus’ return and the temptation to abandon work in anticipation of the end.</a:t>
            </a:r>
            <a:endParaRPr lang="en-US" sz="2800"/>
          </a:p>
          <a:p>
            <a:pPr lvl="1"/>
            <a:r>
              <a:rPr lang="en-US"/>
              <a:t>Emphasizes perseverance, purity, and preparedness until the Parousia (Jesus’ coming).</a:t>
            </a:r>
            <a:endParaRPr lang="en-US" sz="2800"/>
          </a:p>
          <a:p>
            <a:pPr lvl="1"/>
            <a:r>
              <a:rPr lang="en-US"/>
              <a:t>Outlines the importance of living a holy life, maintaining sexual morality, and supporting one another as a family.</a:t>
            </a:r>
            <a:endParaRPr lang="en-US" sz="2800"/>
          </a:p>
          <a:p>
            <a:pPr lvl="1"/>
            <a:r>
              <a:rPr lang="en-US"/>
              <a:t>Clarifies that Jesus’ return will be sudden and transformative, not something to be predicted or obsessed over.</a:t>
            </a:r>
            <a:endParaRPr lang="en-US" sz="2800"/>
          </a:p>
          <a:p>
            <a:pPr lvl="0"/>
            <a:r>
              <a:rPr lang="en-US" b="1"/>
              <a:t>Themes in 2 Thessalonians</a:t>
            </a:r>
            <a:endParaRPr lang="en-US" sz="3200"/>
          </a:p>
          <a:p>
            <a:pPr lvl="1"/>
            <a:r>
              <a:rPr lang="en-US"/>
              <a:t>Written shortly after the first letter to address intensified persecution, confusion about the “day of the Lord,” and issues of idleness.</a:t>
            </a:r>
            <a:endParaRPr lang="en-US" sz="2800"/>
          </a:p>
          <a:p>
            <a:pPr lvl="1"/>
            <a:r>
              <a:rPr lang="en-US"/>
              <a:t>Stresses steadfastness, correction of false reports about the end times, and the need to remain engaged in work.</a:t>
            </a:r>
            <a:endParaRPr lang="en-US" sz="2800"/>
          </a:p>
          <a:p>
            <a:pPr lvl="1"/>
            <a:r>
              <a:rPr lang="en-US"/>
              <a:t>Discusses the “man of lawlessness” (antichrist figure) and the “restrainer,” with historical and theological interpretations provided.</a:t>
            </a:r>
            <a:endParaRPr lang="en-US" sz="2800"/>
          </a:p>
          <a:p>
            <a:endParaRPr lang="en-US"/>
          </a:p>
        </p:txBody>
      </p:sp>
      <p:sp>
        <p:nvSpPr>
          <p:cNvPr id="5" name="Content Placeholder 4">
            <a:extLst>
              <a:ext uri="{FF2B5EF4-FFF2-40B4-BE49-F238E27FC236}">
                <a16:creationId xmlns:a16="http://schemas.microsoft.com/office/drawing/2014/main" id="{9EE3A05D-8C27-FAC0-3C81-893350CD8DBE}"/>
              </a:ext>
            </a:extLst>
          </p:cNvPr>
          <p:cNvSpPr>
            <a:spLocks noGrp="1"/>
          </p:cNvSpPr>
          <p:nvPr>
            <p:ph sz="half" idx="2"/>
          </p:nvPr>
        </p:nvSpPr>
        <p:spPr/>
        <p:txBody>
          <a:bodyPr>
            <a:normAutofit fontScale="40000" lnSpcReduction="20000"/>
          </a:bodyPr>
          <a:lstStyle/>
          <a:p>
            <a:pPr lvl="0"/>
            <a:r>
              <a:rPr lang="en-US" b="1"/>
              <a:t>Authorship and Authenticity</a:t>
            </a:r>
            <a:endParaRPr lang="en-US" sz="3200"/>
          </a:p>
          <a:p>
            <a:pPr lvl="1"/>
            <a:r>
              <a:rPr lang="en-US"/>
              <a:t>Debates exist about whether Paul wrote 2 Thessalonians, with arguments both for and against its authenticity.</a:t>
            </a:r>
            <a:endParaRPr lang="en-US" sz="2800"/>
          </a:p>
          <a:p>
            <a:pPr lvl="0"/>
            <a:r>
              <a:rPr lang="en-US" b="1"/>
              <a:t>Major Theological Themes</a:t>
            </a:r>
            <a:endParaRPr lang="en-US" sz="3200"/>
          </a:p>
          <a:p>
            <a:pPr lvl="1"/>
            <a:r>
              <a:rPr lang="en-US"/>
              <a:t>The letters call the church to a kingdom perspective: living in the present with hope for the future, shaped by Jesus’ death and resurrection.</a:t>
            </a:r>
            <a:endParaRPr lang="en-US" sz="2800"/>
          </a:p>
          <a:p>
            <a:pPr lvl="1"/>
            <a:r>
              <a:rPr lang="en-US"/>
              <a:t>Christians are urged to resist cultural pressures, live holy lives, and act as a supportive family.</a:t>
            </a:r>
            <a:endParaRPr lang="en-US" sz="2800"/>
          </a:p>
          <a:p>
            <a:pPr lvl="1"/>
            <a:r>
              <a:rPr lang="en-US"/>
              <a:t>Paul warns against speculation about the timing of Jesus’ return and encourages preparation through faith, love, and hope.</a:t>
            </a:r>
            <a:endParaRPr lang="en-US" sz="2800"/>
          </a:p>
          <a:p>
            <a:pPr lvl="0"/>
            <a:r>
              <a:rPr lang="en-US" b="1"/>
              <a:t>Practical Exhortations</a:t>
            </a:r>
            <a:endParaRPr lang="en-US" sz="3200"/>
          </a:p>
          <a:p>
            <a:pPr lvl="1"/>
            <a:r>
              <a:rPr lang="en-US"/>
              <a:t>Maintain sexual purity and avoid the prevalent Greco-Roman attitudes toward sex.</a:t>
            </a:r>
            <a:endParaRPr lang="en-US" sz="2800"/>
          </a:p>
          <a:p>
            <a:pPr lvl="1"/>
            <a:r>
              <a:rPr lang="en-US"/>
              <a:t>Support one another practically and financially, remain engaged in work, and avoid idleness.</a:t>
            </a:r>
            <a:endParaRPr lang="en-US" sz="2800"/>
          </a:p>
          <a:p>
            <a:pPr lvl="1"/>
            <a:r>
              <a:rPr lang="en-US"/>
              <a:t>Discipline within the church family is necessary for maintaining integrity and mission.</a:t>
            </a:r>
            <a:endParaRPr lang="en-US" sz="2800"/>
          </a:p>
          <a:p>
            <a:endParaRPr lang="en-US"/>
          </a:p>
        </p:txBody>
      </p:sp>
    </p:spTree>
    <p:extLst>
      <p:ext uri="{BB962C8B-B14F-4D97-AF65-F5344CB8AC3E}">
        <p14:creationId xmlns:p14="http://schemas.microsoft.com/office/powerpoint/2010/main" val="1441748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74CF-631E-3395-2E28-97E4FE3C4103}"/>
              </a:ext>
            </a:extLst>
          </p:cNvPr>
          <p:cNvSpPr>
            <a:spLocks noGrp="1"/>
          </p:cNvSpPr>
          <p:nvPr>
            <p:ph type="title"/>
          </p:nvPr>
        </p:nvSpPr>
        <p:spPr/>
        <p:txBody>
          <a:bodyPr/>
          <a:lstStyle/>
          <a:p>
            <a:r>
              <a:rPr lang="en-US"/>
              <a:t>Introduction</a:t>
            </a:r>
          </a:p>
        </p:txBody>
      </p:sp>
      <p:sp>
        <p:nvSpPr>
          <p:cNvPr id="3" name="Content Placeholder 2">
            <a:extLst>
              <a:ext uri="{FF2B5EF4-FFF2-40B4-BE49-F238E27FC236}">
                <a16:creationId xmlns:a16="http://schemas.microsoft.com/office/drawing/2014/main" id="{8DB23974-AA2B-197C-A383-9A303B555390}"/>
              </a:ext>
            </a:extLst>
          </p:cNvPr>
          <p:cNvSpPr>
            <a:spLocks noGrp="1"/>
          </p:cNvSpPr>
          <p:nvPr>
            <p:ph idx="1"/>
          </p:nvPr>
        </p:nvSpPr>
        <p:spPr>
          <a:xfrm>
            <a:off x="838200" y="1825625"/>
            <a:ext cx="10515600" cy="3359692"/>
          </a:xfrm>
        </p:spPr>
        <p:txBody>
          <a:bodyPr/>
          <a:lstStyle/>
          <a:p>
            <a:r>
              <a:rPr lang="en-US"/>
              <a:t>First and Second Thessalonians are among the earliest of writings of Paul and of the New Testament.</a:t>
            </a:r>
          </a:p>
          <a:p>
            <a:r>
              <a:rPr lang="en-US"/>
              <a:t>The church in Thessalonica was confused about the presence or coming of Jesus</a:t>
            </a:r>
          </a:p>
          <a:p>
            <a:pPr lvl="1"/>
            <a:r>
              <a:rPr lang="en-US"/>
              <a:t>Problem 1:  </a:t>
            </a:r>
            <a:r>
              <a:rPr lang="en-US" b="1"/>
              <a:t>Anxiety</a:t>
            </a:r>
            <a:r>
              <a:rPr lang="en-US"/>
              <a:t>—What will happen to believer’s who died before the Lord’s return.</a:t>
            </a:r>
          </a:p>
          <a:p>
            <a:pPr lvl="1"/>
            <a:r>
              <a:rPr lang="en-US"/>
              <a:t>Problem 2:  </a:t>
            </a:r>
            <a:r>
              <a:rPr lang="en-US" b="1"/>
              <a:t>Anticipation</a:t>
            </a:r>
            <a:r>
              <a:rPr lang="en-US"/>
              <a:t>—Should believers abandon ordinary life to rely on Christian generosity in the short time before Jesus’ return?</a:t>
            </a:r>
          </a:p>
        </p:txBody>
      </p:sp>
      <p:sp>
        <p:nvSpPr>
          <p:cNvPr id="4" name="TextBox 3">
            <a:extLst>
              <a:ext uri="{FF2B5EF4-FFF2-40B4-BE49-F238E27FC236}">
                <a16:creationId xmlns:a16="http://schemas.microsoft.com/office/drawing/2014/main" id="{1C6E2AF8-EFD3-4F2B-41B5-F88B112815F0}"/>
              </a:ext>
            </a:extLst>
          </p:cNvPr>
          <p:cNvSpPr txBox="1"/>
          <p:nvPr/>
        </p:nvSpPr>
        <p:spPr>
          <a:xfrm>
            <a:off x="1083527" y="5320254"/>
            <a:ext cx="10368775"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b="1"/>
              <a:t>Pithy descriptions penned by authors Longenecker and Still:</a:t>
            </a:r>
          </a:p>
          <a:p>
            <a:r>
              <a:rPr lang="en-US" sz="2400"/>
              <a:t>1 Thess:  Perseverance, Purity, and Preparedness until the Parousia</a:t>
            </a:r>
          </a:p>
          <a:p>
            <a:r>
              <a:rPr lang="en-US" sz="2400"/>
              <a:t>2 Thess:  Consolation and Correction for an Afflicted and Confused Church</a:t>
            </a:r>
            <a:endParaRPr lang="en-US"/>
          </a:p>
        </p:txBody>
      </p:sp>
    </p:spTree>
    <p:extLst>
      <p:ext uri="{BB962C8B-B14F-4D97-AF65-F5344CB8AC3E}">
        <p14:creationId xmlns:p14="http://schemas.microsoft.com/office/powerpoint/2010/main" val="2023759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963DC-9CC9-66C1-FE0E-88327F723274}"/>
              </a:ext>
            </a:extLst>
          </p:cNvPr>
          <p:cNvSpPr>
            <a:spLocks noGrp="1"/>
          </p:cNvSpPr>
          <p:nvPr>
            <p:ph type="title"/>
          </p:nvPr>
        </p:nvSpPr>
        <p:spPr>
          <a:xfrm>
            <a:off x="838200" y="599298"/>
            <a:ext cx="10515600" cy="1062231"/>
          </a:xfrm>
        </p:spPr>
        <p:txBody>
          <a:bodyPr/>
          <a:lstStyle/>
          <a:p>
            <a:r>
              <a:rPr lang="en-US"/>
              <a:t>Thessalonica (modern day Thessaloniki)</a:t>
            </a:r>
          </a:p>
        </p:txBody>
      </p:sp>
      <p:sp>
        <p:nvSpPr>
          <p:cNvPr id="3" name="Content Placeholder 2">
            <a:extLst>
              <a:ext uri="{FF2B5EF4-FFF2-40B4-BE49-F238E27FC236}">
                <a16:creationId xmlns:a16="http://schemas.microsoft.com/office/drawing/2014/main" id="{998547ED-2BF0-2CA8-2A1F-026895941690}"/>
              </a:ext>
            </a:extLst>
          </p:cNvPr>
          <p:cNvSpPr>
            <a:spLocks noGrp="1"/>
          </p:cNvSpPr>
          <p:nvPr>
            <p:ph idx="1"/>
          </p:nvPr>
        </p:nvSpPr>
        <p:spPr>
          <a:xfrm>
            <a:off x="838200" y="1825625"/>
            <a:ext cx="10831643" cy="4351338"/>
          </a:xfrm>
        </p:spPr>
        <p:txBody>
          <a:bodyPr>
            <a:normAutofit/>
          </a:bodyPr>
          <a:lstStyle/>
          <a:p>
            <a:r>
              <a:rPr lang="en-US"/>
              <a:t>Founded 316 BC by Macedonian general Cassander who named it for his wife </a:t>
            </a:r>
            <a:r>
              <a:rPr lang="en-US" err="1"/>
              <a:t>Thessalonekeia</a:t>
            </a:r>
            <a:r>
              <a:rPr lang="en-US"/>
              <a:t>.</a:t>
            </a:r>
          </a:p>
          <a:p>
            <a:r>
              <a:rPr lang="en-US"/>
              <a:t>Annexed by Rome in 168 BC</a:t>
            </a:r>
          </a:p>
          <a:p>
            <a:r>
              <a:rPr lang="en-US"/>
              <a:t>Became a regional capital in 146 BC</a:t>
            </a:r>
          </a:p>
          <a:p>
            <a:r>
              <a:rPr lang="en-US"/>
              <a:t>In Paul’s day, it was a free city with tax exemptions, predominately Greek but with numerous other groups including Jews who had a synagogue building there.</a:t>
            </a:r>
          </a:p>
          <a:p>
            <a:r>
              <a:rPr lang="en-US"/>
              <a:t>It was on an important Roman road, the Via </a:t>
            </a:r>
            <a:r>
              <a:rPr lang="en-US" err="1"/>
              <a:t>Egnatia</a:t>
            </a:r>
            <a:r>
              <a:rPr lang="en-US"/>
              <a:t>.</a:t>
            </a:r>
          </a:p>
        </p:txBody>
      </p:sp>
      <p:sp>
        <p:nvSpPr>
          <p:cNvPr id="4" name="TextBox 3">
            <a:extLst>
              <a:ext uri="{FF2B5EF4-FFF2-40B4-BE49-F238E27FC236}">
                <a16:creationId xmlns:a16="http://schemas.microsoft.com/office/drawing/2014/main" id="{6E5B04A2-FEFB-81C8-8104-4040BF6B0599}"/>
              </a:ext>
            </a:extLst>
          </p:cNvPr>
          <p:cNvSpPr txBox="1"/>
          <p:nvPr/>
        </p:nvSpPr>
        <p:spPr>
          <a:xfrm>
            <a:off x="8040023" y="122665"/>
            <a:ext cx="373566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Contextual and Critical Matters</a:t>
            </a:r>
          </a:p>
        </p:txBody>
      </p:sp>
    </p:spTree>
    <p:extLst>
      <p:ext uri="{BB962C8B-B14F-4D97-AF65-F5344CB8AC3E}">
        <p14:creationId xmlns:p14="http://schemas.microsoft.com/office/powerpoint/2010/main" val="2349512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F77E-70BE-47A0-1ECB-D2F365161488}"/>
              </a:ext>
            </a:extLst>
          </p:cNvPr>
          <p:cNvSpPr>
            <a:spLocks noGrp="1"/>
          </p:cNvSpPr>
          <p:nvPr>
            <p:ph type="title"/>
          </p:nvPr>
        </p:nvSpPr>
        <p:spPr>
          <a:xfrm>
            <a:off x="246088" y="754869"/>
            <a:ext cx="2534587" cy="5188731"/>
          </a:xfrm>
        </p:spPr>
        <p:txBody>
          <a:bodyPr>
            <a:normAutofit/>
          </a:bodyPr>
          <a:lstStyle/>
          <a:p>
            <a:r>
              <a:rPr lang="en-US" sz="3200"/>
              <a:t>Thessalonia lies on a crossroads location for the region</a:t>
            </a:r>
          </a:p>
        </p:txBody>
      </p:sp>
      <p:pic>
        <p:nvPicPr>
          <p:cNvPr id="5" name="Content Placeholder 4">
            <a:extLst>
              <a:ext uri="{FF2B5EF4-FFF2-40B4-BE49-F238E27FC236}">
                <a16:creationId xmlns:a16="http://schemas.microsoft.com/office/drawing/2014/main" id="{BFBE38B7-A8F1-8353-E47E-421A3444186F}"/>
              </a:ext>
            </a:extLst>
          </p:cNvPr>
          <p:cNvPicPr>
            <a:picLocks noGrp="1" noChangeAspect="1"/>
          </p:cNvPicPr>
          <p:nvPr>
            <p:ph idx="1"/>
          </p:nvPr>
        </p:nvPicPr>
        <p:blipFill>
          <a:blip r:embed="rId2"/>
          <a:stretch>
            <a:fillRect/>
          </a:stretch>
        </p:blipFill>
        <p:spPr>
          <a:xfrm>
            <a:off x="2983043" y="-652552"/>
            <a:ext cx="9166487" cy="7475901"/>
          </a:xfrm>
          <a:prstGeom prst="rect">
            <a:avLst/>
          </a:prstGeom>
        </p:spPr>
      </p:pic>
    </p:spTree>
    <p:extLst>
      <p:ext uri="{BB962C8B-B14F-4D97-AF65-F5344CB8AC3E}">
        <p14:creationId xmlns:p14="http://schemas.microsoft.com/office/powerpoint/2010/main" val="1179490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08C3B8-D6BF-F05A-FB12-F4EF09469E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792792-58CB-6710-AB76-483BC1DA6DFA}"/>
              </a:ext>
            </a:extLst>
          </p:cNvPr>
          <p:cNvSpPr>
            <a:spLocks noGrp="1"/>
          </p:cNvSpPr>
          <p:nvPr>
            <p:ph type="title"/>
          </p:nvPr>
        </p:nvSpPr>
        <p:spPr>
          <a:xfrm>
            <a:off x="838200" y="599298"/>
            <a:ext cx="10515600" cy="1062231"/>
          </a:xfrm>
        </p:spPr>
        <p:txBody>
          <a:bodyPr/>
          <a:lstStyle/>
          <a:p>
            <a:r>
              <a:rPr lang="en-US"/>
              <a:t>Paul in Thessalonica, A.D. 50 (Acts 17-18)</a:t>
            </a:r>
          </a:p>
        </p:txBody>
      </p:sp>
      <p:sp>
        <p:nvSpPr>
          <p:cNvPr id="3" name="Content Placeholder 2">
            <a:extLst>
              <a:ext uri="{FF2B5EF4-FFF2-40B4-BE49-F238E27FC236}">
                <a16:creationId xmlns:a16="http://schemas.microsoft.com/office/drawing/2014/main" id="{D001499A-4C96-0561-4C46-BB1B2674FA96}"/>
              </a:ext>
            </a:extLst>
          </p:cNvPr>
          <p:cNvSpPr>
            <a:spLocks noGrp="1"/>
          </p:cNvSpPr>
          <p:nvPr>
            <p:ph idx="1"/>
          </p:nvPr>
        </p:nvSpPr>
        <p:spPr>
          <a:xfrm>
            <a:off x="838200" y="1825625"/>
            <a:ext cx="10825065" cy="4697838"/>
          </a:xfrm>
        </p:spPr>
        <p:txBody>
          <a:bodyPr>
            <a:normAutofit fontScale="77500" lnSpcReduction="20000"/>
          </a:bodyPr>
          <a:lstStyle/>
          <a:p>
            <a:r>
              <a:rPr lang="en-US"/>
              <a:t>Paul arrived in Thessalonica from Philippi under threat from authorities there in A.D. 50.</a:t>
            </a:r>
          </a:p>
          <a:p>
            <a:r>
              <a:rPr lang="en-US"/>
              <a:t>For three weeks, Paul preached in the Jewish synagogue and worked in his tent-making.</a:t>
            </a:r>
          </a:p>
          <a:p>
            <a:r>
              <a:rPr lang="en-US"/>
              <a:t>Some Jews, gentile God-fearers, and prominent woman came to believe while Paul was there.</a:t>
            </a:r>
          </a:p>
          <a:p>
            <a:r>
              <a:rPr lang="en-US"/>
              <a:t>Paul’s host in Thessalonica was Jason, who with others were accused of harboring troublemakers and made to face civic authorities .</a:t>
            </a:r>
          </a:p>
          <a:p>
            <a:r>
              <a:rPr lang="en-US"/>
              <a:t>Paul, Silas, and Timothy fled together under cover of night to Berea and continued to flee from Thessalonian opposition then to Athens.</a:t>
            </a:r>
          </a:p>
          <a:p>
            <a:r>
              <a:rPr lang="en-US"/>
              <a:t>Paul dispatched Timothy to Thessalonica to check on the church while Paul left for Corinth.</a:t>
            </a:r>
          </a:p>
          <a:p>
            <a:r>
              <a:rPr lang="en-US"/>
              <a:t>Paul received Timothy in Corinth who reported that the Thessalonians were doing all right.</a:t>
            </a:r>
          </a:p>
          <a:p>
            <a:r>
              <a:rPr lang="en-US"/>
              <a:t>It was then in AD 50 that Paul probably wrote 1 Thessalonians while in Corinth.</a:t>
            </a:r>
          </a:p>
          <a:p>
            <a:endParaRPr lang="en-US"/>
          </a:p>
        </p:txBody>
      </p:sp>
      <p:sp>
        <p:nvSpPr>
          <p:cNvPr id="4" name="TextBox 3">
            <a:extLst>
              <a:ext uri="{FF2B5EF4-FFF2-40B4-BE49-F238E27FC236}">
                <a16:creationId xmlns:a16="http://schemas.microsoft.com/office/drawing/2014/main" id="{242996C9-BA79-E4A6-EEA4-4C3B721DA6E4}"/>
              </a:ext>
            </a:extLst>
          </p:cNvPr>
          <p:cNvSpPr txBox="1"/>
          <p:nvPr/>
        </p:nvSpPr>
        <p:spPr>
          <a:xfrm>
            <a:off x="8040023" y="122665"/>
            <a:ext cx="373566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a:t>Contextual and Critical Matters</a:t>
            </a:r>
          </a:p>
        </p:txBody>
      </p:sp>
    </p:spTree>
    <p:extLst>
      <p:ext uri="{BB962C8B-B14F-4D97-AF65-F5344CB8AC3E}">
        <p14:creationId xmlns:p14="http://schemas.microsoft.com/office/powerpoint/2010/main" val="4238880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5216</Words>
  <Application>Microsoft Office PowerPoint</Application>
  <PresentationFormat>Widescreen</PresentationFormat>
  <Paragraphs>263</Paragraphs>
  <Slides>34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Aptos</vt:lpstr>
      <vt:lpstr>Aptos Display</vt:lpstr>
      <vt:lpstr>Arial</vt:lpstr>
      <vt:lpstr>Segoe UI</vt:lpstr>
      <vt:lpstr>Office Theme</vt:lpstr>
      <vt:lpstr>Christmas Morning 2025</vt:lpstr>
      <vt:lpstr>PowerPoint Presentation</vt:lpstr>
      <vt:lpstr>Prayer Concerns</vt:lpstr>
      <vt:lpstr>Chapter 18  1st and 2nd Thessalonians</vt:lpstr>
      <vt:lpstr>CoPilot AI Summary of Chapter 18</vt:lpstr>
      <vt:lpstr>Introduction</vt:lpstr>
      <vt:lpstr>Thessalonica (modern day Thessaloniki)</vt:lpstr>
      <vt:lpstr>Thessalonia lies on a crossroads location for the region</vt:lpstr>
      <vt:lpstr>Paul in Thessalonica, A.D. 50 (Acts 17-18)</vt:lpstr>
      <vt:lpstr>Why Did the Jews Chase Paul Away?</vt:lpstr>
      <vt:lpstr>PowerPoint Presentation</vt:lpstr>
      <vt:lpstr>Purposes for Writing 1 Thessalonians</vt:lpstr>
      <vt:lpstr>Purposes for Writing 2 Thessalonians</vt:lpstr>
      <vt:lpstr>Paul’s Authorship of 2 Thessalonians is Doubtful</vt:lpstr>
      <vt:lpstr>Issues related to authorship of 2 Thessalonians</vt:lpstr>
      <vt:lpstr>1 Thess. is a short book!</vt:lpstr>
      <vt:lpstr>1 Thess. 1 – Greetings and Thanksgiving</vt:lpstr>
      <vt:lpstr>1 Thess. 2:1-9 Paul’s ministry in Thessalonica was authentic</vt:lpstr>
      <vt:lpstr>1 Thess. 2:10-17  Paul’s motives were loving and Godly</vt:lpstr>
      <vt:lpstr>1 Thess. 2:17-3:5  Paul was torn away from Thessalonica</vt:lpstr>
      <vt:lpstr>1 Thess. 3:6-13  Joy over Timothy’s report from his return visit</vt:lpstr>
      <vt:lpstr>1 Thess 4:1-12  Call for Purity among Believers</vt:lpstr>
      <vt:lpstr>Call for Purity was Counter to Roman Culture</vt:lpstr>
      <vt:lpstr>1 Thess. 4:13-5:11—Clarifications about the Lord’s Return</vt:lpstr>
      <vt:lpstr>Assurance about the Faithful Dead*</vt:lpstr>
      <vt:lpstr>1 Thess. 4:13-5:11—Clarifications about the Lord’s Return</vt:lpstr>
      <vt:lpstr>Prof. Dana Schuler</vt:lpstr>
      <vt:lpstr>2 Thessalonians</vt:lpstr>
      <vt:lpstr>The Time has not come for the “Man of Lawlessness”</vt:lpstr>
      <vt:lpstr>PowerPoint Presentation</vt:lpstr>
      <vt:lpstr>“This ‘Man of Lawlessness’ is likely an archetype</vt:lpstr>
      <vt:lpstr>Who is the “Restrainer” postponing the Parousia</vt:lpstr>
      <vt:lpstr>Chapter 18 Big Picture Conclusions for 1 and 2 Thessalonians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Morning 2025</dc:title>
  <dc:creator>Tim Nolen</dc:creator>
  <cp:lastModifiedBy>Tim Nolen</cp:lastModifiedBy>
  <cp:revision>1</cp:revision>
  <dcterms:created xsi:type="dcterms:W3CDTF">2025-12-17T20:20:25Z</dcterms:created>
  <dcterms:modified xsi:type="dcterms:W3CDTF">2026-01-20T21:53:43Z</dcterms:modified>
</cp:coreProperties>
</file>