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8" r:id="rId2"/>
    <p:sldId id="256" r:id="rId3"/>
    <p:sldId id="284" r:id="rId4"/>
    <p:sldId id="257" r:id="rId5"/>
    <p:sldId id="258" r:id="rId6"/>
    <p:sldId id="259" r:id="rId7"/>
    <p:sldId id="260" r:id="rId8"/>
    <p:sldId id="261" r:id="rId9"/>
    <p:sldId id="262" r:id="rId10"/>
    <p:sldId id="276" r:id="rId11"/>
    <p:sldId id="263" r:id="rId12"/>
    <p:sldId id="264" r:id="rId13"/>
    <p:sldId id="278" r:id="rId14"/>
    <p:sldId id="265" r:id="rId15"/>
    <p:sldId id="266" r:id="rId16"/>
    <p:sldId id="271" r:id="rId17"/>
    <p:sldId id="270" r:id="rId18"/>
    <p:sldId id="272" r:id="rId19"/>
    <p:sldId id="273" r:id="rId20"/>
    <p:sldId id="274" r:id="rId21"/>
    <p:sldId id="275" r:id="rId22"/>
    <p:sldId id="269" r:id="rId23"/>
    <p:sldId id="277" r:id="rId24"/>
    <p:sldId id="279" r:id="rId25"/>
    <p:sldId id="280" r:id="rId26"/>
    <p:sldId id="295" r:id="rId27"/>
    <p:sldId id="281" r:id="rId28"/>
    <p:sldId id="282" r:id="rId29"/>
    <p:sldId id="283" r:id="rId30"/>
    <p:sldId id="285" r:id="rId31"/>
    <p:sldId id="286" r:id="rId32"/>
    <p:sldId id="287" r:id="rId33"/>
    <p:sldId id="288" r:id="rId34"/>
    <p:sldId id="289" r:id="rId35"/>
    <p:sldId id="290" r:id="rId36"/>
    <p:sldId id="291" r:id="rId37"/>
    <p:sldId id="292" r:id="rId38"/>
    <p:sldId id="300" r:id="rId39"/>
    <p:sldId id="293" r:id="rId40"/>
    <p:sldId id="294" r:id="rId41"/>
    <p:sldId id="296" r:id="rId42"/>
    <p:sldId id="297" r:id="rId43"/>
    <p:sldId id="298" r:id="rId44"/>
    <p:sldId id="299" r:id="rId45"/>
    <p:sldId id="301" r:id="rId46"/>
    <p:sldId id="302" r:id="rId47"/>
    <p:sldId id="303" r:id="rId48"/>
    <p:sldId id="304"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66CE6-AB34-4534-999C-825D1BE67834}" v="29" dt="2025-11-25T19:50:09.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77" d="100"/>
          <a:sy n="77" d="100"/>
        </p:scale>
        <p:origin x="408"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Nolen" userId="94675be564bd5943" providerId="LiveId" clId="{98CEFFB3-DFDB-486C-86DF-98595D5DFB25}"/>
    <pc:docChg chg="undo custSel addSld modSld">
      <pc:chgData name="Tim Nolen" userId="94675be564bd5943" providerId="LiveId" clId="{98CEFFB3-DFDB-486C-86DF-98595D5DFB25}" dt="2025-11-25T19:55:18.369" v="4373" actId="20577"/>
      <pc:docMkLst>
        <pc:docMk/>
      </pc:docMkLst>
      <pc:sldChg chg="modSp mod">
        <pc:chgData name="Tim Nolen" userId="94675be564bd5943" providerId="LiveId" clId="{98CEFFB3-DFDB-486C-86DF-98595D5DFB25}" dt="2025-11-20T14:54:37.971" v="1864" actId="20577"/>
        <pc:sldMkLst>
          <pc:docMk/>
          <pc:sldMk cId="1481758005" sldId="268"/>
        </pc:sldMkLst>
        <pc:spChg chg="mod">
          <ac:chgData name="Tim Nolen" userId="94675be564bd5943" providerId="LiveId" clId="{98CEFFB3-DFDB-486C-86DF-98595D5DFB25}" dt="2025-11-20T14:54:37.971" v="1864" actId="20577"/>
          <ac:spMkLst>
            <pc:docMk/>
            <pc:sldMk cId="1481758005" sldId="268"/>
            <ac:spMk id="4" creationId="{418CABCA-6879-2C53-A0C9-0819EC80C7F6}"/>
          </ac:spMkLst>
        </pc:spChg>
      </pc:sldChg>
      <pc:sldChg chg="addSp modSp mod">
        <pc:chgData name="Tim Nolen" userId="94675be564bd5943" providerId="LiveId" clId="{98CEFFB3-DFDB-486C-86DF-98595D5DFB25}" dt="2025-11-20T14:58:03.167" v="1988" actId="1076"/>
        <pc:sldMkLst>
          <pc:docMk/>
          <pc:sldMk cId="3869383875" sldId="293"/>
        </pc:sldMkLst>
        <pc:spChg chg="mod">
          <ac:chgData name="Tim Nolen" userId="94675be564bd5943" providerId="LiveId" clId="{98CEFFB3-DFDB-486C-86DF-98595D5DFB25}" dt="2025-11-20T14:58:03.167" v="1988" actId="1076"/>
          <ac:spMkLst>
            <pc:docMk/>
            <pc:sldMk cId="3869383875" sldId="293"/>
            <ac:spMk id="2" creationId="{342E0126-5458-D58F-3316-AEBC9A26F512}"/>
          </ac:spMkLst>
        </pc:spChg>
        <pc:spChg chg="mod">
          <ac:chgData name="Tim Nolen" userId="94675be564bd5943" providerId="LiveId" clId="{98CEFFB3-DFDB-486C-86DF-98595D5DFB25}" dt="2025-11-20T14:58:00.083" v="1987" actId="14100"/>
          <ac:spMkLst>
            <pc:docMk/>
            <pc:sldMk cId="3869383875" sldId="293"/>
            <ac:spMk id="3" creationId="{B0F6226F-3E93-7FC8-3993-2AF09912BDD9}"/>
          </ac:spMkLst>
        </pc:spChg>
        <pc:spChg chg="add mod">
          <ac:chgData name="Tim Nolen" userId="94675be564bd5943" providerId="LiveId" clId="{98CEFFB3-DFDB-486C-86DF-98595D5DFB25}" dt="2025-11-20T14:57:55.054" v="1986" actId="1076"/>
          <ac:spMkLst>
            <pc:docMk/>
            <pc:sldMk cId="3869383875" sldId="293"/>
            <ac:spMk id="4" creationId="{EC142A4C-18A1-2E63-C602-D06DE6EE07BB}"/>
          </ac:spMkLst>
        </pc:spChg>
      </pc:sldChg>
      <pc:sldChg chg="addSp delSp modSp mod">
        <pc:chgData name="Tim Nolen" userId="94675be564bd5943" providerId="LiveId" clId="{98CEFFB3-DFDB-486C-86DF-98595D5DFB25}" dt="2025-11-20T14:58:32.649" v="1991"/>
        <pc:sldMkLst>
          <pc:docMk/>
          <pc:sldMk cId="1248448374" sldId="294"/>
        </pc:sldMkLst>
        <pc:spChg chg="add mod">
          <ac:chgData name="Tim Nolen" userId="94675be564bd5943" providerId="LiveId" clId="{98CEFFB3-DFDB-486C-86DF-98595D5DFB25}" dt="2025-11-20T14:58:32.649" v="1991"/>
          <ac:spMkLst>
            <pc:docMk/>
            <pc:sldMk cId="1248448374" sldId="294"/>
            <ac:spMk id="6" creationId="{462AF535-04B9-6EB7-5386-B11E11AA56F4}"/>
          </ac:spMkLst>
        </pc:spChg>
      </pc:sldChg>
      <pc:sldChg chg="addSp modSp new mod">
        <pc:chgData name="Tim Nolen" userId="94675be564bd5943" providerId="LiveId" clId="{98CEFFB3-DFDB-486C-86DF-98595D5DFB25}" dt="2025-11-20T14:58:46.092" v="1992"/>
        <pc:sldMkLst>
          <pc:docMk/>
          <pc:sldMk cId="1750960047" sldId="296"/>
        </pc:sldMkLst>
        <pc:spChg chg="mod">
          <ac:chgData name="Tim Nolen" userId="94675be564bd5943" providerId="LiveId" clId="{98CEFFB3-DFDB-486C-86DF-98595D5DFB25}" dt="2025-11-17T15:57:57.821" v="57" actId="20577"/>
          <ac:spMkLst>
            <pc:docMk/>
            <pc:sldMk cId="1750960047" sldId="296"/>
            <ac:spMk id="2" creationId="{E24889B3-B9B2-6E7E-403E-0B9054CE2756}"/>
          </ac:spMkLst>
        </pc:spChg>
        <pc:spChg chg="mod">
          <ac:chgData name="Tim Nolen" userId="94675be564bd5943" providerId="LiveId" clId="{98CEFFB3-DFDB-486C-86DF-98595D5DFB25}" dt="2025-11-17T16:01:00.347" v="217" actId="20577"/>
          <ac:spMkLst>
            <pc:docMk/>
            <pc:sldMk cId="1750960047" sldId="296"/>
            <ac:spMk id="3" creationId="{8B7D00B5-A5F4-89AE-B807-8DBD1B78A094}"/>
          </ac:spMkLst>
        </pc:spChg>
        <pc:spChg chg="add mod">
          <ac:chgData name="Tim Nolen" userId="94675be564bd5943" providerId="LiveId" clId="{98CEFFB3-DFDB-486C-86DF-98595D5DFB25}" dt="2025-11-20T14:58:46.092" v="1992"/>
          <ac:spMkLst>
            <pc:docMk/>
            <pc:sldMk cId="1750960047" sldId="296"/>
            <ac:spMk id="4" creationId="{10F9CED8-57E7-D0D0-57FC-38539E1D4534}"/>
          </ac:spMkLst>
        </pc:spChg>
      </pc:sldChg>
      <pc:sldChg chg="addSp modSp new mod">
        <pc:chgData name="Tim Nolen" userId="94675be564bd5943" providerId="LiveId" clId="{98CEFFB3-DFDB-486C-86DF-98595D5DFB25}" dt="2025-11-20T14:58:51.937" v="1993"/>
        <pc:sldMkLst>
          <pc:docMk/>
          <pc:sldMk cId="3178900983" sldId="297"/>
        </pc:sldMkLst>
        <pc:spChg chg="mod">
          <ac:chgData name="Tim Nolen" userId="94675be564bd5943" providerId="LiveId" clId="{98CEFFB3-DFDB-486C-86DF-98595D5DFB25}" dt="2025-11-17T16:03:15.201" v="259" actId="20577"/>
          <ac:spMkLst>
            <pc:docMk/>
            <pc:sldMk cId="3178900983" sldId="297"/>
            <ac:spMk id="2" creationId="{3D48015A-A4E7-777B-9586-F1E1DA4FD5B4}"/>
          </ac:spMkLst>
        </pc:spChg>
        <pc:spChg chg="mod">
          <ac:chgData name="Tim Nolen" userId="94675be564bd5943" providerId="LiveId" clId="{98CEFFB3-DFDB-486C-86DF-98595D5DFB25}" dt="2025-11-17T16:04:41.782" v="298" actId="313"/>
          <ac:spMkLst>
            <pc:docMk/>
            <pc:sldMk cId="3178900983" sldId="297"/>
            <ac:spMk id="3" creationId="{AA928818-AC07-93C4-AB8F-02712C9D367D}"/>
          </ac:spMkLst>
        </pc:spChg>
        <pc:spChg chg="add mod">
          <ac:chgData name="Tim Nolen" userId="94675be564bd5943" providerId="LiveId" clId="{98CEFFB3-DFDB-486C-86DF-98595D5DFB25}" dt="2025-11-20T14:58:51.937" v="1993"/>
          <ac:spMkLst>
            <pc:docMk/>
            <pc:sldMk cId="3178900983" sldId="297"/>
            <ac:spMk id="4" creationId="{8E506C86-158F-4A13-A1C2-6A669889DAD3}"/>
          </ac:spMkLst>
        </pc:spChg>
      </pc:sldChg>
      <pc:sldChg chg="addSp modSp new mod">
        <pc:chgData name="Tim Nolen" userId="94675be564bd5943" providerId="LiveId" clId="{98CEFFB3-DFDB-486C-86DF-98595D5DFB25}" dt="2025-11-20T14:59:39.579" v="1996"/>
        <pc:sldMkLst>
          <pc:docMk/>
          <pc:sldMk cId="1300253900" sldId="298"/>
        </pc:sldMkLst>
        <pc:spChg chg="mod">
          <ac:chgData name="Tim Nolen" userId="94675be564bd5943" providerId="LiveId" clId="{98CEFFB3-DFDB-486C-86DF-98595D5DFB25}" dt="2025-11-20T14:59:37.678" v="1995" actId="1076"/>
          <ac:spMkLst>
            <pc:docMk/>
            <pc:sldMk cId="1300253900" sldId="298"/>
            <ac:spMk id="2" creationId="{E69B6C06-2BFB-782C-C0DB-51F6D58171DB}"/>
          </ac:spMkLst>
        </pc:spChg>
        <pc:spChg chg="mod">
          <ac:chgData name="Tim Nolen" userId="94675be564bd5943" providerId="LiveId" clId="{98CEFFB3-DFDB-486C-86DF-98595D5DFB25}" dt="2025-11-20T14:59:34.472" v="1994" actId="14100"/>
          <ac:spMkLst>
            <pc:docMk/>
            <pc:sldMk cId="1300253900" sldId="298"/>
            <ac:spMk id="3" creationId="{9D0FC869-DB4D-29F3-CA10-25AC8BC638C7}"/>
          </ac:spMkLst>
        </pc:spChg>
        <pc:spChg chg="add mod">
          <ac:chgData name="Tim Nolen" userId="94675be564bd5943" providerId="LiveId" clId="{98CEFFB3-DFDB-486C-86DF-98595D5DFB25}" dt="2025-11-20T14:59:39.579" v="1996"/>
          <ac:spMkLst>
            <pc:docMk/>
            <pc:sldMk cId="1300253900" sldId="298"/>
            <ac:spMk id="4" creationId="{B4AF6307-AF46-0785-A6A4-C460DD00EDAB}"/>
          </ac:spMkLst>
        </pc:spChg>
      </pc:sldChg>
      <pc:sldChg chg="addSp modSp new mod">
        <pc:chgData name="Tim Nolen" userId="94675be564bd5943" providerId="LiveId" clId="{98CEFFB3-DFDB-486C-86DF-98595D5DFB25}" dt="2025-11-20T14:59:53.939" v="2008"/>
        <pc:sldMkLst>
          <pc:docMk/>
          <pc:sldMk cId="1600892693" sldId="299"/>
        </pc:sldMkLst>
        <pc:spChg chg="mod">
          <ac:chgData name="Tim Nolen" userId="94675be564bd5943" providerId="LiveId" clId="{98CEFFB3-DFDB-486C-86DF-98595D5DFB25}" dt="2025-11-20T14:59:52.455" v="2007" actId="1036"/>
          <ac:spMkLst>
            <pc:docMk/>
            <pc:sldMk cId="1600892693" sldId="299"/>
            <ac:spMk id="2" creationId="{02A46DE4-41C9-436A-A8D3-22D0D85713DA}"/>
          </ac:spMkLst>
        </pc:spChg>
        <pc:spChg chg="mod">
          <ac:chgData name="Tim Nolen" userId="94675be564bd5943" providerId="LiveId" clId="{98CEFFB3-DFDB-486C-86DF-98595D5DFB25}" dt="2025-11-17T22:10:55.082" v="500" actId="27636"/>
          <ac:spMkLst>
            <pc:docMk/>
            <pc:sldMk cId="1600892693" sldId="299"/>
            <ac:spMk id="3" creationId="{53E6FC5B-2736-DBB8-EFF5-65D0D07260CD}"/>
          </ac:spMkLst>
        </pc:spChg>
        <pc:spChg chg="add mod">
          <ac:chgData name="Tim Nolen" userId="94675be564bd5943" providerId="LiveId" clId="{98CEFFB3-DFDB-486C-86DF-98595D5DFB25}" dt="2025-11-20T14:59:53.939" v="2008"/>
          <ac:spMkLst>
            <pc:docMk/>
            <pc:sldMk cId="1600892693" sldId="299"/>
            <ac:spMk id="4" creationId="{A39D9FEE-5D77-FB18-BD83-18D9EDF6CABB}"/>
          </ac:spMkLst>
        </pc:spChg>
      </pc:sldChg>
      <pc:sldChg chg="modSp new mod">
        <pc:chgData name="Tim Nolen" userId="94675be564bd5943" providerId="LiveId" clId="{98CEFFB3-DFDB-486C-86DF-98595D5DFB25}" dt="2025-11-18T22:46:24.771" v="1863" actId="113"/>
        <pc:sldMkLst>
          <pc:docMk/>
          <pc:sldMk cId="4095469919" sldId="300"/>
        </pc:sldMkLst>
        <pc:spChg chg="mod">
          <ac:chgData name="Tim Nolen" userId="94675be564bd5943" providerId="LiveId" clId="{98CEFFB3-DFDB-486C-86DF-98595D5DFB25}" dt="2025-11-18T22:28:55.129" v="678" actId="27636"/>
          <ac:spMkLst>
            <pc:docMk/>
            <pc:sldMk cId="4095469919" sldId="300"/>
            <ac:spMk id="2" creationId="{ADA595DC-EC76-D70A-6484-32EA5367AE13}"/>
          </ac:spMkLst>
        </pc:spChg>
        <pc:spChg chg="mod">
          <ac:chgData name="Tim Nolen" userId="94675be564bd5943" providerId="LiveId" clId="{98CEFFB3-DFDB-486C-86DF-98595D5DFB25}" dt="2025-11-18T22:35:52.764" v="1267" actId="14100"/>
          <ac:spMkLst>
            <pc:docMk/>
            <pc:sldMk cId="4095469919" sldId="300"/>
            <ac:spMk id="3" creationId="{73B283B5-6B68-793B-BF27-EBC3577C1028}"/>
          </ac:spMkLst>
        </pc:spChg>
        <pc:spChg chg="mod">
          <ac:chgData name="Tim Nolen" userId="94675be564bd5943" providerId="LiveId" clId="{98CEFFB3-DFDB-486C-86DF-98595D5DFB25}" dt="2025-11-18T22:46:24.771" v="1863" actId="113"/>
          <ac:spMkLst>
            <pc:docMk/>
            <pc:sldMk cId="4095469919" sldId="300"/>
            <ac:spMk id="4" creationId="{3A4F5DEB-D5EA-11E1-8DF5-DFC3FF6335F6}"/>
          </ac:spMkLst>
        </pc:spChg>
      </pc:sldChg>
      <pc:sldChg chg="addSp modSp new mod">
        <pc:chgData name="Tim Nolen" userId="94675be564bd5943" providerId="LiveId" clId="{98CEFFB3-DFDB-486C-86DF-98595D5DFB25}" dt="2025-11-20T15:09:15.864" v="2452" actId="20577"/>
        <pc:sldMkLst>
          <pc:docMk/>
          <pc:sldMk cId="3632564630" sldId="301"/>
        </pc:sldMkLst>
        <pc:spChg chg="mod">
          <ac:chgData name="Tim Nolen" userId="94675be564bd5943" providerId="LiveId" clId="{98CEFFB3-DFDB-486C-86DF-98595D5DFB25}" dt="2025-11-20T15:02:24.295" v="2097" actId="313"/>
          <ac:spMkLst>
            <pc:docMk/>
            <pc:sldMk cId="3632564630" sldId="301"/>
            <ac:spMk id="2" creationId="{4B6AA03D-BE7A-71B8-FC81-877505628D89}"/>
          </ac:spMkLst>
        </pc:spChg>
        <pc:spChg chg="mod">
          <ac:chgData name="Tim Nolen" userId="94675be564bd5943" providerId="LiveId" clId="{98CEFFB3-DFDB-486C-86DF-98595D5DFB25}" dt="2025-11-20T15:07:08.759" v="2405" actId="1076"/>
          <ac:spMkLst>
            <pc:docMk/>
            <pc:sldMk cId="3632564630" sldId="301"/>
            <ac:spMk id="3" creationId="{080C978F-13AE-974F-BFC5-DF9FAA60B48F}"/>
          </ac:spMkLst>
        </pc:spChg>
        <pc:spChg chg="add mod">
          <ac:chgData name="Tim Nolen" userId="94675be564bd5943" providerId="LiveId" clId="{98CEFFB3-DFDB-486C-86DF-98595D5DFB25}" dt="2025-11-20T15:00:59.820" v="2062" actId="207"/>
          <ac:spMkLst>
            <pc:docMk/>
            <pc:sldMk cId="3632564630" sldId="301"/>
            <ac:spMk id="4" creationId="{E41F08DB-6B7A-52B1-8838-B02CEB24C92D}"/>
          </ac:spMkLst>
        </pc:spChg>
        <pc:spChg chg="add mod">
          <ac:chgData name="Tim Nolen" userId="94675be564bd5943" providerId="LiveId" clId="{98CEFFB3-DFDB-486C-86DF-98595D5DFB25}" dt="2025-11-20T15:09:15.864" v="2452" actId="20577"/>
          <ac:spMkLst>
            <pc:docMk/>
            <pc:sldMk cId="3632564630" sldId="301"/>
            <ac:spMk id="8" creationId="{1F010428-A5FB-6276-0583-88FCF2034682}"/>
          </ac:spMkLst>
        </pc:spChg>
      </pc:sldChg>
      <pc:sldChg chg="modSp add mod">
        <pc:chgData name="Tim Nolen" userId="94675be564bd5943" providerId="LiveId" clId="{98CEFFB3-DFDB-486C-86DF-98595D5DFB25}" dt="2025-11-20T21:46:08.046" v="3014" actId="313"/>
        <pc:sldMkLst>
          <pc:docMk/>
          <pc:sldMk cId="695427599" sldId="302"/>
        </pc:sldMkLst>
        <pc:spChg chg="mod">
          <ac:chgData name="Tim Nolen" userId="94675be564bd5943" providerId="LiveId" clId="{98CEFFB3-DFDB-486C-86DF-98595D5DFB25}" dt="2025-11-20T15:10:22.005" v="2514" actId="20577"/>
          <ac:spMkLst>
            <pc:docMk/>
            <pc:sldMk cId="695427599" sldId="302"/>
            <ac:spMk id="2" creationId="{A50AA047-71FD-EE10-8F13-16279921434F}"/>
          </ac:spMkLst>
        </pc:spChg>
        <pc:spChg chg="mod">
          <ac:chgData name="Tim Nolen" userId="94675be564bd5943" providerId="LiveId" clId="{98CEFFB3-DFDB-486C-86DF-98595D5DFB25}" dt="2025-11-20T21:46:08.046" v="3014" actId="313"/>
          <ac:spMkLst>
            <pc:docMk/>
            <pc:sldMk cId="695427599" sldId="302"/>
            <ac:spMk id="3" creationId="{F3842645-AF5C-F244-76AE-1D49CC876459}"/>
          </ac:spMkLst>
        </pc:spChg>
      </pc:sldChg>
      <pc:sldChg chg="modSp add mod">
        <pc:chgData name="Tim Nolen" userId="94675be564bd5943" providerId="LiveId" clId="{98CEFFB3-DFDB-486C-86DF-98595D5DFB25}" dt="2025-11-21T18:55:26.451" v="3065" actId="113"/>
        <pc:sldMkLst>
          <pc:docMk/>
          <pc:sldMk cId="1573893750" sldId="303"/>
        </pc:sldMkLst>
        <pc:spChg chg="mod">
          <ac:chgData name="Tim Nolen" userId="94675be564bd5943" providerId="LiveId" clId="{98CEFFB3-DFDB-486C-86DF-98595D5DFB25}" dt="2025-11-20T15:12:22.714" v="2613" actId="20577"/>
          <ac:spMkLst>
            <pc:docMk/>
            <pc:sldMk cId="1573893750" sldId="303"/>
            <ac:spMk id="2" creationId="{1F9DA9ED-65FD-F05E-8389-52361DC7A930}"/>
          </ac:spMkLst>
        </pc:spChg>
        <pc:spChg chg="mod">
          <ac:chgData name="Tim Nolen" userId="94675be564bd5943" providerId="LiveId" clId="{98CEFFB3-DFDB-486C-86DF-98595D5DFB25}" dt="2025-11-21T18:55:26.451" v="3065" actId="113"/>
          <ac:spMkLst>
            <pc:docMk/>
            <pc:sldMk cId="1573893750" sldId="303"/>
            <ac:spMk id="3" creationId="{F40BA3ED-85C8-4CD6-C2D2-1B80F7283CF2}"/>
          </ac:spMkLst>
        </pc:spChg>
      </pc:sldChg>
      <pc:sldChg chg="addSp modSp add mod">
        <pc:chgData name="Tim Nolen" userId="94675be564bd5943" providerId="LiveId" clId="{98CEFFB3-DFDB-486C-86DF-98595D5DFB25}" dt="2025-11-25T19:45:01.036" v="3695" actId="403"/>
        <pc:sldMkLst>
          <pc:docMk/>
          <pc:sldMk cId="606734625" sldId="304"/>
        </pc:sldMkLst>
        <pc:spChg chg="mod">
          <ac:chgData name="Tim Nolen" userId="94675be564bd5943" providerId="LiveId" clId="{98CEFFB3-DFDB-486C-86DF-98595D5DFB25}" dt="2025-11-20T15:12:55.283" v="2643" actId="20577"/>
          <ac:spMkLst>
            <pc:docMk/>
            <pc:sldMk cId="606734625" sldId="304"/>
            <ac:spMk id="2" creationId="{834DFF47-BD98-F570-6B04-595A9B71D8F9}"/>
          </ac:spMkLst>
        </pc:spChg>
        <pc:spChg chg="mod">
          <ac:chgData name="Tim Nolen" userId="94675be564bd5943" providerId="LiveId" clId="{98CEFFB3-DFDB-486C-86DF-98595D5DFB25}" dt="2025-11-25T19:44:24.716" v="3671" actId="14100"/>
          <ac:spMkLst>
            <pc:docMk/>
            <pc:sldMk cId="606734625" sldId="304"/>
            <ac:spMk id="3" creationId="{1506FA1B-9618-C24F-C8EF-0A1651FC33DF}"/>
          </ac:spMkLst>
        </pc:spChg>
        <pc:spChg chg="add mod">
          <ac:chgData name="Tim Nolen" userId="94675be564bd5943" providerId="LiveId" clId="{98CEFFB3-DFDB-486C-86DF-98595D5DFB25}" dt="2025-11-25T19:44:51.989" v="3694" actId="403"/>
          <ac:spMkLst>
            <pc:docMk/>
            <pc:sldMk cId="606734625" sldId="304"/>
            <ac:spMk id="5" creationId="{A68AA83E-E771-2A68-8574-CF7276868D1E}"/>
          </ac:spMkLst>
        </pc:spChg>
        <pc:spChg chg="add mod">
          <ac:chgData name="Tim Nolen" userId="94675be564bd5943" providerId="LiveId" clId="{98CEFFB3-DFDB-486C-86DF-98595D5DFB25}" dt="2025-11-25T19:45:01.036" v="3695" actId="403"/>
          <ac:spMkLst>
            <pc:docMk/>
            <pc:sldMk cId="606734625" sldId="304"/>
            <ac:spMk id="6" creationId="{CE1F40E2-D2BA-835A-DCEB-B8335024F6A9}"/>
          </ac:spMkLst>
        </pc:spChg>
      </pc:sldChg>
      <pc:sldChg chg="modSp new mod">
        <pc:chgData name="Tim Nolen" userId="94675be564bd5943" providerId="LiveId" clId="{98CEFFB3-DFDB-486C-86DF-98595D5DFB25}" dt="2025-11-25T19:55:18.369" v="4373" actId="20577"/>
        <pc:sldMkLst>
          <pc:docMk/>
          <pc:sldMk cId="1883207765" sldId="305"/>
        </pc:sldMkLst>
        <pc:spChg chg="mod">
          <ac:chgData name="Tim Nolen" userId="94675be564bd5943" providerId="LiveId" clId="{98CEFFB3-DFDB-486C-86DF-98595D5DFB25}" dt="2025-11-20T15:13:15.404" v="2669" actId="20577"/>
          <ac:spMkLst>
            <pc:docMk/>
            <pc:sldMk cId="1883207765" sldId="305"/>
            <ac:spMk id="2" creationId="{2C557F53-5985-94A8-2B27-6048F19F8469}"/>
          </ac:spMkLst>
        </pc:spChg>
        <pc:spChg chg="mod">
          <ac:chgData name="Tim Nolen" userId="94675be564bd5943" providerId="LiveId" clId="{98CEFFB3-DFDB-486C-86DF-98595D5DFB25}" dt="2025-11-25T19:55:18.369" v="4373" actId="20577"/>
          <ac:spMkLst>
            <pc:docMk/>
            <pc:sldMk cId="1883207765" sldId="305"/>
            <ac:spMk id="3" creationId="{0F065F31-E90C-A8AB-5CD0-47A056C065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0D28F-CFD5-4256-A861-5D3316E814A3}"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4AE28-153C-4F40-8810-1BBD21E8E0E2}" type="slidenum">
              <a:rPr lang="en-US" smtClean="0"/>
              <a:t>‹#›</a:t>
            </a:fld>
            <a:endParaRPr lang="en-US"/>
          </a:p>
        </p:txBody>
      </p:sp>
    </p:spTree>
    <p:extLst>
      <p:ext uri="{BB962C8B-B14F-4D97-AF65-F5344CB8AC3E}">
        <p14:creationId xmlns:p14="http://schemas.microsoft.com/office/powerpoint/2010/main" val="24804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Philo of Alexandria was a Jewish philosopher who lived in Roman Egypt around 20 BCE to 50 CE. He is best known for blending Jewish theology with Greek philosophy, especially Platonism, and for developing the concept of the Logos as a divine intermediary.</a:t>
            </a:r>
            <a:endParaRPr lang="en-US" dirty="0"/>
          </a:p>
          <a:p>
            <a:r>
              <a:rPr lang="en-US" dirty="0"/>
              <a:t>Here’s a deeper look at his life and legacy:</a:t>
            </a:r>
          </a:p>
          <a:p>
            <a:r>
              <a:rPr lang="en-US" b="1" dirty="0"/>
              <a:t>🧠 Background and Identity</a:t>
            </a:r>
          </a:p>
          <a:p>
            <a:r>
              <a:rPr lang="en-US" b="1" dirty="0"/>
              <a:t>Full Name</a:t>
            </a:r>
            <a:r>
              <a:rPr lang="en-US" dirty="0"/>
              <a:t>: Philo </a:t>
            </a:r>
            <a:r>
              <a:rPr lang="en-US" dirty="0" err="1"/>
              <a:t>Judaeus</a:t>
            </a:r>
            <a:r>
              <a:rPr lang="en-US" dirty="0"/>
              <a:t> (also known as Philo of Alexandria)</a:t>
            </a:r>
          </a:p>
          <a:p>
            <a:r>
              <a:rPr lang="en-US" b="1" dirty="0"/>
              <a:t>Born</a:t>
            </a:r>
            <a:r>
              <a:rPr lang="en-US" dirty="0"/>
              <a:t>: Between 15–10 BCE in Alexandria, Egypt</a:t>
            </a:r>
          </a:p>
          <a:p>
            <a:r>
              <a:rPr lang="en-US" b="1" dirty="0"/>
              <a:t>Died</a:t>
            </a:r>
            <a:r>
              <a:rPr lang="en-US" dirty="0"/>
              <a:t>: Around 45–50 CE in Alexandria</a:t>
            </a:r>
          </a:p>
          <a:p>
            <a:r>
              <a:rPr lang="en-US" b="1" dirty="0">
                <a:effectLst/>
              </a:rPr>
              <a:t>Cultural Context</a:t>
            </a:r>
            <a:r>
              <a:rPr lang="en-US" dirty="0">
                <a:effectLst/>
              </a:rPr>
              <a:t>: He was part of the Hellenistic Jewish community in Alexandria, which used Greek as its primary language and revered the Septuagint (Greek translation of the Hebrew Bible) as sacred</a:t>
            </a:r>
          </a:p>
          <a:p>
            <a:endParaRPr lang="en-US" dirty="0"/>
          </a:p>
        </p:txBody>
      </p:sp>
      <p:sp>
        <p:nvSpPr>
          <p:cNvPr id="4" name="Slide Number Placeholder 3"/>
          <p:cNvSpPr>
            <a:spLocks noGrp="1"/>
          </p:cNvSpPr>
          <p:nvPr>
            <p:ph type="sldNum" sz="quarter" idx="5"/>
          </p:nvPr>
        </p:nvSpPr>
        <p:spPr/>
        <p:txBody>
          <a:bodyPr/>
          <a:lstStyle/>
          <a:p>
            <a:fld id="{C174AE28-153C-4F40-8810-1BBD21E8E0E2}" type="slidenum">
              <a:rPr lang="en-US" smtClean="0"/>
              <a:t>16</a:t>
            </a:fld>
            <a:endParaRPr lang="en-US"/>
          </a:p>
        </p:txBody>
      </p:sp>
    </p:spTree>
    <p:extLst>
      <p:ext uri="{BB962C8B-B14F-4D97-AF65-F5344CB8AC3E}">
        <p14:creationId xmlns:p14="http://schemas.microsoft.com/office/powerpoint/2010/main" val="289664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a:t>
            </a:r>
            <a:r>
              <a:rPr lang="en-US" b="1" dirty="0" err="1"/>
              <a:t>Hillelites</a:t>
            </a:r>
            <a:r>
              <a:rPr lang="en-US" b="1" dirty="0"/>
              <a:t> were followers of the Jewish sage Hillel the Elder, forming one of the two major schools of thought in early Rabbinic Judaism. They were known for their moderate, inclusive, and compassionate interpretations of Jewish law.</a:t>
            </a:r>
            <a:endParaRPr lang="en-US" dirty="0"/>
          </a:p>
          <a:p>
            <a:r>
              <a:rPr lang="en-US" b="1" dirty="0"/>
              <a:t>🕍 Origins and Identity</a:t>
            </a:r>
          </a:p>
          <a:p>
            <a:r>
              <a:rPr lang="en-US" b="1" dirty="0"/>
              <a:t>Hillel the Elder</a:t>
            </a:r>
            <a:r>
              <a:rPr lang="en-US" dirty="0"/>
              <a:t> lived in the late 1st century BCE to early 1st century CE and was a leading Pharisaic scholar.</a:t>
            </a:r>
          </a:p>
          <a:p>
            <a:r>
              <a:rPr lang="en-US" dirty="0"/>
              <a:t>His followers formed the </a:t>
            </a:r>
            <a:r>
              <a:rPr lang="en-US" b="1" dirty="0"/>
              <a:t>House of Hillel (Beit Hillel)</a:t>
            </a:r>
            <a:r>
              <a:rPr lang="en-US" dirty="0"/>
              <a:t>, which became a dominant force in shaping the </a:t>
            </a:r>
            <a:r>
              <a:rPr lang="en-US" b="1" dirty="0"/>
              <a:t>Oral Torah</a:t>
            </a:r>
            <a:r>
              <a:rPr lang="en-US" dirty="0"/>
              <a:t> and later </a:t>
            </a:r>
            <a:r>
              <a:rPr lang="en-US" b="1" dirty="0"/>
              <a:t>Rabbinic Judaism</a:t>
            </a:r>
            <a:r>
              <a:rPr lang="en-US" dirty="0"/>
              <a:t>.</a:t>
            </a:r>
          </a:p>
          <a:p>
            <a:r>
              <a:rPr lang="en-US" dirty="0"/>
              <a:t>They were often contrasted with the </a:t>
            </a:r>
            <a:r>
              <a:rPr lang="en-US" b="1" dirty="0"/>
              <a:t>House of Shammai (Beit Shammai)</a:t>
            </a:r>
            <a:r>
              <a:rPr lang="en-US" dirty="0"/>
              <a:t>, led by Hillel’s contemporary, Shammai.</a:t>
            </a:r>
          </a:p>
          <a:p>
            <a:r>
              <a:rPr lang="en-US" b="1" dirty="0"/>
              <a:t>⚖️ Philosophical and Legal Approach</a:t>
            </a:r>
          </a:p>
          <a:p>
            <a:r>
              <a:rPr lang="en-US" b="1" dirty="0"/>
              <a:t>Leniency and Compassion</a:t>
            </a:r>
            <a:r>
              <a:rPr lang="en-US" dirty="0"/>
              <a:t>: </a:t>
            </a:r>
            <a:r>
              <a:rPr lang="en-US" dirty="0" err="1"/>
              <a:t>Hillelites</a:t>
            </a:r>
            <a:r>
              <a:rPr lang="en-US" dirty="0"/>
              <a:t> generally favored more </a:t>
            </a:r>
            <a:r>
              <a:rPr lang="en-US" i="1" dirty="0"/>
              <a:t>lenient and humane interpretations</a:t>
            </a:r>
            <a:r>
              <a:rPr lang="en-US" dirty="0"/>
              <a:t> of Jewish law.</a:t>
            </a:r>
          </a:p>
          <a:p>
            <a:r>
              <a:rPr lang="en-US" b="1" dirty="0"/>
              <a:t>Inclusivity</a:t>
            </a:r>
            <a:r>
              <a:rPr lang="en-US" dirty="0"/>
              <a:t>: They believed Torah should be taught to </a:t>
            </a:r>
            <a:r>
              <a:rPr lang="en-US" i="1" dirty="0"/>
              <a:t>everyone</a:t>
            </a:r>
            <a:r>
              <a:rPr lang="en-US" dirty="0"/>
              <a:t>, trusting that people would grow into worthiness.</a:t>
            </a:r>
          </a:p>
          <a:p>
            <a:r>
              <a:rPr lang="en-US" b="1" dirty="0"/>
              <a:t>Peace and Patience</a:t>
            </a:r>
            <a:r>
              <a:rPr lang="en-US" dirty="0"/>
              <a:t>: Hillel himself was known for his </a:t>
            </a:r>
            <a:r>
              <a:rPr lang="en-US" i="1" dirty="0"/>
              <a:t>gentle demeanor</a:t>
            </a:r>
            <a:r>
              <a:rPr lang="en-US" dirty="0"/>
              <a:t>, and his school </a:t>
            </a:r>
          </a:p>
          <a:p>
            <a:endParaRPr lang="en-US" dirty="0"/>
          </a:p>
        </p:txBody>
      </p:sp>
      <p:sp>
        <p:nvSpPr>
          <p:cNvPr id="4" name="Slide Number Placeholder 3"/>
          <p:cNvSpPr>
            <a:spLocks noGrp="1"/>
          </p:cNvSpPr>
          <p:nvPr>
            <p:ph type="sldNum" sz="quarter" idx="5"/>
          </p:nvPr>
        </p:nvSpPr>
        <p:spPr/>
        <p:txBody>
          <a:bodyPr/>
          <a:lstStyle/>
          <a:p>
            <a:fld id="{C174AE28-153C-4F40-8810-1BBD21E8E0E2}" type="slidenum">
              <a:rPr lang="en-US" smtClean="0"/>
              <a:t>28</a:t>
            </a:fld>
            <a:endParaRPr lang="en-US"/>
          </a:p>
        </p:txBody>
      </p:sp>
    </p:spTree>
    <p:extLst>
      <p:ext uri="{BB962C8B-B14F-4D97-AF65-F5344CB8AC3E}">
        <p14:creationId xmlns:p14="http://schemas.microsoft.com/office/powerpoint/2010/main" val="215018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5242-06E0-8B45-D931-52B811889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381E6-C3B6-66E9-045F-A3AA884B86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01D5E3-86C5-65F4-F40B-44B5EED1705D}"/>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5" name="Footer Placeholder 4">
            <a:extLst>
              <a:ext uri="{FF2B5EF4-FFF2-40B4-BE49-F238E27FC236}">
                <a16:creationId xmlns:a16="http://schemas.microsoft.com/office/drawing/2014/main" id="{D55CC5BD-CD3D-DD02-CBC8-E468F6949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3D207-6D11-25C9-5FFA-DBC617470F57}"/>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30170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3885-7204-85D4-45CB-2F6082012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3C30D-4E3C-FE64-1345-360852C7F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70C2-BE67-68E2-A43B-9E05792A2E18}"/>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5" name="Footer Placeholder 4">
            <a:extLst>
              <a:ext uri="{FF2B5EF4-FFF2-40B4-BE49-F238E27FC236}">
                <a16:creationId xmlns:a16="http://schemas.microsoft.com/office/drawing/2014/main" id="{9F1A7353-C97C-5D2B-DF67-3A6C37D6D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8E8FF-E8DF-FA7A-01A0-F56B3ECFAE2D}"/>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227541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66405-394C-9728-BE0F-A01CD4C144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731BD1-2969-E332-7C1B-F4779ECF2A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CF375-C224-F583-5AB3-B9E186A069AF}"/>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5" name="Footer Placeholder 4">
            <a:extLst>
              <a:ext uri="{FF2B5EF4-FFF2-40B4-BE49-F238E27FC236}">
                <a16:creationId xmlns:a16="http://schemas.microsoft.com/office/drawing/2014/main" id="{14AF3459-0A3F-49F6-9108-AC4B1252E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A1666-C30B-A230-EE50-F8DBDBFF25C9}"/>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46285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75C9-7412-B791-107C-55721879F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2AB19-380D-C30B-D0C4-FE670697F2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E699F-AC29-74E4-CE42-DCF996061B4D}"/>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5" name="Footer Placeholder 4">
            <a:extLst>
              <a:ext uri="{FF2B5EF4-FFF2-40B4-BE49-F238E27FC236}">
                <a16:creationId xmlns:a16="http://schemas.microsoft.com/office/drawing/2014/main" id="{D6E707BF-3126-B944-7B8A-C2A75A594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CFB58-2527-5C72-DA6F-334BC87BB5D2}"/>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366339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FD2F-FC57-39B1-399B-5D60698D7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1FDC7-6531-286E-E4EE-996DFBCF7F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D2A30-9940-4F70-7C33-2E0CA01B8D61}"/>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5" name="Footer Placeholder 4">
            <a:extLst>
              <a:ext uri="{FF2B5EF4-FFF2-40B4-BE49-F238E27FC236}">
                <a16:creationId xmlns:a16="http://schemas.microsoft.com/office/drawing/2014/main" id="{4BAB26B2-866E-814C-9A43-CA24443FC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507C8-B012-3C93-1ACD-287016EC44C2}"/>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393020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88E8-55B4-CAD8-6787-8D3BE9EAC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CEF8C-783C-24A9-9FE1-A5AB6D58EE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1E867-A920-D15D-79DE-EBCD0C4B7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B212E-E665-8F95-5654-CE096702535F}"/>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6" name="Footer Placeholder 5">
            <a:extLst>
              <a:ext uri="{FF2B5EF4-FFF2-40B4-BE49-F238E27FC236}">
                <a16:creationId xmlns:a16="http://schemas.microsoft.com/office/drawing/2014/main" id="{C189D8AF-2BCD-8088-D781-20475D480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27AFF-A9A5-ACEE-787C-C2F951A405D7}"/>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207593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FA73-7AB0-0D42-4C05-13BEA7FE5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31A2F2-FB98-9D58-1860-C01183021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BF7A6F-C88B-ACAC-8629-841CC046B7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6DFCE-2B35-0B05-98AC-64AFBCF9E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9244F-ED21-E18B-B100-F0045D372D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6A89E4-EB6B-0F3D-5637-5BEBD68374E8}"/>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8" name="Footer Placeholder 7">
            <a:extLst>
              <a:ext uri="{FF2B5EF4-FFF2-40B4-BE49-F238E27FC236}">
                <a16:creationId xmlns:a16="http://schemas.microsoft.com/office/drawing/2014/main" id="{D88FE4DC-D03A-221A-2BBF-F07C0927BC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5CC95-62B6-A45C-C680-8424E625626A}"/>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100414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1544-36CC-7089-07C6-C1FD43F2D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12A4CE-BB36-BD35-219C-546BA128C60E}"/>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4" name="Footer Placeholder 3">
            <a:extLst>
              <a:ext uri="{FF2B5EF4-FFF2-40B4-BE49-F238E27FC236}">
                <a16:creationId xmlns:a16="http://schemas.microsoft.com/office/drawing/2014/main" id="{DAE29D72-D0E2-7071-1629-F51FC8E92B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3D168A-AE6C-E25D-84FD-108D2D7D35EC}"/>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47040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5977B-0261-4E30-7710-9E07006759A9}"/>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3" name="Footer Placeholder 2">
            <a:extLst>
              <a:ext uri="{FF2B5EF4-FFF2-40B4-BE49-F238E27FC236}">
                <a16:creationId xmlns:a16="http://schemas.microsoft.com/office/drawing/2014/main" id="{91B59573-ACA5-3E57-2EA2-60D90EE8D5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893EAA-E7CA-29EF-F08C-D2BA38D5146D}"/>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128500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DF81-1BFD-2B85-7439-968368C3D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4803D7-817E-2D92-16B2-08816AF13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F4032-97B2-C10B-8345-5F7035966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15A24-AB63-9A9E-9172-036E24D34C6A}"/>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6" name="Footer Placeholder 5">
            <a:extLst>
              <a:ext uri="{FF2B5EF4-FFF2-40B4-BE49-F238E27FC236}">
                <a16:creationId xmlns:a16="http://schemas.microsoft.com/office/drawing/2014/main" id="{9C95CD19-ADCA-D7EC-1A27-121181910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39870-1655-0F78-D9F0-E7330AF1F653}"/>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85955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F20D-2170-C44D-0727-5FE71973D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18E8DB-C91F-FE58-3518-B5BDF3474E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404FF-80A8-7987-BA6D-5FDDDA9E3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03855-2594-96AF-92C4-A8627B017B58}"/>
              </a:ext>
            </a:extLst>
          </p:cNvPr>
          <p:cNvSpPr>
            <a:spLocks noGrp="1"/>
          </p:cNvSpPr>
          <p:nvPr>
            <p:ph type="dt" sz="half" idx="10"/>
          </p:nvPr>
        </p:nvSpPr>
        <p:spPr/>
        <p:txBody>
          <a:bodyPr/>
          <a:lstStyle/>
          <a:p>
            <a:fld id="{D09523DA-0325-4817-98E1-38E8ED82D941}" type="datetimeFigureOut">
              <a:rPr lang="en-US" smtClean="0"/>
              <a:t>11/25/2025</a:t>
            </a:fld>
            <a:endParaRPr lang="en-US"/>
          </a:p>
        </p:txBody>
      </p:sp>
      <p:sp>
        <p:nvSpPr>
          <p:cNvPr id="6" name="Footer Placeholder 5">
            <a:extLst>
              <a:ext uri="{FF2B5EF4-FFF2-40B4-BE49-F238E27FC236}">
                <a16:creationId xmlns:a16="http://schemas.microsoft.com/office/drawing/2014/main" id="{459ED835-B2E9-D0EB-267C-0E3E11D97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2AEC1-DCAF-0FFC-C464-7A70060DB13D}"/>
              </a:ext>
            </a:extLst>
          </p:cNvPr>
          <p:cNvSpPr>
            <a:spLocks noGrp="1"/>
          </p:cNvSpPr>
          <p:nvPr>
            <p:ph type="sldNum" sz="quarter" idx="12"/>
          </p:nvPr>
        </p:nvSpPr>
        <p:spPr/>
        <p:txBody>
          <a:bodyPr/>
          <a:lstStyle/>
          <a:p>
            <a:fld id="{25BBFED0-A5E8-42D2-9C30-6EF9F983C588}" type="slidenum">
              <a:rPr lang="en-US" smtClean="0"/>
              <a:t>‹#›</a:t>
            </a:fld>
            <a:endParaRPr lang="en-US"/>
          </a:p>
        </p:txBody>
      </p:sp>
    </p:spTree>
    <p:extLst>
      <p:ext uri="{BB962C8B-B14F-4D97-AF65-F5344CB8AC3E}">
        <p14:creationId xmlns:p14="http://schemas.microsoft.com/office/powerpoint/2010/main" val="271319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D9FF7-53D8-9DFD-14A3-C0651E554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D773E-9F12-7E97-ABC2-D8FBE6897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582FD-5FDC-F8CA-B41C-81412C6F1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9523DA-0325-4817-98E1-38E8ED82D941}" type="datetimeFigureOut">
              <a:rPr lang="en-US" smtClean="0"/>
              <a:t>11/25/2025</a:t>
            </a:fld>
            <a:endParaRPr lang="en-US"/>
          </a:p>
        </p:txBody>
      </p:sp>
      <p:sp>
        <p:nvSpPr>
          <p:cNvPr id="5" name="Footer Placeholder 4">
            <a:extLst>
              <a:ext uri="{FF2B5EF4-FFF2-40B4-BE49-F238E27FC236}">
                <a16:creationId xmlns:a16="http://schemas.microsoft.com/office/drawing/2014/main" id="{2131C2C0-BEB1-2C86-0228-C466FAFC1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C3B7A5-D015-AACB-5501-3C140F827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BBFED0-A5E8-42D2-9C30-6EF9F983C588}" type="slidenum">
              <a:rPr lang="en-US" smtClean="0"/>
              <a:t>‹#›</a:t>
            </a:fld>
            <a:endParaRPr lang="en-US"/>
          </a:p>
        </p:txBody>
      </p:sp>
    </p:spTree>
    <p:extLst>
      <p:ext uri="{BB962C8B-B14F-4D97-AF65-F5344CB8AC3E}">
        <p14:creationId xmlns:p14="http://schemas.microsoft.com/office/powerpoint/2010/main" val="400635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Philippians%202:6-11&amp;version=NIV#fen-NIV-29399b" TargetMode="External"/><Relationship Id="rId2" Type="http://schemas.openxmlformats.org/officeDocument/2006/relationships/hyperlink" Target="https://www.biblegateway.com/passage/?search=Philippians%202:6-11&amp;version=NIV#fen-NIV-29398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romans%203%3A21-26&amp;version=NIV#fen-NIV-28017b" TargetMode="External"/><Relationship Id="rId2" Type="http://schemas.openxmlformats.org/officeDocument/2006/relationships/hyperlink" Target="https://www.biblegateway.com/passage/?search=romans%203%3A21-26&amp;version=NIV#fen-NIV-28014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romans%208&amp;version=NIV#fen-NIV-28128e" TargetMode="External"/><Relationship Id="rId2" Type="http://schemas.openxmlformats.org/officeDocument/2006/relationships/hyperlink" Target="https://www.biblegateway.com/passage/?search=romans%208&amp;version=NIV#fen-NIV-28127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biblegateway.com/passage/?search=Philippians%203&amp;version=NIV#fen-NIV-29431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biblegateway.com/passage/?search=romans%201&amp;version=ESV#fen-ESV-27918b"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blegateway.com/passage/?search=1%20cor%2015&amp;version=NIV#fen-NIV-28774i" TargetMode="External"/><Relationship Id="rId2" Type="http://schemas.openxmlformats.org/officeDocument/2006/relationships/hyperlink" Target="https://www.biblegateway.com/passage/?search=1%20cor%2015&amp;version=NIV#fen-NIV-28773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biblegateway.com/passage/?search=1%20Corinthians%2015&amp;version=NIV#fen-NIV-28746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biblegateway.com/passage/?search=Romans%208&amp;version=NIV#fen-NIV-28153j"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9417-864F-E687-4743-9DCD589F0680}"/>
              </a:ext>
            </a:extLst>
          </p:cNvPr>
          <p:cNvSpPr>
            <a:spLocks noGrp="1"/>
          </p:cNvSpPr>
          <p:nvPr>
            <p:ph type="title"/>
          </p:nvPr>
        </p:nvSpPr>
        <p:spPr/>
        <p:txBody>
          <a:bodyPr/>
          <a:lstStyle/>
          <a:p>
            <a:r>
              <a:rPr lang="en-US" dirty="0"/>
              <a:t>Prayers</a:t>
            </a:r>
          </a:p>
        </p:txBody>
      </p:sp>
      <p:sp>
        <p:nvSpPr>
          <p:cNvPr id="3" name="Content Placeholder 2">
            <a:extLst>
              <a:ext uri="{FF2B5EF4-FFF2-40B4-BE49-F238E27FC236}">
                <a16:creationId xmlns:a16="http://schemas.microsoft.com/office/drawing/2014/main" id="{36AFD8A1-90E8-73BF-6452-AD415AF02259}"/>
              </a:ext>
            </a:extLst>
          </p:cNvPr>
          <p:cNvSpPr>
            <a:spLocks noGrp="1"/>
          </p:cNvSpPr>
          <p:nvPr>
            <p:ph sz="half" idx="1"/>
          </p:nvPr>
        </p:nvSpPr>
        <p:spPr/>
        <p:txBody>
          <a:bodyPr/>
          <a:lstStyle/>
          <a:p>
            <a:r>
              <a:rPr lang="en-US" dirty="0"/>
              <a:t>Supplications</a:t>
            </a:r>
          </a:p>
          <a:p>
            <a:r>
              <a:rPr lang="en-US" dirty="0"/>
              <a:t>Howard Sr.’s heart</a:t>
            </a:r>
          </a:p>
          <a:p>
            <a:r>
              <a:rPr lang="en-US" dirty="0"/>
              <a:t>Sharon Petke — At Waters getting therapy</a:t>
            </a:r>
          </a:p>
        </p:txBody>
      </p:sp>
      <p:sp>
        <p:nvSpPr>
          <p:cNvPr id="4" name="Content Placeholder 3">
            <a:extLst>
              <a:ext uri="{FF2B5EF4-FFF2-40B4-BE49-F238E27FC236}">
                <a16:creationId xmlns:a16="http://schemas.microsoft.com/office/drawing/2014/main" id="{418CABCA-6879-2C53-A0C9-0819EC80C7F6}"/>
              </a:ext>
            </a:extLst>
          </p:cNvPr>
          <p:cNvSpPr>
            <a:spLocks noGrp="1"/>
          </p:cNvSpPr>
          <p:nvPr>
            <p:ph sz="half" idx="2"/>
          </p:nvPr>
        </p:nvSpPr>
        <p:spPr/>
        <p:txBody>
          <a:bodyPr/>
          <a:lstStyle/>
          <a:p>
            <a:r>
              <a:rPr lang="en-US" dirty="0"/>
              <a:t>Gratitude</a:t>
            </a:r>
          </a:p>
          <a:p>
            <a:r>
              <a:rPr lang="en-US" dirty="0"/>
              <a:t>Sam starts new job tomorrow</a:t>
            </a:r>
          </a:p>
          <a:p>
            <a:r>
              <a:rPr lang="en-US" dirty="0"/>
              <a:t>Both Davids are here</a:t>
            </a:r>
          </a:p>
          <a:p>
            <a:endParaRPr lang="en-US" dirty="0"/>
          </a:p>
        </p:txBody>
      </p:sp>
    </p:spTree>
    <p:extLst>
      <p:ext uri="{BB962C8B-B14F-4D97-AF65-F5344CB8AC3E}">
        <p14:creationId xmlns:p14="http://schemas.microsoft.com/office/powerpoint/2010/main" val="148175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534D35D-FBDB-C294-0B01-EA1F8700005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600"/>
              <a:t>Did Onesimus Obtain Freedom and Renown and Martyrdom?</a:t>
            </a: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364B8A-BFBD-80A0-2F26-90197CF411A8}"/>
              </a:ext>
            </a:extLst>
          </p:cNvPr>
          <p:cNvPicPr>
            <a:picLocks noChangeAspect="1"/>
          </p:cNvPicPr>
          <p:nvPr/>
        </p:nvPicPr>
        <p:blipFill>
          <a:blip r:embed="rId2"/>
          <a:srcRect l="5460" r="3266"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026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5C56-59FE-0664-5C66-C97AFC4F3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A244E-6367-E2FB-3EF0-A9BA8F32C317}"/>
              </a:ext>
            </a:extLst>
          </p:cNvPr>
          <p:cNvSpPr>
            <a:spLocks noGrp="1"/>
          </p:cNvSpPr>
          <p:nvPr>
            <p:ph type="title"/>
          </p:nvPr>
        </p:nvSpPr>
        <p:spPr/>
        <p:txBody>
          <a:bodyPr/>
          <a:lstStyle/>
          <a:p>
            <a:r>
              <a:rPr lang="en-US" dirty="0"/>
              <a:t>Saint Paul and Christian Theology, again</a:t>
            </a:r>
          </a:p>
        </p:txBody>
      </p:sp>
      <p:sp>
        <p:nvSpPr>
          <p:cNvPr id="3" name="Content Placeholder 2">
            <a:extLst>
              <a:ext uri="{FF2B5EF4-FFF2-40B4-BE49-F238E27FC236}">
                <a16:creationId xmlns:a16="http://schemas.microsoft.com/office/drawing/2014/main" id="{C357986E-6CCB-47CA-108D-DE8648A15E5B}"/>
              </a:ext>
            </a:extLst>
          </p:cNvPr>
          <p:cNvSpPr>
            <a:spLocks noGrp="1"/>
          </p:cNvSpPr>
          <p:nvPr>
            <p:ph idx="1"/>
          </p:nvPr>
        </p:nvSpPr>
        <p:spPr/>
        <p:txBody>
          <a:bodyPr>
            <a:normAutofit fontScale="92500"/>
          </a:bodyPr>
          <a:lstStyle/>
          <a:p>
            <a:r>
              <a:rPr lang="en-US" dirty="0"/>
              <a:t>Paul helped create a distinctive field called “theology” involving prayerful reflection on God, the world, and ourselves in a way not done before.</a:t>
            </a:r>
          </a:p>
          <a:p>
            <a:r>
              <a:rPr lang="en-US" dirty="0"/>
              <a:t>Theology to Paul was a practical and necessary aspect of his pastoral role and not for intellectual curiosity.</a:t>
            </a:r>
          </a:p>
          <a:p>
            <a:r>
              <a:rPr lang="en-US" dirty="0"/>
              <a:t>Paul’s theology in Christ was grounded in Jewish belief but was a radical reshaping of these beliefs which can thought of in three pillars:</a:t>
            </a:r>
          </a:p>
          <a:p>
            <a:pPr marL="514350" indent="-514350">
              <a:buFont typeface="+mj-lt"/>
              <a:buAutoNum type="arabicPeriod"/>
            </a:pPr>
            <a:r>
              <a:rPr lang="en-US" dirty="0" err="1"/>
              <a:t>Monothesism</a:t>
            </a:r>
            <a:r>
              <a:rPr lang="en-US" dirty="0"/>
              <a:t> – One (true) God</a:t>
            </a:r>
          </a:p>
          <a:p>
            <a:pPr marL="514350" indent="-514350">
              <a:buFont typeface="+mj-lt"/>
              <a:buAutoNum type="arabicPeriod"/>
            </a:pPr>
            <a:r>
              <a:rPr lang="en-US" dirty="0"/>
              <a:t>Election – One body of God’s people</a:t>
            </a:r>
          </a:p>
          <a:p>
            <a:pPr marL="514350" indent="-514350">
              <a:buFont typeface="+mj-lt"/>
              <a:buAutoNum type="arabicPeriod"/>
            </a:pPr>
            <a:r>
              <a:rPr lang="en-US" dirty="0"/>
              <a:t>Eschatology – One Future for God’s people</a:t>
            </a:r>
          </a:p>
        </p:txBody>
      </p:sp>
    </p:spTree>
    <p:extLst>
      <p:ext uri="{BB962C8B-B14F-4D97-AF65-F5344CB8AC3E}">
        <p14:creationId xmlns:p14="http://schemas.microsoft.com/office/powerpoint/2010/main" val="131277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A0EB-46F7-59E1-DE12-A84BF5CE2308}"/>
              </a:ext>
            </a:extLst>
          </p:cNvPr>
          <p:cNvSpPr>
            <a:spLocks noGrp="1"/>
          </p:cNvSpPr>
          <p:nvPr>
            <p:ph type="title"/>
          </p:nvPr>
        </p:nvSpPr>
        <p:spPr/>
        <p:txBody>
          <a:bodyPr/>
          <a:lstStyle/>
          <a:p>
            <a:r>
              <a:rPr lang="en-US" dirty="0"/>
              <a:t>“The Pauline Trinity:  Monotheism, Election, and Eschatology</a:t>
            </a:r>
          </a:p>
        </p:txBody>
      </p:sp>
      <p:sp>
        <p:nvSpPr>
          <p:cNvPr id="3" name="Content Placeholder 2">
            <a:extLst>
              <a:ext uri="{FF2B5EF4-FFF2-40B4-BE49-F238E27FC236}">
                <a16:creationId xmlns:a16="http://schemas.microsoft.com/office/drawing/2014/main" id="{49E86FFE-4F23-BF4E-BB2C-4C879B36677A}"/>
              </a:ext>
            </a:extLst>
          </p:cNvPr>
          <p:cNvSpPr>
            <a:spLocks noGrp="1"/>
          </p:cNvSpPr>
          <p:nvPr>
            <p:ph idx="1"/>
          </p:nvPr>
        </p:nvSpPr>
        <p:spPr>
          <a:xfrm>
            <a:off x="838200" y="1918010"/>
            <a:ext cx="10515600" cy="4861931"/>
          </a:xfrm>
        </p:spPr>
        <p:txBody>
          <a:bodyPr>
            <a:normAutofit lnSpcReduction="10000"/>
          </a:bodyPr>
          <a:lstStyle/>
          <a:p>
            <a:pPr marL="0" indent="0">
              <a:buNone/>
            </a:pPr>
            <a:r>
              <a:rPr lang="en-US" dirty="0"/>
              <a:t>“…if there is one God, and if Israel is God’s people, something is surely wrong:  How is the one God going to fulfil his promises to His people and to the world?”</a:t>
            </a:r>
          </a:p>
          <a:p>
            <a:pPr marL="0" indent="0">
              <a:buNone/>
            </a:pPr>
            <a:endParaRPr lang="en-US" dirty="0"/>
          </a:p>
          <a:p>
            <a:pPr marL="0" indent="0">
              <a:buNone/>
            </a:pPr>
            <a:r>
              <a:rPr lang="en-US" dirty="0"/>
              <a:t>Paul’s pastoral theology arose from his rethinking of these three Jewish pillars through the Messiah, the spirit, and a dialogue with scripture.</a:t>
            </a:r>
          </a:p>
          <a:p>
            <a:pPr marL="0" indent="0">
              <a:buNone/>
            </a:pPr>
            <a:endParaRPr lang="en-US" dirty="0"/>
          </a:p>
          <a:p>
            <a:pPr marL="0" indent="0">
              <a:buNone/>
            </a:pPr>
            <a:r>
              <a:rPr lang="en-US" dirty="0"/>
              <a:t>This new theology provides wisdom and weapons for:</a:t>
            </a:r>
          </a:p>
          <a:p>
            <a:r>
              <a:rPr lang="en-US" dirty="0"/>
              <a:t>Calling out the idolatry of the pagan world</a:t>
            </a:r>
          </a:p>
          <a:p>
            <a:r>
              <a:rPr lang="en-US" dirty="0"/>
              <a:t>Implies the tasks of the church’s mission that he preached to.</a:t>
            </a:r>
          </a:p>
        </p:txBody>
      </p:sp>
    </p:spTree>
    <p:extLst>
      <p:ext uri="{BB962C8B-B14F-4D97-AF65-F5344CB8AC3E}">
        <p14:creationId xmlns:p14="http://schemas.microsoft.com/office/powerpoint/2010/main" val="210615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E70E2-D130-4BC7-EBC8-31AA07407CFE}"/>
              </a:ext>
            </a:extLst>
          </p:cNvPr>
          <p:cNvSpPr>
            <a:spLocks noGrp="1"/>
          </p:cNvSpPr>
          <p:nvPr>
            <p:ph type="ctrTitle"/>
          </p:nvPr>
        </p:nvSpPr>
        <p:spPr/>
        <p:txBody>
          <a:bodyPr/>
          <a:lstStyle/>
          <a:p>
            <a:r>
              <a:rPr lang="en-US" dirty="0" err="1"/>
              <a:t>Monothesism</a:t>
            </a:r>
            <a:r>
              <a:rPr lang="en-US" dirty="0"/>
              <a:t> according to Paul</a:t>
            </a:r>
          </a:p>
        </p:txBody>
      </p:sp>
      <p:sp>
        <p:nvSpPr>
          <p:cNvPr id="7" name="Subtitle 6">
            <a:extLst>
              <a:ext uri="{FF2B5EF4-FFF2-40B4-BE49-F238E27FC236}">
                <a16:creationId xmlns:a16="http://schemas.microsoft.com/office/drawing/2014/main" id="{8FF83807-6D7E-D07E-DFE5-7AB04A10AF78}"/>
              </a:ext>
            </a:extLst>
          </p:cNvPr>
          <p:cNvSpPr>
            <a:spLocks noGrp="1"/>
          </p:cNvSpPr>
          <p:nvPr>
            <p:ph type="subTitle" idx="1"/>
          </p:nvPr>
        </p:nvSpPr>
        <p:spPr/>
        <p:txBody>
          <a:bodyPr/>
          <a:lstStyle/>
          <a:p>
            <a:r>
              <a:rPr lang="en-US" dirty="0"/>
              <a:t>Paul’s first theological pillar</a:t>
            </a:r>
          </a:p>
        </p:txBody>
      </p:sp>
    </p:spTree>
    <p:extLst>
      <p:ext uri="{BB962C8B-B14F-4D97-AF65-F5344CB8AC3E}">
        <p14:creationId xmlns:p14="http://schemas.microsoft.com/office/powerpoint/2010/main" val="4470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D11F-8C48-9251-6758-CAA97889A339}"/>
              </a:ext>
            </a:extLst>
          </p:cNvPr>
          <p:cNvSpPr>
            <a:spLocks noGrp="1"/>
          </p:cNvSpPr>
          <p:nvPr>
            <p:ph type="title"/>
          </p:nvPr>
        </p:nvSpPr>
        <p:spPr>
          <a:xfrm>
            <a:off x="535259" y="365125"/>
            <a:ext cx="10995102" cy="1325563"/>
          </a:xfrm>
        </p:spPr>
        <p:txBody>
          <a:bodyPr/>
          <a:lstStyle/>
          <a:p>
            <a:r>
              <a:rPr lang="en-US" dirty="0"/>
              <a:t>Monotheism:  There is One God, but Who is He?</a:t>
            </a:r>
          </a:p>
        </p:txBody>
      </p:sp>
      <p:sp>
        <p:nvSpPr>
          <p:cNvPr id="3" name="Content Placeholder 2">
            <a:extLst>
              <a:ext uri="{FF2B5EF4-FFF2-40B4-BE49-F238E27FC236}">
                <a16:creationId xmlns:a16="http://schemas.microsoft.com/office/drawing/2014/main" id="{3843A1F2-0DD1-35ED-CD53-EC978E851045}"/>
              </a:ext>
            </a:extLst>
          </p:cNvPr>
          <p:cNvSpPr>
            <a:spLocks noGrp="1"/>
          </p:cNvSpPr>
          <p:nvPr>
            <p:ph idx="1"/>
          </p:nvPr>
        </p:nvSpPr>
        <p:spPr>
          <a:xfrm>
            <a:off x="838200" y="1690688"/>
            <a:ext cx="10515600" cy="4888531"/>
          </a:xfrm>
        </p:spPr>
        <p:txBody>
          <a:bodyPr>
            <a:normAutofit fontScale="92500" lnSpcReduction="10000"/>
          </a:bodyPr>
          <a:lstStyle/>
          <a:p>
            <a:r>
              <a:rPr lang="en-US" b="1" dirty="0"/>
              <a:t>Qumran Sectarian Jews</a:t>
            </a:r>
            <a:r>
              <a:rPr lang="en-US" dirty="0"/>
              <a:t>:  God is enthroned in heaven, holy and pure, passing judgment against the wicked and vindicating the righteous.</a:t>
            </a:r>
          </a:p>
          <a:p>
            <a:r>
              <a:rPr lang="en-US" b="1" dirty="0"/>
              <a:t>Stoicism</a:t>
            </a:r>
            <a:r>
              <a:rPr lang="en-US" dirty="0"/>
              <a:t> – Pantheism but everything is divine, so therefore there must be only one divinity.</a:t>
            </a:r>
          </a:p>
          <a:p>
            <a:r>
              <a:rPr lang="en-US" b="1" dirty="0"/>
              <a:t>Wahhabi Sect of Islam </a:t>
            </a:r>
            <a:r>
              <a:rPr lang="en-US" dirty="0"/>
              <a:t>– God is absolutely singular and unique, transcendent, and described literally in the Qur’an.  There are no saints, no trinity, and no mystical practices.</a:t>
            </a:r>
          </a:p>
          <a:p>
            <a:r>
              <a:rPr lang="en-US" b="1" dirty="0"/>
              <a:t>Moral Therapeutic Deism </a:t>
            </a:r>
            <a:r>
              <a:rPr lang="en-US" dirty="0"/>
              <a:t>– Common today in the West -- See next slide</a:t>
            </a:r>
          </a:p>
          <a:p>
            <a:r>
              <a:rPr lang="en-US" sz="3000" b="1" dirty="0"/>
              <a:t>Paul</a:t>
            </a:r>
            <a:r>
              <a:rPr lang="en-US" sz="3000" dirty="0"/>
              <a:t>:  God is described in the Jewish second-Temple literature, and is 1) </a:t>
            </a:r>
            <a:r>
              <a:rPr lang="en-US" sz="3000" b="1" i="1" u="sng" dirty="0"/>
              <a:t>creational</a:t>
            </a:r>
            <a:r>
              <a:rPr lang="en-US" sz="3000" dirty="0"/>
              <a:t> </a:t>
            </a:r>
            <a:r>
              <a:rPr lang="en-US" sz="3000" b="1" i="1" dirty="0"/>
              <a:t>(God made the world) and 2) </a:t>
            </a:r>
            <a:r>
              <a:rPr lang="en-US" sz="3000" b="1" i="1" u="sng" dirty="0"/>
              <a:t>covenantal</a:t>
            </a:r>
            <a:r>
              <a:rPr lang="en-US" sz="3000" b="1" i="1" dirty="0"/>
              <a:t> (God remains in dynamic relationship with it, particularly Israel)</a:t>
            </a:r>
            <a:r>
              <a:rPr lang="en-US" sz="3000" dirty="0"/>
              <a:t>.</a:t>
            </a:r>
          </a:p>
          <a:p>
            <a:endParaRPr lang="en-US" dirty="0"/>
          </a:p>
        </p:txBody>
      </p:sp>
    </p:spTree>
    <p:extLst>
      <p:ext uri="{BB962C8B-B14F-4D97-AF65-F5344CB8AC3E}">
        <p14:creationId xmlns:p14="http://schemas.microsoft.com/office/powerpoint/2010/main" val="176014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9301-CBCA-F258-E575-A35A1E760345}"/>
              </a:ext>
            </a:extLst>
          </p:cNvPr>
          <p:cNvSpPr>
            <a:spLocks noGrp="1"/>
          </p:cNvSpPr>
          <p:nvPr>
            <p:ph type="title"/>
          </p:nvPr>
        </p:nvSpPr>
        <p:spPr>
          <a:xfrm>
            <a:off x="838200" y="57189"/>
            <a:ext cx="10515600" cy="1325563"/>
          </a:xfrm>
        </p:spPr>
        <p:txBody>
          <a:bodyPr/>
          <a:lstStyle/>
          <a:p>
            <a:r>
              <a:rPr lang="en-US" dirty="0"/>
              <a:t>What is “Moral Therapeutic Deism?”</a:t>
            </a:r>
          </a:p>
        </p:txBody>
      </p:sp>
      <p:sp>
        <p:nvSpPr>
          <p:cNvPr id="3" name="Content Placeholder 2">
            <a:extLst>
              <a:ext uri="{FF2B5EF4-FFF2-40B4-BE49-F238E27FC236}">
                <a16:creationId xmlns:a16="http://schemas.microsoft.com/office/drawing/2014/main" id="{26C031A6-E9AC-FB79-15D8-FF4F7BF6D175}"/>
              </a:ext>
            </a:extLst>
          </p:cNvPr>
          <p:cNvSpPr>
            <a:spLocks noGrp="1"/>
          </p:cNvSpPr>
          <p:nvPr>
            <p:ph idx="1"/>
          </p:nvPr>
        </p:nvSpPr>
        <p:spPr>
          <a:xfrm>
            <a:off x="838200" y="1226634"/>
            <a:ext cx="10515600" cy="5408342"/>
          </a:xfrm>
        </p:spPr>
        <p:txBody>
          <a:bodyPr>
            <a:normAutofit fontScale="55000" lnSpcReduction="20000"/>
          </a:bodyPr>
          <a:lstStyle/>
          <a:p>
            <a:r>
              <a:rPr lang="en-US" b="1" dirty="0"/>
              <a:t>Moral Therapeutic Deism (MTD) is a belief system that emphasizes being good, feeling happy, and viewing God as a distant helper—not as a personal, involved presence.</a:t>
            </a:r>
            <a:endParaRPr lang="en-US" dirty="0"/>
          </a:p>
          <a:p>
            <a:r>
              <a:rPr lang="en-US" dirty="0"/>
              <a:t>This term was coined by sociologist Christian Smith in his 2005 book </a:t>
            </a:r>
            <a:r>
              <a:rPr lang="en-US" i="1" dirty="0"/>
              <a:t>Soul Searching: The Religious and Spiritual Lives of American Teenagers</a:t>
            </a:r>
            <a:r>
              <a:rPr lang="en-US" dirty="0"/>
              <a:t>, based on interviews with thousands of U.S. teens. It’s not a formal religion, but a pattern of beliefs that many young people (and increasingly adults) hold, often unconsciously.</a:t>
            </a:r>
          </a:p>
          <a:p>
            <a:r>
              <a:rPr lang="en-US" b="1" dirty="0"/>
              <a:t>🧩 Core Beliefs of Moral Therapeutic Deism</a:t>
            </a:r>
          </a:p>
          <a:p>
            <a:r>
              <a:rPr lang="en-US" dirty="0"/>
              <a:t>Smith and Denton identified five key tenets:</a:t>
            </a:r>
          </a:p>
          <a:p>
            <a:r>
              <a:rPr lang="en-US" b="1" dirty="0"/>
              <a:t>God exists and watches over the world</a:t>
            </a:r>
            <a:r>
              <a:rPr lang="en-US" dirty="0"/>
              <a:t>, but is not deeply involved in daily life.</a:t>
            </a:r>
          </a:p>
          <a:p>
            <a:r>
              <a:rPr lang="en-US" b="1" dirty="0"/>
              <a:t>God wants people to be good, nice, and fair</a:t>
            </a:r>
            <a:r>
              <a:rPr lang="en-US" dirty="0"/>
              <a:t>, as taught by most religions.</a:t>
            </a:r>
          </a:p>
          <a:p>
            <a:r>
              <a:rPr lang="en-US" b="1" dirty="0"/>
              <a:t>The goal of life is to be happy and feel good about oneself.</a:t>
            </a:r>
            <a:endParaRPr lang="en-US" dirty="0"/>
          </a:p>
          <a:p>
            <a:r>
              <a:rPr lang="en-US" b="1" dirty="0"/>
              <a:t>God is only needed when there’s a problem</a:t>
            </a:r>
            <a:r>
              <a:rPr lang="en-US" dirty="0"/>
              <a:t>, like a divine therapist or butler.</a:t>
            </a:r>
          </a:p>
          <a:p>
            <a:r>
              <a:rPr lang="en-US" b="1" dirty="0"/>
              <a:t>Good people go to heaven when they die</a:t>
            </a:r>
            <a:r>
              <a:rPr lang="en-US" dirty="0"/>
              <a:t>, regardless of specific faith commitments.</a:t>
            </a:r>
          </a:p>
          <a:p>
            <a:r>
              <a:rPr lang="en-US" b="1" dirty="0"/>
              <a:t>🧠 Why It Matters</a:t>
            </a:r>
          </a:p>
          <a:p>
            <a:r>
              <a:rPr lang="en-US" dirty="0"/>
              <a:t>MTD reflects a shift from traditional religious doctrines to a more </a:t>
            </a:r>
            <a:r>
              <a:rPr lang="en-US" b="1" dirty="0"/>
              <a:t>individualistic, feel-good spirituality</a:t>
            </a:r>
            <a:r>
              <a:rPr lang="en-US" dirty="0"/>
              <a:t>.</a:t>
            </a:r>
          </a:p>
          <a:p>
            <a:r>
              <a:rPr lang="en-US" dirty="0"/>
              <a:t>It often lacks </a:t>
            </a:r>
            <a:r>
              <a:rPr lang="en-US" b="1" dirty="0"/>
              <a:t>repentance, sacrificial living, or deep theological engagement</a:t>
            </a:r>
            <a:r>
              <a:rPr lang="en-US" dirty="0"/>
              <a:t>, replacing them with moralism and emotional comfort.</a:t>
            </a:r>
          </a:p>
          <a:p>
            <a:r>
              <a:rPr lang="en-US" dirty="0"/>
              <a:t>Critics argue it’s a </a:t>
            </a:r>
            <a:r>
              <a:rPr lang="en-US" b="1" dirty="0"/>
              <a:t>watered-down version of Christianity</a:t>
            </a:r>
            <a:r>
              <a:rPr lang="en-US" dirty="0"/>
              <a:t>, more focused on self-help than divine transformation.</a:t>
            </a:r>
          </a:p>
          <a:p>
            <a:r>
              <a:rPr lang="en-US" b="1" dirty="0"/>
              <a:t>🕊️ In Practice</a:t>
            </a:r>
          </a:p>
          <a:p>
            <a:r>
              <a:rPr lang="en-US" dirty="0"/>
              <a:t>MTD can show up in churches, youth groups, and even adult faith communities. It’s often subtle—people may not realize they’ve adopted it. It’s especially relevant in discussions about </a:t>
            </a:r>
            <a:r>
              <a:rPr lang="en-US" b="1" dirty="0"/>
              <a:t>faith formation, spiritual depth, and generational shifts in belief</a:t>
            </a:r>
            <a:r>
              <a:rPr lang="en-US" dirty="0"/>
              <a:t>.</a:t>
            </a:r>
          </a:p>
          <a:p>
            <a:endParaRPr lang="en-US" dirty="0"/>
          </a:p>
        </p:txBody>
      </p:sp>
    </p:spTree>
    <p:extLst>
      <p:ext uri="{BB962C8B-B14F-4D97-AF65-F5344CB8AC3E}">
        <p14:creationId xmlns:p14="http://schemas.microsoft.com/office/powerpoint/2010/main" val="123845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69D7-1BB2-5C9A-ABC6-C5724F5C012B}"/>
              </a:ext>
            </a:extLst>
          </p:cNvPr>
          <p:cNvSpPr>
            <a:spLocks noGrp="1"/>
          </p:cNvSpPr>
          <p:nvPr>
            <p:ph type="title"/>
          </p:nvPr>
        </p:nvSpPr>
        <p:spPr/>
        <p:txBody>
          <a:bodyPr/>
          <a:lstStyle/>
          <a:p>
            <a:r>
              <a:rPr lang="en-US" dirty="0"/>
              <a:t>How Did Philo Describe God?</a:t>
            </a:r>
          </a:p>
        </p:txBody>
      </p:sp>
      <p:sp>
        <p:nvSpPr>
          <p:cNvPr id="3" name="Content Placeholder 2">
            <a:extLst>
              <a:ext uri="{FF2B5EF4-FFF2-40B4-BE49-F238E27FC236}">
                <a16:creationId xmlns:a16="http://schemas.microsoft.com/office/drawing/2014/main" id="{FFEF2D21-C899-BBB4-3A29-F82EAE421ABA}"/>
              </a:ext>
            </a:extLst>
          </p:cNvPr>
          <p:cNvSpPr>
            <a:spLocks noGrp="1"/>
          </p:cNvSpPr>
          <p:nvPr>
            <p:ph idx="1"/>
          </p:nvPr>
        </p:nvSpPr>
        <p:spPr>
          <a:xfrm>
            <a:off x="838200" y="1825625"/>
            <a:ext cx="10515600" cy="4954316"/>
          </a:xfrm>
        </p:spPr>
        <p:txBody>
          <a:bodyPr>
            <a:normAutofit fontScale="32500" lnSpcReduction="20000"/>
          </a:bodyPr>
          <a:lstStyle/>
          <a:p>
            <a:r>
              <a:rPr lang="en-US" b="1" dirty="0"/>
              <a:t>Philo of Alexandria believed God to be utterly transcendent, incorporeal, and beyond human comprehension—yet also intimately involved with the world through the divine Logos.</a:t>
            </a:r>
            <a:endParaRPr lang="en-US" dirty="0"/>
          </a:p>
          <a:p>
            <a:r>
              <a:rPr lang="en-US" dirty="0"/>
              <a:t>Philo, a Jewish philosopher living in Alexandria in the 1st century BCE–CE, sought to harmonize Hebrew Scripture with Greek philosophy, especially Platonism and Stoicism. His conception of God reflects this synthesis:</a:t>
            </a:r>
          </a:p>
          <a:p>
            <a:r>
              <a:rPr lang="en-US" b="1" dirty="0"/>
              <a:t>🕊️ Key Beliefs About God</a:t>
            </a:r>
          </a:p>
          <a:p>
            <a:r>
              <a:rPr lang="en-US" b="1" dirty="0"/>
              <a:t>Transcendence and Incomprehensibility</a:t>
            </a:r>
            <a:r>
              <a:rPr lang="en-US" dirty="0"/>
              <a:t>: Philo emphasized that </a:t>
            </a:r>
            <a:r>
              <a:rPr lang="en-US" i="1" dirty="0"/>
              <a:t>God is utterly beyond human understanding</a:t>
            </a:r>
            <a:r>
              <a:rPr lang="en-US" dirty="0"/>
              <a:t>. God has no body, no emotions, and no likeness to anything in creation—not heaven, the world, or humanity.</a:t>
            </a:r>
          </a:p>
          <a:p>
            <a:r>
              <a:rPr lang="en-US" b="1" dirty="0"/>
              <a:t>Incorporeality and Simplicity</a:t>
            </a:r>
            <a:r>
              <a:rPr lang="en-US" dirty="0"/>
              <a:t>: God is </a:t>
            </a:r>
            <a:r>
              <a:rPr lang="en-US" i="1" dirty="0"/>
              <a:t>pure being</a:t>
            </a:r>
            <a:r>
              <a:rPr lang="en-US" dirty="0"/>
              <a:t>, without parts or passions. Philo rejected any anthropomorphic descriptions of God in Scripture as metaphorical, meant to accommodate human understanding.</a:t>
            </a:r>
          </a:p>
          <a:p>
            <a:r>
              <a:rPr lang="en-US" b="1" dirty="0"/>
              <a:t>Unchanging and Eternal</a:t>
            </a:r>
            <a:r>
              <a:rPr lang="en-US" dirty="0"/>
              <a:t>: God is </a:t>
            </a:r>
            <a:r>
              <a:rPr lang="en-US" i="1" dirty="0"/>
              <a:t>unchanging, eternal, and self-sufficient</a:t>
            </a:r>
            <a:r>
              <a:rPr lang="en-US" dirty="0"/>
              <a:t>. He exists outside of time and space, and His essence cannot be grasped by the senses or intellect.</a:t>
            </a:r>
          </a:p>
          <a:p>
            <a:r>
              <a:rPr lang="en-US" b="1" dirty="0"/>
              <a:t>🔁 God’s Relationship to the World</a:t>
            </a:r>
          </a:p>
          <a:p>
            <a:r>
              <a:rPr lang="en-US" b="1" dirty="0"/>
              <a:t>The Logos as Mediator</a:t>
            </a:r>
            <a:r>
              <a:rPr lang="en-US" dirty="0"/>
              <a:t>: Philo introduced the concept of the </a:t>
            </a:r>
            <a:r>
              <a:rPr lang="en-US" i="1" dirty="0"/>
              <a:t>Logos</a:t>
            </a:r>
            <a:r>
              <a:rPr lang="en-US" dirty="0"/>
              <a:t>—a divine intermediary between God and the world. Drawing from Greek philosophy and Hebrew Scripture, he described the Logos as:</a:t>
            </a:r>
          </a:p>
          <a:p>
            <a:pPr lvl="1"/>
            <a:r>
              <a:rPr lang="en-US" i="1" dirty="0"/>
              <a:t>God’s divine reason</a:t>
            </a:r>
            <a:r>
              <a:rPr lang="en-US" dirty="0"/>
              <a:t> or </a:t>
            </a:r>
            <a:r>
              <a:rPr lang="en-US" i="1" dirty="0"/>
              <a:t>mind</a:t>
            </a:r>
            <a:endParaRPr lang="en-US" dirty="0"/>
          </a:p>
          <a:p>
            <a:pPr lvl="1"/>
            <a:r>
              <a:rPr lang="en-US" dirty="0"/>
              <a:t>The </a:t>
            </a:r>
            <a:r>
              <a:rPr lang="en-US" i="1" dirty="0"/>
              <a:t>instrument of creation</a:t>
            </a:r>
            <a:endParaRPr lang="en-US" dirty="0"/>
          </a:p>
          <a:p>
            <a:pPr lvl="1"/>
            <a:r>
              <a:rPr lang="en-US" dirty="0"/>
              <a:t>The </a:t>
            </a:r>
            <a:r>
              <a:rPr lang="en-US" i="1" dirty="0"/>
              <a:t>first-born Son of God</a:t>
            </a:r>
            <a:endParaRPr lang="en-US" dirty="0"/>
          </a:p>
          <a:p>
            <a:pPr lvl="1"/>
            <a:r>
              <a:rPr lang="en-US" dirty="0"/>
              <a:t>A </a:t>
            </a:r>
            <a:r>
              <a:rPr lang="en-US" i="1" dirty="0"/>
              <a:t>bridge</a:t>
            </a:r>
            <a:r>
              <a:rPr lang="en-US" dirty="0"/>
              <a:t> between the transcendent God and the material world</a:t>
            </a:r>
          </a:p>
          <a:p>
            <a:r>
              <a:rPr lang="en-US" b="1" dirty="0"/>
              <a:t>Revelation Through Nature and Prophecy</a:t>
            </a:r>
            <a:r>
              <a:rPr lang="en-US" dirty="0"/>
              <a:t>: While God’s essence is unknowable, Philo believed humans could perceive God’s existence through </a:t>
            </a:r>
            <a:r>
              <a:rPr lang="en-US" i="1" dirty="0"/>
              <a:t>nature</a:t>
            </a:r>
            <a:r>
              <a:rPr lang="en-US" dirty="0"/>
              <a:t> and </a:t>
            </a:r>
            <a:r>
              <a:rPr lang="en-US" i="1" dirty="0"/>
              <a:t>prophetic revelation</a:t>
            </a:r>
            <a:r>
              <a:rPr lang="en-US" dirty="0"/>
              <a:t>—a kind of direct, spiritual insight rather than rational deduction.</a:t>
            </a:r>
          </a:p>
          <a:p>
            <a:r>
              <a:rPr lang="en-US" b="1" dirty="0"/>
              <a:t>🧠 Philosophical Synthesis</a:t>
            </a:r>
          </a:p>
          <a:p>
            <a:r>
              <a:rPr lang="en-US" dirty="0"/>
              <a:t>Philo’s theology was deeply influenced by:</a:t>
            </a:r>
          </a:p>
          <a:p>
            <a:r>
              <a:rPr lang="en-US" b="1" dirty="0"/>
              <a:t>Plato</a:t>
            </a:r>
            <a:r>
              <a:rPr lang="en-US" dirty="0"/>
              <a:t>: especially the idea of a world of perfect Forms and a transcendent source of all being.</a:t>
            </a:r>
          </a:p>
          <a:p>
            <a:r>
              <a:rPr lang="en-US" b="1" dirty="0"/>
              <a:t>Stoicism</a:t>
            </a:r>
            <a:r>
              <a:rPr lang="en-US" dirty="0"/>
              <a:t>: particularly the concept of the Logos as the rational principle pervading the cosmos.</a:t>
            </a:r>
          </a:p>
          <a:p>
            <a:r>
              <a:rPr lang="en-US" b="1" dirty="0"/>
              <a:t>Hebrew Scripture</a:t>
            </a:r>
            <a:r>
              <a:rPr lang="en-US" dirty="0"/>
              <a:t>: which he interpreted allegorically to align with philosophical ideas.</a:t>
            </a:r>
          </a:p>
          <a:p>
            <a:r>
              <a:rPr lang="en-US" dirty="0"/>
              <a:t>Philo’s vision of God laid important groundwork for later Christian theology, especially in how early Christian thinkers like the author of the Gospel of John developed the idea of the Logos as both divine and incarnate.</a:t>
            </a:r>
          </a:p>
          <a:p>
            <a:endParaRPr lang="en-US" dirty="0"/>
          </a:p>
        </p:txBody>
      </p:sp>
    </p:spTree>
    <p:extLst>
      <p:ext uri="{BB962C8B-B14F-4D97-AF65-F5344CB8AC3E}">
        <p14:creationId xmlns:p14="http://schemas.microsoft.com/office/powerpoint/2010/main" val="77417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EA97-5219-B4AC-6D9D-5AA282D76712}"/>
              </a:ext>
            </a:extLst>
          </p:cNvPr>
          <p:cNvSpPr>
            <a:spLocks noGrp="1"/>
          </p:cNvSpPr>
          <p:nvPr>
            <p:ph type="title"/>
          </p:nvPr>
        </p:nvSpPr>
        <p:spPr/>
        <p:txBody>
          <a:bodyPr/>
          <a:lstStyle/>
          <a:p>
            <a:r>
              <a:rPr lang="en-US" dirty="0"/>
              <a:t>What was Monotheism to Paul?</a:t>
            </a:r>
          </a:p>
        </p:txBody>
      </p:sp>
      <p:sp>
        <p:nvSpPr>
          <p:cNvPr id="3" name="Content Placeholder 2">
            <a:extLst>
              <a:ext uri="{FF2B5EF4-FFF2-40B4-BE49-F238E27FC236}">
                <a16:creationId xmlns:a16="http://schemas.microsoft.com/office/drawing/2014/main" id="{21EC441A-2181-6350-B822-D13E5D0870B8}"/>
              </a:ext>
            </a:extLst>
          </p:cNvPr>
          <p:cNvSpPr>
            <a:spLocks noGrp="1"/>
          </p:cNvSpPr>
          <p:nvPr>
            <p:ph idx="1"/>
          </p:nvPr>
        </p:nvSpPr>
        <p:spPr>
          <a:xfrm>
            <a:off x="838200" y="1825625"/>
            <a:ext cx="10515600" cy="3805741"/>
          </a:xfrm>
        </p:spPr>
        <p:txBody>
          <a:bodyPr/>
          <a:lstStyle/>
          <a:p>
            <a:r>
              <a:rPr lang="en-US" dirty="0"/>
              <a:t>The one true God is the Jewish God of the Old Testament.</a:t>
            </a:r>
          </a:p>
          <a:p>
            <a:r>
              <a:rPr lang="en-US" dirty="0"/>
              <a:t>The problem of Evil is central to Jewish thoughts about God – Evil in humankind, society, and within the natural order.</a:t>
            </a:r>
          </a:p>
          <a:p>
            <a:r>
              <a:rPr lang="en-US" dirty="0"/>
              <a:t>God will one day deal with evil and its consequences to restore creation.</a:t>
            </a:r>
          </a:p>
          <a:p>
            <a:r>
              <a:rPr lang="en-US" dirty="0"/>
              <a:t>The identity of God is redrawn around Jesus who came to redeem the world through his life, death, resurrection, and ascension (and future return).  </a:t>
            </a:r>
          </a:p>
          <a:p>
            <a:endParaRPr lang="en-US" dirty="0"/>
          </a:p>
        </p:txBody>
      </p:sp>
      <p:sp>
        <p:nvSpPr>
          <p:cNvPr id="4" name="TextBox 3">
            <a:extLst>
              <a:ext uri="{FF2B5EF4-FFF2-40B4-BE49-F238E27FC236}">
                <a16:creationId xmlns:a16="http://schemas.microsoft.com/office/drawing/2014/main" id="{19640673-DA7C-5F4A-5D50-09BD1A1242A7}"/>
              </a:ext>
            </a:extLst>
          </p:cNvPr>
          <p:cNvSpPr txBox="1"/>
          <p:nvPr/>
        </p:nvSpPr>
        <p:spPr>
          <a:xfrm>
            <a:off x="1951971" y="5908100"/>
            <a:ext cx="8214043" cy="646331"/>
          </a:xfrm>
          <a:prstGeom prst="rect">
            <a:avLst/>
          </a:prstGeom>
          <a:solidFill>
            <a:schemeClr val="accent1">
              <a:lumMod val="20000"/>
              <a:lumOff val="80000"/>
            </a:schemeClr>
          </a:solidFill>
        </p:spPr>
        <p:txBody>
          <a:bodyPr wrap="none" rtlCol="0">
            <a:spAutoFit/>
          </a:bodyPr>
          <a:lstStyle/>
          <a:p>
            <a:r>
              <a:rPr lang="en-US" sz="3600" dirty="0"/>
              <a:t>This is Paul’s Christological monotheism</a:t>
            </a:r>
          </a:p>
        </p:txBody>
      </p:sp>
    </p:spTree>
    <p:extLst>
      <p:ext uri="{BB962C8B-B14F-4D97-AF65-F5344CB8AC3E}">
        <p14:creationId xmlns:p14="http://schemas.microsoft.com/office/powerpoint/2010/main" val="319917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EEB0-5073-A4F3-8FC6-480631AFDD27}"/>
              </a:ext>
            </a:extLst>
          </p:cNvPr>
          <p:cNvSpPr>
            <a:spLocks noGrp="1"/>
          </p:cNvSpPr>
          <p:nvPr>
            <p:ph type="title"/>
          </p:nvPr>
        </p:nvSpPr>
        <p:spPr/>
        <p:txBody>
          <a:bodyPr/>
          <a:lstStyle/>
          <a:p>
            <a:r>
              <a:rPr lang="en-US" dirty="0"/>
              <a:t>Paul redefines Israel’s ‘God’</a:t>
            </a:r>
          </a:p>
        </p:txBody>
      </p:sp>
      <p:sp>
        <p:nvSpPr>
          <p:cNvPr id="3" name="Content Placeholder 2">
            <a:extLst>
              <a:ext uri="{FF2B5EF4-FFF2-40B4-BE49-F238E27FC236}">
                <a16:creationId xmlns:a16="http://schemas.microsoft.com/office/drawing/2014/main" id="{3BD18AC9-4B48-18F5-909F-8CD0A92F0974}"/>
              </a:ext>
            </a:extLst>
          </p:cNvPr>
          <p:cNvSpPr>
            <a:spLocks noGrp="1"/>
          </p:cNvSpPr>
          <p:nvPr>
            <p:ph idx="1"/>
          </p:nvPr>
        </p:nvSpPr>
        <p:spPr/>
        <p:txBody>
          <a:bodyPr>
            <a:normAutofit fontScale="77500" lnSpcReduction="20000"/>
          </a:bodyPr>
          <a:lstStyle/>
          <a:p>
            <a:pPr marL="0" indent="0">
              <a:buNone/>
            </a:pPr>
            <a:r>
              <a:rPr lang="en-US" b="1" u="sng" dirty="0"/>
              <a:t>Philippians 2.6-11  (A.D. 61-62)</a:t>
            </a:r>
          </a:p>
          <a:p>
            <a:pPr marL="0" indent="0">
              <a:buNone/>
            </a:pPr>
            <a:r>
              <a:rPr lang="en-US" b="1" baseline="30000" dirty="0"/>
              <a:t>6 </a:t>
            </a:r>
            <a:r>
              <a:rPr lang="en-US" dirty="0"/>
              <a:t>Who, being in very nature</a:t>
            </a:r>
            <a:r>
              <a:rPr lang="en-US" baseline="30000" dirty="0"/>
              <a:t>[</a:t>
            </a:r>
            <a:r>
              <a:rPr lang="en-US" baseline="30000" dirty="0">
                <a:hlinkClick r:id="rId2" tooltip="See footnote a"/>
              </a:rPr>
              <a:t>a</a:t>
            </a:r>
            <a:r>
              <a:rPr lang="en-US" baseline="30000" dirty="0"/>
              <a:t>]</a:t>
            </a:r>
            <a:r>
              <a:rPr lang="en-US" dirty="0"/>
              <a:t> God,</a:t>
            </a:r>
            <a:br>
              <a:rPr lang="en-US" dirty="0"/>
            </a:br>
            <a:r>
              <a:rPr lang="en-US" dirty="0"/>
              <a:t>    did not consider </a:t>
            </a:r>
            <a:r>
              <a:rPr lang="en-US" b="1" dirty="0"/>
              <a:t>equality with God </a:t>
            </a:r>
            <a:r>
              <a:rPr lang="en-US" dirty="0"/>
              <a:t>something to be used to his own advantage;</a:t>
            </a:r>
            <a:br>
              <a:rPr lang="en-US" dirty="0"/>
            </a:br>
            <a:r>
              <a:rPr lang="en-US" b="1" baseline="30000" dirty="0"/>
              <a:t>7 </a:t>
            </a:r>
            <a:r>
              <a:rPr lang="en-US" dirty="0"/>
              <a:t>rather, he made himself nothing</a:t>
            </a:r>
            <a:br>
              <a:rPr lang="en-US" dirty="0"/>
            </a:br>
            <a:r>
              <a:rPr lang="en-US" dirty="0"/>
              <a:t>    by taking the very nature</a:t>
            </a:r>
            <a:r>
              <a:rPr lang="en-US" baseline="30000" dirty="0"/>
              <a:t>[</a:t>
            </a:r>
            <a:r>
              <a:rPr lang="en-US" baseline="30000" dirty="0">
                <a:hlinkClick r:id="rId3" tooltip="See footnote b"/>
              </a:rPr>
              <a:t>b</a:t>
            </a:r>
            <a:r>
              <a:rPr lang="en-US" baseline="30000" dirty="0"/>
              <a:t>]</a:t>
            </a:r>
            <a:r>
              <a:rPr lang="en-US" dirty="0"/>
              <a:t> of a servant,</a:t>
            </a:r>
            <a:br>
              <a:rPr lang="en-US" dirty="0"/>
            </a:br>
            <a:r>
              <a:rPr lang="en-US" dirty="0"/>
              <a:t>    being made in human likeness.</a:t>
            </a:r>
            <a:br>
              <a:rPr lang="en-US" dirty="0"/>
            </a:br>
            <a:r>
              <a:rPr lang="en-US" b="1" baseline="30000" dirty="0"/>
              <a:t>8 </a:t>
            </a:r>
            <a:r>
              <a:rPr lang="en-US" dirty="0"/>
              <a:t>And being found in appearance as a man,</a:t>
            </a:r>
            <a:br>
              <a:rPr lang="en-US" dirty="0"/>
            </a:br>
            <a:r>
              <a:rPr lang="en-US" dirty="0"/>
              <a:t>    he humbled himself</a:t>
            </a:r>
            <a:br>
              <a:rPr lang="en-US" dirty="0"/>
            </a:br>
            <a:r>
              <a:rPr lang="en-US" dirty="0"/>
              <a:t>    by becoming obedient to death—</a:t>
            </a:r>
            <a:br>
              <a:rPr lang="en-US" dirty="0"/>
            </a:br>
            <a:r>
              <a:rPr lang="en-US" dirty="0"/>
              <a:t>        even death on a cross!</a:t>
            </a:r>
          </a:p>
          <a:p>
            <a:pPr marL="0" indent="0">
              <a:buNone/>
            </a:pPr>
            <a:r>
              <a:rPr lang="en-US" b="1" baseline="30000" dirty="0"/>
              <a:t>9 </a:t>
            </a:r>
            <a:r>
              <a:rPr lang="en-US" dirty="0"/>
              <a:t>Therefore God exalted him to the highest place</a:t>
            </a:r>
            <a:br>
              <a:rPr lang="en-US" dirty="0"/>
            </a:br>
            <a:r>
              <a:rPr lang="en-US" dirty="0"/>
              <a:t>    and gave him the name that is above every name,</a:t>
            </a:r>
            <a:br>
              <a:rPr lang="en-US" dirty="0"/>
            </a:br>
            <a:r>
              <a:rPr lang="en-US" b="1" baseline="30000" dirty="0"/>
              <a:t>10 </a:t>
            </a:r>
            <a:r>
              <a:rPr lang="en-US" dirty="0"/>
              <a:t>that at the name of Jesus every knee should bow,</a:t>
            </a:r>
            <a:br>
              <a:rPr lang="en-US" dirty="0"/>
            </a:br>
            <a:r>
              <a:rPr lang="en-US" dirty="0"/>
              <a:t>    in heaven and on earth and under the earth,</a:t>
            </a:r>
            <a:br>
              <a:rPr lang="en-US" dirty="0"/>
            </a:br>
            <a:r>
              <a:rPr lang="en-US" b="1" baseline="30000" dirty="0"/>
              <a:t>11 </a:t>
            </a:r>
            <a:r>
              <a:rPr lang="en-US" dirty="0"/>
              <a:t>and every tongue acknowledge that Jesus Christ is Lord,</a:t>
            </a:r>
            <a:br>
              <a:rPr lang="en-US" dirty="0"/>
            </a:br>
            <a:r>
              <a:rPr lang="en-US" dirty="0"/>
              <a:t>    to the glory of God the Father.</a:t>
            </a:r>
          </a:p>
          <a:p>
            <a:pPr marL="0" indent="0">
              <a:buNone/>
            </a:pPr>
            <a:endParaRPr lang="en-US" b="1" dirty="0"/>
          </a:p>
        </p:txBody>
      </p:sp>
      <p:sp>
        <p:nvSpPr>
          <p:cNvPr id="4" name="TextBox 3">
            <a:extLst>
              <a:ext uri="{FF2B5EF4-FFF2-40B4-BE49-F238E27FC236}">
                <a16:creationId xmlns:a16="http://schemas.microsoft.com/office/drawing/2014/main" id="{FC170393-2758-91E4-E711-E911A87C85A3}"/>
              </a:ext>
            </a:extLst>
          </p:cNvPr>
          <p:cNvSpPr txBox="1"/>
          <p:nvPr/>
        </p:nvSpPr>
        <p:spPr>
          <a:xfrm>
            <a:off x="8248463" y="4893152"/>
            <a:ext cx="3105337" cy="646331"/>
          </a:xfrm>
          <a:prstGeom prst="rect">
            <a:avLst/>
          </a:prstGeom>
          <a:noFill/>
        </p:spPr>
        <p:txBody>
          <a:bodyPr wrap="none" rtlCol="0">
            <a:spAutoFit/>
          </a:bodyPr>
          <a:lstStyle/>
          <a:p>
            <a:r>
              <a:rPr lang="en-US" dirty="0"/>
              <a:t>Quoting Isaiah 45:23 referring</a:t>
            </a:r>
          </a:p>
          <a:p>
            <a:r>
              <a:rPr lang="en-US" dirty="0"/>
              <a:t>to God</a:t>
            </a:r>
          </a:p>
        </p:txBody>
      </p:sp>
      <p:sp>
        <p:nvSpPr>
          <p:cNvPr id="5" name="Right Brace 4">
            <a:extLst>
              <a:ext uri="{FF2B5EF4-FFF2-40B4-BE49-F238E27FC236}">
                <a16:creationId xmlns:a16="http://schemas.microsoft.com/office/drawing/2014/main" id="{A46E8715-B7AC-B9C0-58B3-97892477197B}"/>
              </a:ext>
            </a:extLst>
          </p:cNvPr>
          <p:cNvSpPr/>
          <p:nvPr/>
        </p:nvSpPr>
        <p:spPr>
          <a:xfrm>
            <a:off x="7772400" y="4939319"/>
            <a:ext cx="323385" cy="3693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2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1EF3-8E93-17F9-D76D-7C37B4AA8997}"/>
              </a:ext>
            </a:extLst>
          </p:cNvPr>
          <p:cNvSpPr>
            <a:spLocks noGrp="1"/>
          </p:cNvSpPr>
          <p:nvPr>
            <p:ph type="title"/>
          </p:nvPr>
        </p:nvSpPr>
        <p:spPr/>
        <p:txBody>
          <a:bodyPr/>
          <a:lstStyle/>
          <a:p>
            <a:r>
              <a:rPr lang="en-US" dirty="0"/>
              <a:t>Paul avows Jewish-style </a:t>
            </a:r>
            <a:r>
              <a:rPr lang="en-US" dirty="0" err="1"/>
              <a:t>monothesism</a:t>
            </a:r>
            <a:r>
              <a:rPr lang="en-US" dirty="0"/>
              <a:t>, not pagan polytheism</a:t>
            </a:r>
          </a:p>
        </p:txBody>
      </p:sp>
      <p:sp>
        <p:nvSpPr>
          <p:cNvPr id="3" name="Content Placeholder 2">
            <a:extLst>
              <a:ext uri="{FF2B5EF4-FFF2-40B4-BE49-F238E27FC236}">
                <a16:creationId xmlns:a16="http://schemas.microsoft.com/office/drawing/2014/main" id="{BF45E88B-80AB-D3ED-DFBB-8459708BFA30}"/>
              </a:ext>
            </a:extLst>
          </p:cNvPr>
          <p:cNvSpPr>
            <a:spLocks noGrp="1"/>
          </p:cNvSpPr>
          <p:nvPr>
            <p:ph idx="1"/>
          </p:nvPr>
        </p:nvSpPr>
        <p:spPr/>
        <p:txBody>
          <a:bodyPr/>
          <a:lstStyle/>
          <a:p>
            <a:pPr marL="0" indent="0">
              <a:buNone/>
            </a:pPr>
            <a:r>
              <a:rPr lang="en-US" u="sng" dirty="0"/>
              <a:t>1 </a:t>
            </a:r>
            <a:r>
              <a:rPr lang="en-US" u="sng" dirty="0" err="1"/>
              <a:t>Corinithians</a:t>
            </a:r>
            <a:r>
              <a:rPr lang="en-US" u="sng" dirty="0"/>
              <a:t> 8:4-6  (A.D. 53-55)</a:t>
            </a:r>
          </a:p>
          <a:p>
            <a:pPr marL="0" indent="0">
              <a:buNone/>
            </a:pPr>
            <a:endParaRPr lang="en-US" dirty="0"/>
          </a:p>
          <a:p>
            <a:pPr marL="0" indent="0">
              <a:buNone/>
            </a:pPr>
            <a:r>
              <a:rPr lang="en-US" b="1" baseline="30000" dirty="0"/>
              <a:t>4 </a:t>
            </a:r>
            <a:r>
              <a:rPr lang="en-US" dirty="0"/>
              <a:t>So then, about eating food sacrificed to idols: We know that “An idol is nothing at all in the world” and that “There is no God but one.” </a:t>
            </a:r>
            <a:r>
              <a:rPr lang="en-US" b="1" baseline="30000" dirty="0"/>
              <a:t>5 </a:t>
            </a:r>
            <a:r>
              <a:rPr lang="en-US" dirty="0"/>
              <a:t>For even if there are so-called gods, whether in heaven or on earth (as indeed there are many “gods” and many “lords”), </a:t>
            </a:r>
            <a:r>
              <a:rPr lang="en-US" b="1" baseline="30000" dirty="0"/>
              <a:t>6 </a:t>
            </a:r>
            <a:r>
              <a:rPr lang="en-US" dirty="0"/>
              <a:t>yet for us there is but one God, the Father, from whom all things came and for whom we live; and there is but one Lord, Jesus Christ, through whom all things came and through whom we live.</a:t>
            </a:r>
          </a:p>
        </p:txBody>
      </p:sp>
    </p:spTree>
    <p:extLst>
      <p:ext uri="{BB962C8B-B14F-4D97-AF65-F5344CB8AC3E}">
        <p14:creationId xmlns:p14="http://schemas.microsoft.com/office/powerpoint/2010/main" val="144816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DDEC-7BCC-B3C9-9410-F7024712CC5A}"/>
              </a:ext>
            </a:extLst>
          </p:cNvPr>
          <p:cNvSpPr>
            <a:spLocks noGrp="1"/>
          </p:cNvSpPr>
          <p:nvPr>
            <p:ph type="ctrTitle"/>
          </p:nvPr>
        </p:nvSpPr>
        <p:spPr>
          <a:xfrm>
            <a:off x="1524000" y="2598894"/>
            <a:ext cx="9144000" cy="2690558"/>
          </a:xfrm>
        </p:spPr>
        <p:txBody>
          <a:bodyPr/>
          <a:lstStyle/>
          <a:p>
            <a:r>
              <a:rPr lang="en-US" dirty="0"/>
              <a:t>Chapter 16 – A Primer on Pauline Theology</a:t>
            </a:r>
          </a:p>
        </p:txBody>
      </p:sp>
      <p:sp>
        <p:nvSpPr>
          <p:cNvPr id="3" name="Subtitle 2">
            <a:extLst>
              <a:ext uri="{FF2B5EF4-FFF2-40B4-BE49-F238E27FC236}">
                <a16:creationId xmlns:a16="http://schemas.microsoft.com/office/drawing/2014/main" id="{2205E16F-F3E6-1070-C3E3-9D970A481AEE}"/>
              </a:ext>
            </a:extLst>
          </p:cNvPr>
          <p:cNvSpPr>
            <a:spLocks noGrp="1"/>
          </p:cNvSpPr>
          <p:nvPr>
            <p:ph type="subTitle" idx="1"/>
          </p:nvPr>
        </p:nvSpPr>
        <p:spPr>
          <a:xfrm>
            <a:off x="1464039" y="5613010"/>
            <a:ext cx="9144000" cy="989734"/>
          </a:xfrm>
        </p:spPr>
        <p:txBody>
          <a:bodyPr/>
          <a:lstStyle/>
          <a:p>
            <a:r>
              <a:rPr lang="en-US" dirty="0"/>
              <a:t>“The New Testament in Its World”  N.T. Wright</a:t>
            </a:r>
          </a:p>
        </p:txBody>
      </p:sp>
      <p:pic>
        <p:nvPicPr>
          <p:cNvPr id="5" name="Picture 4">
            <a:extLst>
              <a:ext uri="{FF2B5EF4-FFF2-40B4-BE49-F238E27FC236}">
                <a16:creationId xmlns:a16="http://schemas.microsoft.com/office/drawing/2014/main" id="{86514206-BEF6-5118-D10C-C684BCDA3A98}"/>
              </a:ext>
            </a:extLst>
          </p:cNvPr>
          <p:cNvPicPr>
            <a:picLocks noChangeAspect="1"/>
          </p:cNvPicPr>
          <p:nvPr/>
        </p:nvPicPr>
        <p:blipFill>
          <a:blip r:embed="rId2"/>
          <a:stretch>
            <a:fillRect/>
          </a:stretch>
        </p:blipFill>
        <p:spPr>
          <a:xfrm>
            <a:off x="794173" y="18846"/>
            <a:ext cx="10764063" cy="3237116"/>
          </a:xfrm>
          <a:prstGeom prst="rect">
            <a:avLst/>
          </a:prstGeom>
        </p:spPr>
      </p:pic>
    </p:spTree>
    <p:extLst>
      <p:ext uri="{BB962C8B-B14F-4D97-AF65-F5344CB8AC3E}">
        <p14:creationId xmlns:p14="http://schemas.microsoft.com/office/powerpoint/2010/main" val="68771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87A3-5AEB-6B97-6F95-2196F73CCACF}"/>
              </a:ext>
            </a:extLst>
          </p:cNvPr>
          <p:cNvSpPr>
            <a:spLocks noGrp="1"/>
          </p:cNvSpPr>
          <p:nvPr>
            <p:ph type="title"/>
          </p:nvPr>
        </p:nvSpPr>
        <p:spPr/>
        <p:txBody>
          <a:bodyPr/>
          <a:lstStyle/>
          <a:p>
            <a:r>
              <a:rPr lang="en-US" dirty="0"/>
              <a:t>To Paul, the Faithfulness of the </a:t>
            </a:r>
            <a:r>
              <a:rPr lang="en-US" dirty="0" err="1"/>
              <a:t>Convenant</a:t>
            </a:r>
            <a:r>
              <a:rPr lang="en-US" dirty="0"/>
              <a:t> God is revealed by the Cross</a:t>
            </a:r>
          </a:p>
        </p:txBody>
      </p:sp>
      <p:sp>
        <p:nvSpPr>
          <p:cNvPr id="3" name="Content Placeholder 2">
            <a:extLst>
              <a:ext uri="{FF2B5EF4-FFF2-40B4-BE49-F238E27FC236}">
                <a16:creationId xmlns:a16="http://schemas.microsoft.com/office/drawing/2014/main" id="{55A70EED-5C55-D483-7538-80A74B4F2683}"/>
              </a:ext>
            </a:extLst>
          </p:cNvPr>
          <p:cNvSpPr>
            <a:spLocks noGrp="1"/>
          </p:cNvSpPr>
          <p:nvPr>
            <p:ph idx="1"/>
          </p:nvPr>
        </p:nvSpPr>
        <p:spPr/>
        <p:txBody>
          <a:bodyPr>
            <a:normAutofit fontScale="92500" lnSpcReduction="20000"/>
          </a:bodyPr>
          <a:lstStyle/>
          <a:p>
            <a:pPr marL="0" indent="0">
              <a:buNone/>
            </a:pPr>
            <a:r>
              <a:rPr lang="en-US" u="sng" dirty="0"/>
              <a:t>Romans 3:21-26  </a:t>
            </a:r>
            <a:r>
              <a:rPr lang="en-US" dirty="0"/>
              <a:t>(A.D. 55-57)</a:t>
            </a:r>
          </a:p>
          <a:p>
            <a:pPr marL="0" indent="0">
              <a:buNone/>
            </a:pPr>
            <a:endParaRPr lang="en-US" dirty="0"/>
          </a:p>
          <a:p>
            <a:pPr marL="0" indent="0">
              <a:buNone/>
            </a:pPr>
            <a:r>
              <a:rPr lang="en-US" b="1" baseline="30000" dirty="0"/>
              <a:t>21 </a:t>
            </a:r>
            <a:r>
              <a:rPr lang="en-US" dirty="0"/>
              <a:t>But now apart from the law the righteousness of God has been made known, to which the Law and the Prophets testify. </a:t>
            </a:r>
            <a:r>
              <a:rPr lang="en-US" b="1" baseline="30000" dirty="0"/>
              <a:t>22 </a:t>
            </a:r>
            <a:r>
              <a:rPr lang="en-US" dirty="0"/>
              <a:t>This righteousness is given through faith in</a:t>
            </a:r>
            <a:r>
              <a:rPr lang="en-US" baseline="30000" dirty="0"/>
              <a:t>[</a:t>
            </a:r>
            <a:r>
              <a:rPr lang="en-US" baseline="30000" dirty="0">
                <a:hlinkClick r:id="rId2" tooltip="See footnote a"/>
              </a:rPr>
              <a:t>a</a:t>
            </a:r>
            <a:r>
              <a:rPr lang="en-US" baseline="30000" dirty="0"/>
              <a:t>]</a:t>
            </a:r>
            <a:r>
              <a:rPr lang="en-US" dirty="0"/>
              <a:t> Jesus Christ to all who believe. There is no difference between Jew and Gentile, </a:t>
            </a:r>
            <a:r>
              <a:rPr lang="en-US" b="1" baseline="30000" dirty="0"/>
              <a:t>23 </a:t>
            </a:r>
            <a:r>
              <a:rPr lang="en-US" dirty="0"/>
              <a:t>for all have sinned and fall short of the glory of God, </a:t>
            </a:r>
            <a:r>
              <a:rPr lang="en-US" b="1" baseline="30000" dirty="0"/>
              <a:t>24 </a:t>
            </a:r>
            <a:r>
              <a:rPr lang="en-US" dirty="0"/>
              <a:t>and all are justified freely by his grace through the redemption that came by Christ Jesus. </a:t>
            </a:r>
            <a:r>
              <a:rPr lang="en-US" b="1" baseline="30000" dirty="0"/>
              <a:t>25 </a:t>
            </a:r>
            <a:r>
              <a:rPr lang="en-US" dirty="0"/>
              <a:t>God presented Christ as a sacrifice of atonement,</a:t>
            </a:r>
            <a:r>
              <a:rPr lang="en-US" baseline="30000" dirty="0"/>
              <a:t>[</a:t>
            </a:r>
            <a:r>
              <a:rPr lang="en-US" baseline="30000" dirty="0">
                <a:hlinkClick r:id="rId3" tooltip="See footnote b"/>
              </a:rPr>
              <a:t>b</a:t>
            </a:r>
            <a:r>
              <a:rPr lang="en-US" baseline="30000" dirty="0"/>
              <a:t>]</a:t>
            </a:r>
            <a:r>
              <a:rPr lang="en-US" dirty="0"/>
              <a:t> through the shedding of his blood—to be received by faith. He did this to demonstrate his righteousness, because in his forbearance he had left the sins committed beforehand unpunished— </a:t>
            </a:r>
            <a:r>
              <a:rPr lang="en-US" b="1" baseline="30000" dirty="0"/>
              <a:t>26 </a:t>
            </a:r>
            <a:r>
              <a:rPr lang="en-US" dirty="0"/>
              <a:t>he did it to demonstrate his righteousness at the present time, so as to be just and the one who justifies those who have faith in Jesus.</a:t>
            </a:r>
          </a:p>
        </p:txBody>
      </p:sp>
    </p:spTree>
    <p:extLst>
      <p:ext uri="{BB962C8B-B14F-4D97-AF65-F5344CB8AC3E}">
        <p14:creationId xmlns:p14="http://schemas.microsoft.com/office/powerpoint/2010/main" val="29960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F67F-D9A0-2F42-3D94-353C4D6ADAB4}"/>
              </a:ext>
            </a:extLst>
          </p:cNvPr>
          <p:cNvSpPr>
            <a:spLocks noGrp="1"/>
          </p:cNvSpPr>
          <p:nvPr>
            <p:ph type="title"/>
          </p:nvPr>
        </p:nvSpPr>
        <p:spPr/>
        <p:txBody>
          <a:bodyPr/>
          <a:lstStyle/>
          <a:p>
            <a:r>
              <a:rPr lang="en-US" dirty="0"/>
              <a:t>Paul tells of the Spirit of God, with us</a:t>
            </a:r>
          </a:p>
        </p:txBody>
      </p:sp>
      <p:sp>
        <p:nvSpPr>
          <p:cNvPr id="3" name="Content Placeholder 2">
            <a:extLst>
              <a:ext uri="{FF2B5EF4-FFF2-40B4-BE49-F238E27FC236}">
                <a16:creationId xmlns:a16="http://schemas.microsoft.com/office/drawing/2014/main" id="{0100FA27-92D7-4F92-6973-8767488DEA0F}"/>
              </a:ext>
            </a:extLst>
          </p:cNvPr>
          <p:cNvSpPr>
            <a:spLocks noGrp="1"/>
          </p:cNvSpPr>
          <p:nvPr>
            <p:ph idx="1"/>
          </p:nvPr>
        </p:nvSpPr>
        <p:spPr>
          <a:xfrm>
            <a:off x="838200" y="1690688"/>
            <a:ext cx="10515600" cy="4802187"/>
          </a:xfrm>
        </p:spPr>
        <p:txBody>
          <a:bodyPr>
            <a:normAutofit fontScale="92500" lnSpcReduction="20000"/>
          </a:bodyPr>
          <a:lstStyle/>
          <a:p>
            <a:pPr marL="0" indent="0">
              <a:buNone/>
            </a:pPr>
            <a:r>
              <a:rPr lang="en-US" u="sng" dirty="0"/>
              <a:t>Romans 8:8-13</a:t>
            </a:r>
          </a:p>
          <a:p>
            <a:pPr marL="0" indent="0">
              <a:buNone/>
            </a:pPr>
            <a:r>
              <a:rPr lang="en-US" b="1" baseline="30000" dirty="0"/>
              <a:t>8 </a:t>
            </a:r>
            <a:r>
              <a:rPr lang="en-US" dirty="0"/>
              <a:t>Those who are in the realm of the flesh cannot please God.</a:t>
            </a:r>
          </a:p>
          <a:p>
            <a:pPr marL="0" indent="0">
              <a:buNone/>
            </a:pPr>
            <a:r>
              <a:rPr lang="en-US" b="1" baseline="30000" dirty="0"/>
              <a:t>9 </a:t>
            </a:r>
            <a:r>
              <a:rPr lang="en-US" dirty="0"/>
              <a:t>You, however, are not in the realm of the flesh but are in the realm of the Spirit, if indeed the Spirit of God lives in you. And if anyone does not have the Spirit of Christ, they do not belong to Christ. </a:t>
            </a:r>
            <a:r>
              <a:rPr lang="en-US" b="1" baseline="30000" dirty="0"/>
              <a:t>10 </a:t>
            </a:r>
            <a:r>
              <a:rPr lang="en-US" dirty="0"/>
              <a:t>But if Christ is in you, then even though your body is subject to death because of sin, the Spirit gives life</a:t>
            </a:r>
            <a:r>
              <a:rPr lang="en-US" baseline="30000" dirty="0"/>
              <a:t>[</a:t>
            </a:r>
            <a:r>
              <a:rPr lang="en-US" baseline="30000" dirty="0">
                <a:hlinkClick r:id="rId2" tooltip="See footnote d"/>
              </a:rPr>
              <a:t>d</a:t>
            </a:r>
            <a:r>
              <a:rPr lang="en-US" baseline="30000" dirty="0"/>
              <a:t>]</a:t>
            </a:r>
            <a:r>
              <a:rPr lang="en-US" dirty="0"/>
              <a:t> because of righteousness. </a:t>
            </a:r>
            <a:r>
              <a:rPr lang="en-US" b="1" baseline="30000" dirty="0"/>
              <a:t>11 </a:t>
            </a:r>
            <a:r>
              <a:rPr lang="en-US" dirty="0"/>
              <a:t>And if the Spirit of him who raised Jesus from the dead is living in you, he who raised Christ from the dead will also give life to your mortal bodies because of</a:t>
            </a:r>
            <a:r>
              <a:rPr lang="en-US" baseline="30000" dirty="0"/>
              <a:t>[</a:t>
            </a:r>
            <a:r>
              <a:rPr lang="en-US" baseline="30000" dirty="0">
                <a:hlinkClick r:id="rId3" tooltip="See footnote e"/>
              </a:rPr>
              <a:t>e</a:t>
            </a:r>
            <a:r>
              <a:rPr lang="en-US" baseline="30000" dirty="0"/>
              <a:t>]</a:t>
            </a:r>
            <a:r>
              <a:rPr lang="en-US" dirty="0"/>
              <a:t> his Spirit who lives in you.</a:t>
            </a:r>
          </a:p>
          <a:p>
            <a:pPr marL="0" indent="0">
              <a:buNone/>
            </a:pPr>
            <a:r>
              <a:rPr lang="en-US" b="1" baseline="30000" dirty="0"/>
              <a:t>12 </a:t>
            </a:r>
            <a:r>
              <a:rPr lang="en-US" dirty="0"/>
              <a:t>Therefore, brothers and sisters, we have an obligation—but it is not to the flesh, to live according to it. </a:t>
            </a:r>
            <a:r>
              <a:rPr lang="en-US" b="1" baseline="30000" dirty="0"/>
              <a:t>13 </a:t>
            </a:r>
            <a:r>
              <a:rPr lang="en-US" dirty="0"/>
              <a:t>For if you live according to the flesh, you will die; but if by the Spirit you put to death the misdeeds of the body, you will live.</a:t>
            </a:r>
          </a:p>
          <a:p>
            <a:endParaRPr lang="en-US" dirty="0"/>
          </a:p>
        </p:txBody>
      </p:sp>
    </p:spTree>
    <p:extLst>
      <p:ext uri="{BB962C8B-B14F-4D97-AF65-F5344CB8AC3E}">
        <p14:creationId xmlns:p14="http://schemas.microsoft.com/office/powerpoint/2010/main" val="366284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4EF9-C1A4-8F6E-BC19-C464D9071373}"/>
              </a:ext>
            </a:extLst>
          </p:cNvPr>
          <p:cNvSpPr>
            <a:spLocks noGrp="1"/>
          </p:cNvSpPr>
          <p:nvPr>
            <p:ph type="title"/>
          </p:nvPr>
        </p:nvSpPr>
        <p:spPr/>
        <p:txBody>
          <a:bodyPr/>
          <a:lstStyle/>
          <a:p>
            <a:r>
              <a:rPr lang="en-US" dirty="0"/>
              <a:t>One God, Three Parts – Pointing to the Trinity</a:t>
            </a:r>
          </a:p>
        </p:txBody>
      </p:sp>
      <p:sp>
        <p:nvSpPr>
          <p:cNvPr id="3" name="Content Placeholder 2">
            <a:extLst>
              <a:ext uri="{FF2B5EF4-FFF2-40B4-BE49-F238E27FC236}">
                <a16:creationId xmlns:a16="http://schemas.microsoft.com/office/drawing/2014/main" id="{37AF0BB2-BB21-4C85-7808-6EC83A02A970}"/>
              </a:ext>
            </a:extLst>
          </p:cNvPr>
          <p:cNvSpPr>
            <a:spLocks noGrp="1"/>
          </p:cNvSpPr>
          <p:nvPr>
            <p:ph idx="1"/>
          </p:nvPr>
        </p:nvSpPr>
        <p:spPr>
          <a:xfrm>
            <a:off x="838200" y="1825625"/>
            <a:ext cx="10515600" cy="3158970"/>
          </a:xfrm>
        </p:spPr>
        <p:txBody>
          <a:bodyPr>
            <a:normAutofit fontScale="92500" lnSpcReduction="20000"/>
          </a:bodyPr>
          <a:lstStyle/>
          <a:p>
            <a:r>
              <a:rPr lang="en-US" dirty="0"/>
              <a:t>The Trinity as an explicit construct does not appear in the Bible.</a:t>
            </a:r>
          </a:p>
          <a:p>
            <a:r>
              <a:rPr lang="en-US" dirty="0"/>
              <a:t>Galatians is possibly the earliest Christian writing we have (A.D. </a:t>
            </a:r>
            <a:r>
              <a:rPr lang="en-US"/>
              <a:t>48-50) </a:t>
            </a:r>
            <a:r>
              <a:rPr lang="en-US" dirty="0"/>
              <a:t>and Paul wrote (Gal 4:4-6): “But when the time had fully come, God sent his Son, born of a woman, born under law, to redeem those under law, that we might receive the full rights of sons.  Because you are sons, God sent the Spirit of his Son into our hearts, the Spirit who calls out, ‘Abba, Father.’ “</a:t>
            </a:r>
          </a:p>
          <a:p>
            <a:r>
              <a:rPr lang="en-US" dirty="0"/>
              <a:t>Consider Paul’s “apostolic benediction” 2 Cor 13:14: “The grace of the Lord Jesus Christ, and the love of God, and the fellowship of the Holy Spirit be with you all.”</a:t>
            </a:r>
          </a:p>
        </p:txBody>
      </p:sp>
      <p:sp>
        <p:nvSpPr>
          <p:cNvPr id="4" name="TextBox 3">
            <a:extLst>
              <a:ext uri="{FF2B5EF4-FFF2-40B4-BE49-F238E27FC236}">
                <a16:creationId xmlns:a16="http://schemas.microsoft.com/office/drawing/2014/main" id="{528D37C3-7358-D9E8-18AE-10538C400813}"/>
              </a:ext>
            </a:extLst>
          </p:cNvPr>
          <p:cNvSpPr txBox="1"/>
          <p:nvPr/>
        </p:nvSpPr>
        <p:spPr>
          <a:xfrm>
            <a:off x="838200" y="5508702"/>
            <a:ext cx="10625254" cy="1077218"/>
          </a:xfrm>
          <a:prstGeom prst="rect">
            <a:avLst/>
          </a:prstGeom>
          <a:solidFill>
            <a:schemeClr val="accent1">
              <a:lumMod val="20000"/>
              <a:lumOff val="80000"/>
            </a:schemeClr>
          </a:solidFill>
        </p:spPr>
        <p:txBody>
          <a:bodyPr wrap="square" rtlCol="0">
            <a:spAutoFit/>
          </a:bodyPr>
          <a:lstStyle/>
          <a:p>
            <a:r>
              <a:rPr lang="en-US" sz="3200" dirty="0"/>
              <a:t>…If the doctrine of the Trinity had not come into existence it would have been necessary to invent it.  -- N.T. Wright</a:t>
            </a:r>
          </a:p>
        </p:txBody>
      </p:sp>
    </p:spTree>
    <p:extLst>
      <p:ext uri="{BB962C8B-B14F-4D97-AF65-F5344CB8AC3E}">
        <p14:creationId xmlns:p14="http://schemas.microsoft.com/office/powerpoint/2010/main" val="42395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37F3EF-2327-24BD-9A48-95226940F963}"/>
              </a:ext>
            </a:extLst>
          </p:cNvPr>
          <p:cNvPicPr>
            <a:picLocks noChangeAspect="1"/>
          </p:cNvPicPr>
          <p:nvPr/>
        </p:nvPicPr>
        <p:blipFill>
          <a:blip r:embed="rId2"/>
          <a:stretch>
            <a:fillRect/>
          </a:stretch>
        </p:blipFill>
        <p:spPr>
          <a:xfrm>
            <a:off x="3590144" y="-54574"/>
            <a:ext cx="4984230" cy="6928943"/>
          </a:xfrm>
          <a:prstGeom prst="rect">
            <a:avLst/>
          </a:prstGeom>
        </p:spPr>
      </p:pic>
    </p:spTree>
    <p:extLst>
      <p:ext uri="{BB962C8B-B14F-4D97-AF65-F5344CB8AC3E}">
        <p14:creationId xmlns:p14="http://schemas.microsoft.com/office/powerpoint/2010/main" val="212623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758C5-61CD-7ADB-2F5D-18703690E5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7D53A25-11EA-056B-5D89-39FB31BC22BE}"/>
              </a:ext>
            </a:extLst>
          </p:cNvPr>
          <p:cNvSpPr>
            <a:spLocks noGrp="1"/>
          </p:cNvSpPr>
          <p:nvPr>
            <p:ph type="ctrTitle"/>
          </p:nvPr>
        </p:nvSpPr>
        <p:spPr/>
        <p:txBody>
          <a:bodyPr>
            <a:normAutofit/>
          </a:bodyPr>
          <a:lstStyle/>
          <a:p>
            <a:r>
              <a:rPr lang="en-US" dirty="0"/>
              <a:t>Election according to Paul</a:t>
            </a:r>
            <a:br>
              <a:rPr lang="en-US" dirty="0"/>
            </a:br>
            <a:r>
              <a:rPr lang="en-US" dirty="0"/>
              <a:t>“Rethinking God’s People”</a:t>
            </a:r>
          </a:p>
        </p:txBody>
      </p:sp>
      <p:sp>
        <p:nvSpPr>
          <p:cNvPr id="7" name="Subtitle 6">
            <a:extLst>
              <a:ext uri="{FF2B5EF4-FFF2-40B4-BE49-F238E27FC236}">
                <a16:creationId xmlns:a16="http://schemas.microsoft.com/office/drawing/2014/main" id="{BF62F421-C226-334A-D84F-6D5A8106BF63}"/>
              </a:ext>
            </a:extLst>
          </p:cNvPr>
          <p:cNvSpPr>
            <a:spLocks noGrp="1"/>
          </p:cNvSpPr>
          <p:nvPr>
            <p:ph type="subTitle" idx="1"/>
          </p:nvPr>
        </p:nvSpPr>
        <p:spPr>
          <a:xfrm>
            <a:off x="1524000" y="3509963"/>
            <a:ext cx="9144000" cy="1747837"/>
          </a:xfrm>
        </p:spPr>
        <p:txBody>
          <a:bodyPr/>
          <a:lstStyle/>
          <a:p>
            <a:r>
              <a:rPr lang="en-US" dirty="0"/>
              <a:t>Paul’s second theological pillar</a:t>
            </a:r>
          </a:p>
        </p:txBody>
      </p:sp>
      <p:sp>
        <p:nvSpPr>
          <p:cNvPr id="2" name="TextBox 1">
            <a:extLst>
              <a:ext uri="{FF2B5EF4-FFF2-40B4-BE49-F238E27FC236}">
                <a16:creationId xmlns:a16="http://schemas.microsoft.com/office/drawing/2014/main" id="{0582BA26-2A65-D396-5FF3-49ED3D4D7D2C}"/>
              </a:ext>
            </a:extLst>
          </p:cNvPr>
          <p:cNvSpPr txBox="1"/>
          <p:nvPr/>
        </p:nvSpPr>
        <p:spPr>
          <a:xfrm>
            <a:off x="3455406" y="4864818"/>
            <a:ext cx="5256039"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3200" i="1" dirty="0"/>
              <a:t>“Hello, Ladies and Gentiles!”</a:t>
            </a:r>
          </a:p>
        </p:txBody>
      </p:sp>
    </p:spTree>
    <p:extLst>
      <p:ext uri="{BB962C8B-B14F-4D97-AF65-F5344CB8AC3E}">
        <p14:creationId xmlns:p14="http://schemas.microsoft.com/office/powerpoint/2010/main" val="5235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7E26C-5641-3D82-41E4-54BE723B079C}"/>
              </a:ext>
            </a:extLst>
          </p:cNvPr>
          <p:cNvPicPr>
            <a:picLocks noChangeAspect="1"/>
          </p:cNvPicPr>
          <p:nvPr/>
        </p:nvPicPr>
        <p:blipFill>
          <a:blip r:embed="rId2"/>
          <a:stretch>
            <a:fillRect/>
          </a:stretch>
        </p:blipFill>
        <p:spPr>
          <a:xfrm>
            <a:off x="2926818" y="13492"/>
            <a:ext cx="6382074" cy="6784547"/>
          </a:xfrm>
          <a:prstGeom prst="rect">
            <a:avLst/>
          </a:prstGeom>
        </p:spPr>
      </p:pic>
    </p:spTree>
    <p:extLst>
      <p:ext uri="{BB962C8B-B14F-4D97-AF65-F5344CB8AC3E}">
        <p14:creationId xmlns:p14="http://schemas.microsoft.com/office/powerpoint/2010/main" val="133520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140F0A-BCB3-2D56-0F58-2C16BCDAE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72" y="2453689"/>
            <a:ext cx="11115696" cy="1935825"/>
          </a:xfrm>
          <a:prstGeom prst="rect">
            <a:avLst/>
          </a:prstGeom>
        </p:spPr>
      </p:pic>
    </p:spTree>
    <p:extLst>
      <p:ext uri="{BB962C8B-B14F-4D97-AF65-F5344CB8AC3E}">
        <p14:creationId xmlns:p14="http://schemas.microsoft.com/office/powerpoint/2010/main" val="361334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10BE-03F9-A498-E388-C336DF00F3A7}"/>
              </a:ext>
            </a:extLst>
          </p:cNvPr>
          <p:cNvSpPr>
            <a:spLocks noGrp="1"/>
          </p:cNvSpPr>
          <p:nvPr>
            <p:ph type="title"/>
          </p:nvPr>
        </p:nvSpPr>
        <p:spPr>
          <a:xfrm>
            <a:off x="256478" y="365125"/>
            <a:ext cx="11935522" cy="1325563"/>
          </a:xfrm>
        </p:spPr>
        <p:txBody>
          <a:bodyPr/>
          <a:lstStyle/>
          <a:p>
            <a:r>
              <a:rPr lang="en-US" dirty="0"/>
              <a:t>The Old Testament View of Election (God’s People)</a:t>
            </a:r>
          </a:p>
        </p:txBody>
      </p:sp>
      <p:sp>
        <p:nvSpPr>
          <p:cNvPr id="3" name="Content Placeholder 2">
            <a:extLst>
              <a:ext uri="{FF2B5EF4-FFF2-40B4-BE49-F238E27FC236}">
                <a16:creationId xmlns:a16="http://schemas.microsoft.com/office/drawing/2014/main" id="{C759F469-90DB-D306-BD9E-D6DFEB327532}"/>
              </a:ext>
            </a:extLst>
          </p:cNvPr>
          <p:cNvSpPr>
            <a:spLocks noGrp="1"/>
          </p:cNvSpPr>
          <p:nvPr>
            <p:ph idx="1"/>
          </p:nvPr>
        </p:nvSpPr>
        <p:spPr>
          <a:xfrm>
            <a:off x="838200" y="1479502"/>
            <a:ext cx="10515600" cy="3014004"/>
          </a:xfrm>
        </p:spPr>
        <p:txBody>
          <a:bodyPr/>
          <a:lstStyle/>
          <a:p>
            <a:r>
              <a:rPr lang="en-US" dirty="0"/>
              <a:t>The One God, the Creator:</a:t>
            </a:r>
          </a:p>
          <a:p>
            <a:pPr lvl="1"/>
            <a:r>
              <a:rPr lang="en-US" dirty="0"/>
              <a:t>Called and chose Israel to be his special people</a:t>
            </a:r>
          </a:p>
          <a:p>
            <a:pPr lvl="1"/>
            <a:r>
              <a:rPr lang="en-US" dirty="0"/>
              <a:t>Gave Isael the land to live in.</a:t>
            </a:r>
          </a:p>
          <a:p>
            <a:pPr lvl="1"/>
            <a:r>
              <a:rPr lang="en-US" dirty="0"/>
              <a:t>Provided his Word (the Torah) to live by</a:t>
            </a:r>
          </a:p>
          <a:p>
            <a:endParaRPr lang="en-US" dirty="0"/>
          </a:p>
          <a:p>
            <a:r>
              <a:rPr lang="en-US" dirty="0"/>
              <a:t>God’s chosen people repeatedly failed to follow God’s commands</a:t>
            </a:r>
          </a:p>
          <a:p>
            <a:pPr marL="457200" lvl="1" indent="0">
              <a:buNone/>
            </a:pPr>
            <a:endParaRPr lang="en-US" dirty="0"/>
          </a:p>
        </p:txBody>
      </p:sp>
      <p:sp>
        <p:nvSpPr>
          <p:cNvPr id="4" name="Right Brace 3">
            <a:extLst>
              <a:ext uri="{FF2B5EF4-FFF2-40B4-BE49-F238E27FC236}">
                <a16:creationId xmlns:a16="http://schemas.microsoft.com/office/drawing/2014/main" id="{28733A14-7022-9B6F-87B1-BAB8912C9794}"/>
              </a:ext>
            </a:extLst>
          </p:cNvPr>
          <p:cNvSpPr/>
          <p:nvPr/>
        </p:nvSpPr>
        <p:spPr>
          <a:xfrm>
            <a:off x="8240751" y="1825625"/>
            <a:ext cx="780585" cy="1603375"/>
          </a:xfrm>
          <a:prstGeom prst="righ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25B53DF-2777-F0A2-4FD9-AEB155D5CCC8}"/>
              </a:ext>
            </a:extLst>
          </p:cNvPr>
          <p:cNvSpPr txBox="1"/>
          <p:nvPr/>
        </p:nvSpPr>
        <p:spPr>
          <a:xfrm>
            <a:off x="9375373" y="2196425"/>
            <a:ext cx="1978427" cy="861774"/>
          </a:xfrm>
          <a:prstGeom prst="rect">
            <a:avLst/>
          </a:prstGeom>
          <a:noFill/>
        </p:spPr>
        <p:txBody>
          <a:bodyPr wrap="none" rtlCol="0">
            <a:spAutoFit/>
          </a:bodyPr>
          <a:lstStyle/>
          <a:p>
            <a:r>
              <a:rPr lang="en-US" dirty="0"/>
              <a:t>Because of God’s </a:t>
            </a:r>
          </a:p>
          <a:p>
            <a:r>
              <a:rPr lang="en-US" sz="3200" dirty="0">
                <a:solidFill>
                  <a:srgbClr val="FF0000"/>
                </a:solidFill>
              </a:rPr>
              <a:t>Love</a:t>
            </a:r>
          </a:p>
        </p:txBody>
      </p:sp>
      <p:sp>
        <p:nvSpPr>
          <p:cNvPr id="6" name="TextBox 5">
            <a:extLst>
              <a:ext uri="{FF2B5EF4-FFF2-40B4-BE49-F238E27FC236}">
                <a16:creationId xmlns:a16="http://schemas.microsoft.com/office/drawing/2014/main" id="{44BFB098-7BFF-34DC-4BD2-9952A62E6A29}"/>
              </a:ext>
            </a:extLst>
          </p:cNvPr>
          <p:cNvSpPr txBox="1"/>
          <p:nvPr/>
        </p:nvSpPr>
        <p:spPr>
          <a:xfrm>
            <a:off x="3449783" y="4148257"/>
            <a:ext cx="2002921"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t>Adam’s Fall</a:t>
            </a:r>
          </a:p>
          <a:p>
            <a:pPr marL="285750" indent="-285750">
              <a:buFont typeface="Arial" panose="020B0604020202020204" pitchFamily="34" charset="0"/>
              <a:buChar char="•"/>
            </a:pPr>
            <a:r>
              <a:rPr lang="en-US" sz="2400" dirty="0"/>
              <a:t>Sodom</a:t>
            </a:r>
          </a:p>
          <a:p>
            <a:pPr marL="285750" indent="-285750">
              <a:buFont typeface="Arial" panose="020B0604020202020204" pitchFamily="34" charset="0"/>
              <a:buChar char="•"/>
            </a:pPr>
            <a:r>
              <a:rPr lang="en-US" sz="2400" dirty="0"/>
              <a:t>The Flood</a:t>
            </a:r>
          </a:p>
        </p:txBody>
      </p:sp>
      <p:sp>
        <p:nvSpPr>
          <p:cNvPr id="8" name="TextBox 7">
            <a:extLst>
              <a:ext uri="{FF2B5EF4-FFF2-40B4-BE49-F238E27FC236}">
                <a16:creationId xmlns:a16="http://schemas.microsoft.com/office/drawing/2014/main" id="{BE185423-8576-05D8-2504-46FC052337E8}"/>
              </a:ext>
            </a:extLst>
          </p:cNvPr>
          <p:cNvSpPr txBox="1"/>
          <p:nvPr/>
        </p:nvSpPr>
        <p:spPr>
          <a:xfrm>
            <a:off x="5844253" y="4148257"/>
            <a:ext cx="4059125"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t>Exile in Egypt</a:t>
            </a:r>
          </a:p>
          <a:p>
            <a:pPr marL="285750" indent="-285750">
              <a:buFont typeface="Arial" panose="020B0604020202020204" pitchFamily="34" charset="0"/>
              <a:buChar char="•"/>
            </a:pPr>
            <a:r>
              <a:rPr lang="en-US" sz="2400" dirty="0"/>
              <a:t>Disobedience in the Desert</a:t>
            </a:r>
          </a:p>
          <a:p>
            <a:pPr marL="285750" indent="-285750">
              <a:buFont typeface="Arial" panose="020B0604020202020204" pitchFamily="34" charset="0"/>
              <a:buChar char="•"/>
            </a:pPr>
            <a:r>
              <a:rPr lang="en-US" sz="2400" dirty="0"/>
              <a:t>Exile in Babylon</a:t>
            </a:r>
          </a:p>
        </p:txBody>
      </p:sp>
      <p:sp>
        <p:nvSpPr>
          <p:cNvPr id="9" name="TextBox 8">
            <a:extLst>
              <a:ext uri="{FF2B5EF4-FFF2-40B4-BE49-F238E27FC236}">
                <a16:creationId xmlns:a16="http://schemas.microsoft.com/office/drawing/2014/main" id="{A6774FA8-D89F-2D0D-A8C0-E6196B268984}"/>
              </a:ext>
            </a:extLst>
          </p:cNvPr>
          <p:cNvSpPr txBox="1"/>
          <p:nvPr/>
        </p:nvSpPr>
        <p:spPr>
          <a:xfrm>
            <a:off x="1149930" y="5529234"/>
            <a:ext cx="9388646" cy="1077218"/>
          </a:xfrm>
          <a:prstGeom prst="rect">
            <a:avLst/>
          </a:prstGeom>
          <a:solidFill>
            <a:schemeClr val="tx2">
              <a:lumMod val="10000"/>
              <a:lumOff val="90000"/>
            </a:schemeClr>
          </a:solidFill>
        </p:spPr>
        <p:txBody>
          <a:bodyPr wrap="square" rtlCol="0">
            <a:spAutoFit/>
          </a:bodyPr>
          <a:lstStyle/>
          <a:p>
            <a:pPr algn="ctr"/>
            <a:r>
              <a:rPr lang="en-US" sz="3200" dirty="0"/>
              <a:t>Through all, a continued belief in God’s faithfulness and redemptive intent and power (e.g. Isaiah)</a:t>
            </a:r>
            <a:endParaRPr lang="en-US" dirty="0"/>
          </a:p>
        </p:txBody>
      </p:sp>
      <p:sp>
        <p:nvSpPr>
          <p:cNvPr id="10" name="Arrow: Right 9">
            <a:extLst>
              <a:ext uri="{FF2B5EF4-FFF2-40B4-BE49-F238E27FC236}">
                <a16:creationId xmlns:a16="http://schemas.microsoft.com/office/drawing/2014/main" id="{03E2738B-CB36-B3B1-F061-55710A4632C7}"/>
              </a:ext>
            </a:extLst>
          </p:cNvPr>
          <p:cNvSpPr/>
          <p:nvPr/>
        </p:nvSpPr>
        <p:spPr>
          <a:xfrm>
            <a:off x="1433946" y="4348032"/>
            <a:ext cx="1641763" cy="855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Leading To</a:t>
            </a:r>
          </a:p>
        </p:txBody>
      </p:sp>
    </p:spTree>
    <p:extLst>
      <p:ext uri="{BB962C8B-B14F-4D97-AF65-F5344CB8AC3E}">
        <p14:creationId xmlns:p14="http://schemas.microsoft.com/office/powerpoint/2010/main" val="1501237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46FF-0DC8-5B07-C0BD-46F37987E49C}"/>
              </a:ext>
            </a:extLst>
          </p:cNvPr>
          <p:cNvSpPr>
            <a:spLocks noGrp="1"/>
          </p:cNvSpPr>
          <p:nvPr>
            <p:ph type="title"/>
          </p:nvPr>
        </p:nvSpPr>
        <p:spPr/>
        <p:txBody>
          <a:bodyPr/>
          <a:lstStyle/>
          <a:p>
            <a:r>
              <a:rPr lang="en-US" dirty="0"/>
              <a:t>OT Views of the Future for God’s People</a:t>
            </a:r>
          </a:p>
        </p:txBody>
      </p:sp>
      <p:sp>
        <p:nvSpPr>
          <p:cNvPr id="3" name="Content Placeholder 2">
            <a:extLst>
              <a:ext uri="{FF2B5EF4-FFF2-40B4-BE49-F238E27FC236}">
                <a16:creationId xmlns:a16="http://schemas.microsoft.com/office/drawing/2014/main" id="{50B5ACCD-5A99-B9AF-4A62-1D02EB655355}"/>
              </a:ext>
            </a:extLst>
          </p:cNvPr>
          <p:cNvSpPr>
            <a:spLocks noGrp="1"/>
          </p:cNvSpPr>
          <p:nvPr>
            <p:ph idx="1"/>
          </p:nvPr>
        </p:nvSpPr>
        <p:spPr>
          <a:xfrm>
            <a:off x="838200" y="1825625"/>
            <a:ext cx="10515600" cy="2787939"/>
          </a:xfrm>
        </p:spPr>
        <p:txBody>
          <a:bodyPr/>
          <a:lstStyle/>
          <a:p>
            <a:pPr marL="0" indent="0">
              <a:buNone/>
            </a:pPr>
            <a:r>
              <a:rPr lang="en-US" dirty="0"/>
              <a:t>Psalm 2:  Israel under its Messiah will smash the gentiles with a rod of iron.</a:t>
            </a:r>
          </a:p>
          <a:p>
            <a:pPr marL="0" indent="0">
              <a:buNone/>
            </a:pPr>
            <a:r>
              <a:rPr lang="en-US" dirty="0"/>
              <a:t>--OR--</a:t>
            </a:r>
          </a:p>
          <a:p>
            <a:pPr marL="0" indent="0">
              <a:buNone/>
            </a:pPr>
            <a:r>
              <a:rPr lang="en-US" dirty="0"/>
              <a:t>Others envisioned a redemption of Israel spreading to other nations. (e.g. the </a:t>
            </a:r>
            <a:r>
              <a:rPr lang="en-US" dirty="0" err="1"/>
              <a:t>Hillelite</a:t>
            </a:r>
            <a:r>
              <a:rPr lang="en-US" dirty="0"/>
              <a:t> tradition)</a:t>
            </a:r>
          </a:p>
          <a:p>
            <a:pPr marL="0" indent="0">
              <a:buNone/>
            </a:pPr>
            <a:endParaRPr lang="en-US" dirty="0"/>
          </a:p>
        </p:txBody>
      </p:sp>
      <p:sp>
        <p:nvSpPr>
          <p:cNvPr id="4" name="TextBox 3">
            <a:extLst>
              <a:ext uri="{FF2B5EF4-FFF2-40B4-BE49-F238E27FC236}">
                <a16:creationId xmlns:a16="http://schemas.microsoft.com/office/drawing/2014/main" id="{0E11E1D7-28AD-874C-A60A-BF5A2366AAF9}"/>
              </a:ext>
            </a:extLst>
          </p:cNvPr>
          <p:cNvSpPr txBox="1"/>
          <p:nvPr/>
        </p:nvSpPr>
        <p:spPr>
          <a:xfrm>
            <a:off x="970157" y="4462514"/>
            <a:ext cx="9924586" cy="830997"/>
          </a:xfrm>
          <a:prstGeom prst="rect">
            <a:avLst/>
          </a:prstGeom>
          <a:solidFill>
            <a:schemeClr val="tx2">
              <a:lumMod val="10000"/>
              <a:lumOff val="90000"/>
            </a:schemeClr>
          </a:solidFill>
        </p:spPr>
        <p:txBody>
          <a:bodyPr wrap="square" rtlCol="0">
            <a:spAutoFit/>
          </a:bodyPr>
          <a:lstStyle/>
          <a:p>
            <a:r>
              <a:rPr lang="en-US" sz="2400" dirty="0"/>
              <a:t>Somehow, God will redeem the whole world by either judging or blessing (or both) the gentiles. </a:t>
            </a:r>
          </a:p>
        </p:txBody>
      </p:sp>
      <p:sp>
        <p:nvSpPr>
          <p:cNvPr id="5" name="TextBox 4">
            <a:extLst>
              <a:ext uri="{FF2B5EF4-FFF2-40B4-BE49-F238E27FC236}">
                <a16:creationId xmlns:a16="http://schemas.microsoft.com/office/drawing/2014/main" id="{E8C12E31-5F14-AC13-D163-B1618B406676}"/>
              </a:ext>
            </a:extLst>
          </p:cNvPr>
          <p:cNvSpPr txBox="1"/>
          <p:nvPr/>
        </p:nvSpPr>
        <p:spPr>
          <a:xfrm>
            <a:off x="959006" y="5661878"/>
            <a:ext cx="9924586" cy="830997"/>
          </a:xfrm>
          <a:prstGeom prst="rect">
            <a:avLst/>
          </a:prstGeom>
          <a:solidFill>
            <a:schemeClr val="tx2">
              <a:lumMod val="10000"/>
              <a:lumOff val="90000"/>
            </a:schemeClr>
          </a:solidFill>
        </p:spPr>
        <p:txBody>
          <a:bodyPr wrap="square" rtlCol="0">
            <a:spAutoFit/>
          </a:bodyPr>
          <a:lstStyle/>
          <a:p>
            <a:r>
              <a:rPr lang="en-US" sz="2400" dirty="0"/>
              <a:t>God’s transformation of Israel would mean the transformation of the world by the rooting of evil out of the world.</a:t>
            </a:r>
          </a:p>
        </p:txBody>
      </p:sp>
    </p:spTree>
    <p:extLst>
      <p:ext uri="{BB962C8B-B14F-4D97-AF65-F5344CB8AC3E}">
        <p14:creationId xmlns:p14="http://schemas.microsoft.com/office/powerpoint/2010/main" val="276819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790D-AA58-757C-4225-7E08069F904A}"/>
              </a:ext>
            </a:extLst>
          </p:cNvPr>
          <p:cNvSpPr>
            <a:spLocks noGrp="1"/>
          </p:cNvSpPr>
          <p:nvPr>
            <p:ph type="title"/>
          </p:nvPr>
        </p:nvSpPr>
        <p:spPr/>
        <p:txBody>
          <a:bodyPr/>
          <a:lstStyle/>
          <a:p>
            <a:r>
              <a:rPr lang="en-US" dirty="0"/>
              <a:t>Two Major Schools in Early Rabbinic Judaism</a:t>
            </a:r>
          </a:p>
        </p:txBody>
      </p:sp>
      <p:sp>
        <p:nvSpPr>
          <p:cNvPr id="3" name="Content Placeholder 2">
            <a:extLst>
              <a:ext uri="{FF2B5EF4-FFF2-40B4-BE49-F238E27FC236}">
                <a16:creationId xmlns:a16="http://schemas.microsoft.com/office/drawing/2014/main" id="{78CFBA3D-72FE-8ED9-D94F-CFA9CCEFA878}"/>
              </a:ext>
            </a:extLst>
          </p:cNvPr>
          <p:cNvSpPr>
            <a:spLocks noGrp="1"/>
          </p:cNvSpPr>
          <p:nvPr>
            <p:ph idx="1"/>
          </p:nvPr>
        </p:nvSpPr>
        <p:spPr>
          <a:xfrm>
            <a:off x="838200" y="1825625"/>
            <a:ext cx="10515600" cy="1325563"/>
          </a:xfrm>
        </p:spPr>
        <p:txBody>
          <a:bodyPr/>
          <a:lstStyle/>
          <a:p>
            <a:r>
              <a:rPr lang="en-US" dirty="0"/>
              <a:t>In the century before and after Christ:</a:t>
            </a:r>
          </a:p>
          <a:p>
            <a:endParaRPr lang="en-US" dirty="0"/>
          </a:p>
        </p:txBody>
      </p:sp>
      <p:graphicFrame>
        <p:nvGraphicFramePr>
          <p:cNvPr id="4" name="Table 3">
            <a:extLst>
              <a:ext uri="{FF2B5EF4-FFF2-40B4-BE49-F238E27FC236}">
                <a16:creationId xmlns:a16="http://schemas.microsoft.com/office/drawing/2014/main" id="{6AE624DD-CE57-C3D8-9758-565C53C59D03}"/>
              </a:ext>
            </a:extLst>
          </p:cNvPr>
          <p:cNvGraphicFramePr>
            <a:graphicFrameLocks noGrp="1"/>
          </p:cNvGraphicFramePr>
          <p:nvPr/>
        </p:nvGraphicFramePr>
        <p:xfrm>
          <a:off x="838200" y="2629694"/>
          <a:ext cx="10515600" cy="2743200"/>
        </p:xfrm>
        <a:graphic>
          <a:graphicData uri="http://schemas.openxmlformats.org/drawingml/2006/table">
            <a:tbl>
              <a:tblPr/>
              <a:tblGrid>
                <a:gridCol w="3505200">
                  <a:extLst>
                    <a:ext uri="{9D8B030D-6E8A-4147-A177-3AD203B41FA5}">
                      <a16:colId xmlns:a16="http://schemas.microsoft.com/office/drawing/2014/main" val="381298810"/>
                    </a:ext>
                  </a:extLst>
                </a:gridCol>
                <a:gridCol w="3505200">
                  <a:extLst>
                    <a:ext uri="{9D8B030D-6E8A-4147-A177-3AD203B41FA5}">
                      <a16:colId xmlns:a16="http://schemas.microsoft.com/office/drawing/2014/main" val="393147812"/>
                    </a:ext>
                  </a:extLst>
                </a:gridCol>
                <a:gridCol w="3505200">
                  <a:extLst>
                    <a:ext uri="{9D8B030D-6E8A-4147-A177-3AD203B41FA5}">
                      <a16:colId xmlns:a16="http://schemas.microsoft.com/office/drawing/2014/main" val="3133169328"/>
                    </a:ext>
                  </a:extLst>
                </a:gridCol>
              </a:tblGrid>
              <a:tr h="0">
                <a:tc>
                  <a:txBody>
                    <a:bodyPr/>
                    <a:lstStyle/>
                    <a:p>
                      <a:pPr>
                        <a:buNone/>
                      </a:pPr>
                      <a:r>
                        <a:rPr lang="en-US" b="1"/>
                        <a:t>Issue</a:t>
                      </a:r>
                      <a:endParaRPr lang="en-US"/>
                    </a:p>
                  </a:txBody>
                  <a:tcPr anchor="ctr">
                    <a:lnL>
                      <a:noFill/>
                    </a:lnL>
                    <a:lnR>
                      <a:noFill/>
                    </a:lnR>
                    <a:lnT>
                      <a:noFill/>
                    </a:lnT>
                    <a:lnB>
                      <a:noFill/>
                    </a:lnB>
                    <a:noFill/>
                  </a:tcPr>
                </a:tc>
                <a:tc>
                  <a:txBody>
                    <a:bodyPr/>
                    <a:lstStyle/>
                    <a:p>
                      <a:pPr>
                        <a:buNone/>
                      </a:pPr>
                      <a:r>
                        <a:rPr lang="en-US" b="1"/>
                        <a:t>Beit Hillel View</a:t>
                      </a:r>
                      <a:endParaRPr lang="en-US"/>
                    </a:p>
                  </a:txBody>
                  <a:tcPr anchor="ctr">
                    <a:lnL>
                      <a:noFill/>
                    </a:lnL>
                    <a:lnR>
                      <a:noFill/>
                    </a:lnR>
                    <a:lnT>
                      <a:noFill/>
                    </a:lnT>
                    <a:lnB>
                      <a:noFill/>
                    </a:lnB>
                    <a:noFill/>
                  </a:tcPr>
                </a:tc>
                <a:tc>
                  <a:txBody>
                    <a:bodyPr/>
                    <a:lstStyle/>
                    <a:p>
                      <a:pPr>
                        <a:buNone/>
                      </a:pPr>
                      <a:r>
                        <a:rPr lang="en-US" b="1"/>
                        <a:t>Beit Shammai View</a:t>
                      </a:r>
                      <a:endParaRPr lang="en-US"/>
                    </a:p>
                  </a:txBody>
                  <a:tcPr anchor="ctr">
                    <a:lnL>
                      <a:noFill/>
                    </a:lnL>
                    <a:lnR>
                      <a:noFill/>
                    </a:lnR>
                    <a:lnT>
                      <a:noFill/>
                    </a:lnT>
                    <a:lnB>
                      <a:noFill/>
                    </a:lnB>
                    <a:noFill/>
                  </a:tcPr>
                </a:tc>
                <a:extLst>
                  <a:ext uri="{0D108BD9-81ED-4DB2-BD59-A6C34878D82A}">
                    <a16:rowId xmlns:a16="http://schemas.microsoft.com/office/drawing/2014/main" val="2334239527"/>
                  </a:ext>
                </a:extLst>
              </a:tr>
              <a:tr h="0">
                <a:tc>
                  <a:txBody>
                    <a:bodyPr/>
                    <a:lstStyle/>
                    <a:p>
                      <a:pPr>
                        <a:buNone/>
                      </a:pPr>
                      <a:r>
                        <a:rPr lang="en-US"/>
                        <a:t>Admission to Torah</a:t>
                      </a:r>
                    </a:p>
                  </a:txBody>
                  <a:tcPr anchor="ctr">
                    <a:lnL>
                      <a:noFill/>
                    </a:lnL>
                    <a:lnR>
                      <a:noFill/>
                    </a:lnR>
                    <a:lnT>
                      <a:noFill/>
                    </a:lnT>
                    <a:lnB>
                      <a:noFill/>
                    </a:lnB>
                    <a:noFill/>
                  </a:tcPr>
                </a:tc>
                <a:tc>
                  <a:txBody>
                    <a:bodyPr/>
                    <a:lstStyle/>
                    <a:p>
                      <a:pPr>
                        <a:buNone/>
                      </a:pPr>
                      <a:r>
                        <a:rPr lang="en-US"/>
                        <a:t>Teach everyone</a:t>
                      </a:r>
                    </a:p>
                  </a:txBody>
                  <a:tcPr anchor="ctr">
                    <a:lnL>
                      <a:noFill/>
                    </a:lnL>
                    <a:lnR>
                      <a:noFill/>
                    </a:lnR>
                    <a:lnT>
                      <a:noFill/>
                    </a:lnT>
                    <a:lnB>
                      <a:noFill/>
                    </a:lnB>
                    <a:noFill/>
                  </a:tcPr>
                </a:tc>
                <a:tc>
                  <a:txBody>
                    <a:bodyPr/>
                    <a:lstStyle/>
                    <a:p>
                      <a:pPr>
                        <a:buNone/>
                      </a:pPr>
                      <a:r>
                        <a:rPr lang="en-US"/>
                        <a:t>Only teach the worthy</a:t>
                      </a:r>
                    </a:p>
                  </a:txBody>
                  <a:tcPr anchor="ctr">
                    <a:lnL>
                      <a:noFill/>
                    </a:lnL>
                    <a:lnR>
                      <a:noFill/>
                    </a:lnR>
                    <a:lnT>
                      <a:noFill/>
                    </a:lnT>
                    <a:lnB>
                      <a:noFill/>
                    </a:lnB>
                    <a:noFill/>
                  </a:tcPr>
                </a:tc>
                <a:extLst>
                  <a:ext uri="{0D108BD9-81ED-4DB2-BD59-A6C34878D82A}">
                    <a16:rowId xmlns:a16="http://schemas.microsoft.com/office/drawing/2014/main" val="1350358686"/>
                  </a:ext>
                </a:extLst>
              </a:tr>
              <a:tr h="0">
                <a:tc>
                  <a:txBody>
                    <a:bodyPr/>
                    <a:lstStyle/>
                    <a:p>
                      <a:pPr>
                        <a:buNone/>
                      </a:pPr>
                      <a:r>
                        <a:rPr lang="en-US"/>
                        <a:t>Divorce</a:t>
                      </a:r>
                    </a:p>
                  </a:txBody>
                  <a:tcPr anchor="ctr">
                    <a:lnL>
                      <a:noFill/>
                    </a:lnL>
                    <a:lnR>
                      <a:noFill/>
                    </a:lnR>
                    <a:lnT>
                      <a:noFill/>
                    </a:lnT>
                    <a:lnB>
                      <a:noFill/>
                    </a:lnB>
                    <a:noFill/>
                  </a:tcPr>
                </a:tc>
                <a:tc>
                  <a:txBody>
                    <a:bodyPr/>
                    <a:lstStyle/>
                    <a:p>
                      <a:pPr>
                        <a:buNone/>
                      </a:pPr>
                      <a:r>
                        <a:rPr lang="en-US"/>
                        <a:t>Allowed for trivial reasons (e.g., burnt meal)</a:t>
                      </a:r>
                    </a:p>
                  </a:txBody>
                  <a:tcPr anchor="ctr">
                    <a:lnL>
                      <a:noFill/>
                    </a:lnL>
                    <a:lnR>
                      <a:noFill/>
                    </a:lnR>
                    <a:lnT>
                      <a:noFill/>
                    </a:lnT>
                    <a:lnB>
                      <a:noFill/>
                    </a:lnB>
                    <a:noFill/>
                  </a:tcPr>
                </a:tc>
                <a:tc>
                  <a:txBody>
                    <a:bodyPr/>
                    <a:lstStyle/>
                    <a:p>
                      <a:pPr>
                        <a:buNone/>
                      </a:pPr>
                      <a:r>
                        <a:rPr lang="en-US"/>
                        <a:t>Only for serious transgressions</a:t>
                      </a:r>
                    </a:p>
                  </a:txBody>
                  <a:tcPr anchor="ctr">
                    <a:lnL>
                      <a:noFill/>
                    </a:lnL>
                    <a:lnR>
                      <a:noFill/>
                    </a:lnR>
                    <a:lnT>
                      <a:noFill/>
                    </a:lnT>
                    <a:lnB>
                      <a:noFill/>
                    </a:lnB>
                    <a:noFill/>
                  </a:tcPr>
                </a:tc>
                <a:extLst>
                  <a:ext uri="{0D108BD9-81ED-4DB2-BD59-A6C34878D82A}">
                    <a16:rowId xmlns:a16="http://schemas.microsoft.com/office/drawing/2014/main" val="2217234178"/>
                  </a:ext>
                </a:extLst>
              </a:tr>
              <a:tr h="0">
                <a:tc>
                  <a:txBody>
                    <a:bodyPr/>
                    <a:lstStyle/>
                    <a:p>
                      <a:pPr>
                        <a:buNone/>
                      </a:pPr>
                      <a:r>
                        <a:rPr lang="en-US"/>
                        <a:t>Hanukkah candles</a:t>
                      </a:r>
                    </a:p>
                  </a:txBody>
                  <a:tcPr anchor="ctr">
                    <a:lnL>
                      <a:noFill/>
                    </a:lnL>
                    <a:lnR>
                      <a:noFill/>
                    </a:lnR>
                    <a:lnT>
                      <a:noFill/>
                    </a:lnT>
                    <a:lnB>
                      <a:noFill/>
                    </a:lnB>
                    <a:noFill/>
                  </a:tcPr>
                </a:tc>
                <a:tc>
                  <a:txBody>
                    <a:bodyPr/>
                    <a:lstStyle/>
                    <a:p>
                      <a:pPr>
                        <a:buNone/>
                      </a:pPr>
                      <a:r>
                        <a:rPr lang="en-US"/>
                        <a:t>Light one candle first night, add one each night</a:t>
                      </a:r>
                    </a:p>
                  </a:txBody>
                  <a:tcPr anchor="ctr">
                    <a:lnL>
                      <a:noFill/>
                    </a:lnL>
                    <a:lnR>
                      <a:noFill/>
                    </a:lnR>
                    <a:lnT>
                      <a:noFill/>
                    </a:lnT>
                    <a:lnB>
                      <a:noFill/>
                    </a:lnB>
                    <a:noFill/>
                  </a:tcPr>
                </a:tc>
                <a:tc>
                  <a:txBody>
                    <a:bodyPr/>
                    <a:lstStyle/>
                    <a:p>
                      <a:pPr>
                        <a:buNone/>
                      </a:pPr>
                      <a:r>
                        <a:rPr lang="en-US"/>
                        <a:t>Light eight first night, reduce each night</a:t>
                      </a:r>
                    </a:p>
                  </a:txBody>
                  <a:tcPr anchor="ctr">
                    <a:lnL>
                      <a:noFill/>
                    </a:lnL>
                    <a:lnR>
                      <a:noFill/>
                    </a:lnR>
                    <a:lnT>
                      <a:noFill/>
                    </a:lnT>
                    <a:lnB>
                      <a:noFill/>
                    </a:lnB>
                    <a:noFill/>
                  </a:tcPr>
                </a:tc>
                <a:extLst>
                  <a:ext uri="{0D108BD9-81ED-4DB2-BD59-A6C34878D82A}">
                    <a16:rowId xmlns:a16="http://schemas.microsoft.com/office/drawing/2014/main" val="3094714036"/>
                  </a:ext>
                </a:extLst>
              </a:tr>
              <a:tr h="0">
                <a:tc>
                  <a:txBody>
                    <a:bodyPr/>
                    <a:lstStyle/>
                    <a:p>
                      <a:pPr>
                        <a:buNone/>
                      </a:pPr>
                      <a:r>
                        <a:rPr lang="en-US"/>
                        <a:t>Bride’s appearance</a:t>
                      </a:r>
                    </a:p>
                  </a:txBody>
                  <a:tcPr anchor="ctr">
                    <a:lnL>
                      <a:noFill/>
                    </a:lnL>
                    <a:lnR>
                      <a:noFill/>
                    </a:lnR>
                    <a:lnT>
                      <a:noFill/>
                    </a:lnT>
                    <a:lnB>
                      <a:noFill/>
                    </a:lnB>
                    <a:noFill/>
                  </a:tcPr>
                </a:tc>
                <a:tc>
                  <a:txBody>
                    <a:bodyPr/>
                    <a:lstStyle/>
                    <a:p>
                      <a:pPr>
                        <a:buNone/>
                      </a:pPr>
                      <a:r>
                        <a:rPr lang="en-US"/>
                        <a:t>Say all brides are beautiful</a:t>
                      </a:r>
                    </a:p>
                  </a:txBody>
                  <a:tcPr anchor="ctr">
                    <a:lnL>
                      <a:noFill/>
                    </a:lnL>
                    <a:lnR>
                      <a:noFill/>
                    </a:lnR>
                    <a:lnT>
                      <a:noFill/>
                    </a:lnT>
                    <a:lnB>
                      <a:noFill/>
                    </a:lnB>
                    <a:noFill/>
                  </a:tcPr>
                </a:tc>
                <a:tc>
                  <a:txBody>
                    <a:bodyPr/>
                    <a:lstStyle/>
                    <a:p>
                      <a:pPr>
                        <a:buNone/>
                      </a:pPr>
                      <a:r>
                        <a:rPr lang="en-US"/>
                        <a:t>Do not lie about appearance</a:t>
                      </a:r>
                    </a:p>
                  </a:txBody>
                  <a:tcPr anchor="ctr">
                    <a:lnL>
                      <a:noFill/>
                    </a:lnL>
                    <a:lnR>
                      <a:noFill/>
                    </a:lnR>
                    <a:lnT>
                      <a:noFill/>
                    </a:lnT>
                    <a:lnB>
                      <a:noFill/>
                    </a:lnB>
                    <a:noFill/>
                  </a:tcPr>
                </a:tc>
                <a:extLst>
                  <a:ext uri="{0D108BD9-81ED-4DB2-BD59-A6C34878D82A}">
                    <a16:rowId xmlns:a16="http://schemas.microsoft.com/office/drawing/2014/main" val="2000110409"/>
                  </a:ext>
                </a:extLst>
              </a:tr>
              <a:tr h="0">
                <a:tc>
                  <a:txBody>
                    <a:bodyPr/>
                    <a:lstStyle/>
                    <a:p>
                      <a:pPr>
                        <a:buNone/>
                      </a:pPr>
                      <a:r>
                        <a:rPr lang="en-US"/>
                        <a:t>Tu Bishvat (New Year)</a:t>
                      </a:r>
                    </a:p>
                  </a:txBody>
                  <a:tcPr anchor="ctr">
                    <a:lnL>
                      <a:noFill/>
                    </a:lnL>
                    <a:lnR>
                      <a:noFill/>
                    </a:lnR>
                    <a:lnT>
                      <a:noFill/>
                    </a:lnT>
                    <a:lnB>
                      <a:noFill/>
                    </a:lnB>
                    <a:noFill/>
                  </a:tcPr>
                </a:tc>
                <a:tc>
                  <a:txBody>
                    <a:bodyPr/>
                    <a:lstStyle/>
                    <a:p>
                      <a:pPr>
                        <a:buNone/>
                      </a:pPr>
                      <a:r>
                        <a:rPr lang="en-US"/>
                        <a:t>15th of Shevat</a:t>
                      </a:r>
                    </a:p>
                  </a:txBody>
                  <a:tcPr anchor="ctr">
                    <a:lnL>
                      <a:noFill/>
                    </a:lnL>
                    <a:lnR>
                      <a:noFill/>
                    </a:lnR>
                    <a:lnT>
                      <a:noFill/>
                    </a:lnT>
                    <a:lnB>
                      <a:noFill/>
                    </a:lnB>
                    <a:noFill/>
                  </a:tcPr>
                </a:tc>
                <a:tc>
                  <a:txBody>
                    <a:bodyPr/>
                    <a:lstStyle/>
                    <a:p>
                      <a:pPr>
                        <a:buNone/>
                      </a:pPr>
                      <a:r>
                        <a:rPr lang="en-US" dirty="0"/>
                        <a:t>1st of Shevat</a:t>
                      </a:r>
                    </a:p>
                  </a:txBody>
                  <a:tcPr anchor="ctr">
                    <a:lnL>
                      <a:noFill/>
                    </a:lnL>
                    <a:lnR>
                      <a:noFill/>
                    </a:lnR>
                    <a:lnT>
                      <a:noFill/>
                    </a:lnT>
                    <a:lnB>
                      <a:noFill/>
                    </a:lnB>
                    <a:noFill/>
                  </a:tcPr>
                </a:tc>
                <a:extLst>
                  <a:ext uri="{0D108BD9-81ED-4DB2-BD59-A6C34878D82A}">
                    <a16:rowId xmlns:a16="http://schemas.microsoft.com/office/drawing/2014/main" val="3161269534"/>
                  </a:ext>
                </a:extLst>
              </a:tr>
            </a:tbl>
          </a:graphicData>
        </a:graphic>
      </p:graphicFrame>
    </p:spTree>
    <p:extLst>
      <p:ext uri="{BB962C8B-B14F-4D97-AF65-F5344CB8AC3E}">
        <p14:creationId xmlns:p14="http://schemas.microsoft.com/office/powerpoint/2010/main" val="62890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68BA-C802-64D5-4E90-26B01800611A}"/>
              </a:ext>
            </a:extLst>
          </p:cNvPr>
          <p:cNvSpPr>
            <a:spLocks noGrp="1"/>
          </p:cNvSpPr>
          <p:nvPr>
            <p:ph type="title"/>
          </p:nvPr>
        </p:nvSpPr>
        <p:spPr>
          <a:xfrm>
            <a:off x="0" y="1747934"/>
            <a:ext cx="1903445" cy="854075"/>
          </a:xfrm>
        </p:spPr>
        <p:txBody>
          <a:bodyPr>
            <a:noAutofit/>
          </a:bodyPr>
          <a:lstStyle/>
          <a:p>
            <a:r>
              <a:rPr lang="en-US" sz="3200" dirty="0"/>
              <a:t>AI Summary of Chapter 16</a:t>
            </a:r>
          </a:p>
        </p:txBody>
      </p:sp>
      <p:sp>
        <p:nvSpPr>
          <p:cNvPr id="3" name="TextBox 2">
            <a:extLst>
              <a:ext uri="{FF2B5EF4-FFF2-40B4-BE49-F238E27FC236}">
                <a16:creationId xmlns:a16="http://schemas.microsoft.com/office/drawing/2014/main" id="{71D23C4B-8EF8-1F11-FAE1-6DDE9B9CD730}"/>
              </a:ext>
            </a:extLst>
          </p:cNvPr>
          <p:cNvSpPr txBox="1"/>
          <p:nvPr/>
        </p:nvSpPr>
        <p:spPr>
          <a:xfrm>
            <a:off x="1691951" y="0"/>
            <a:ext cx="10369420" cy="7263527"/>
          </a:xfrm>
          <a:prstGeom prst="rect">
            <a:avLst/>
          </a:prstGeom>
          <a:noFill/>
        </p:spPr>
        <p:txBody>
          <a:bodyPr wrap="square" rtlCol="0">
            <a:spAutoFit/>
          </a:bodyPr>
          <a:lstStyle/>
          <a:p>
            <a:r>
              <a:rPr lang="en-US" sz="1400" dirty="0"/>
              <a:t>Paul’s theology is fundamentally pastoral, aimed at shaping the life and unity of God’s people through a reworking of Jewish monotheism centered on Jesus the Messiah and the Spirit. His letters, including the letter to Philemon, highlight the transformative power of belonging to the Messiah’s family, which transcends traditional social boundaries and calls for mutual love and acceptance.</a:t>
            </a:r>
          </a:p>
          <a:p>
            <a:endParaRPr lang="en-US" sz="1400" b="1" dirty="0"/>
          </a:p>
          <a:p>
            <a:r>
              <a:rPr lang="en-US" sz="1400" b="1" dirty="0"/>
              <a:t>Theology as pastoral care:</a:t>
            </a:r>
            <a:r>
              <a:rPr lang="en-US" sz="1400" dirty="0"/>
              <a:t> Paul’s theological work is rooted in the need to nurture and protect the community of believers, guiding them to think and live as members of the Messiah’s family, exemplified in his appeal for Onesimus to be received as a brother in Christ.</a:t>
            </a:r>
          </a:p>
          <a:p>
            <a:endParaRPr lang="en-US" sz="1400" b="1" dirty="0"/>
          </a:p>
          <a:p>
            <a:r>
              <a:rPr lang="en-US" sz="1400" b="1" dirty="0"/>
              <a:t>Christological monotheism:</a:t>
            </a:r>
            <a:r>
              <a:rPr lang="en-US" sz="1400" dirty="0"/>
              <a:t> Paul redefines Jewish monotheism by placing Jesus at the center as the one in whom God has acted decisively in history, especially through his death, resurrection, and exaltation, thus maintaining strict monotheism while affirming Jesus’ divine identity.</a:t>
            </a:r>
          </a:p>
          <a:p>
            <a:endParaRPr lang="en-US" sz="1400" b="1" dirty="0"/>
          </a:p>
          <a:p>
            <a:r>
              <a:rPr lang="en-US" sz="1400" b="1" dirty="0"/>
              <a:t>Spirit’s role in God’s presence:</a:t>
            </a:r>
            <a:r>
              <a:rPr lang="en-US" sz="1400" dirty="0"/>
              <a:t> The Spirit is portrayed as the active presence of God with believers, sent by the Father alongside the Son, enabling them to live in new covenant relationship and embody the promises of God’s renewed creation.</a:t>
            </a:r>
          </a:p>
          <a:p>
            <a:endParaRPr lang="en-US" sz="1400" b="1" dirty="0"/>
          </a:p>
          <a:p>
            <a:r>
              <a:rPr lang="en-US" sz="1400" b="1" dirty="0"/>
              <a:t>Election reinterpreted:</a:t>
            </a:r>
            <a:r>
              <a:rPr lang="en-US" sz="1400" dirty="0"/>
              <a:t> Paul affirms Israel’s election by God but reinterprets it through Jesus as Israel’s representative Messiah, expanding the chosen people to include Gentiles who share faith in Christ, thus forming a new, inclusive covenant community.</a:t>
            </a:r>
          </a:p>
          <a:p>
            <a:endParaRPr lang="en-US" sz="1400" b="1" dirty="0"/>
          </a:p>
          <a:p>
            <a:r>
              <a:rPr lang="en-US" sz="1400" b="1" dirty="0"/>
              <a:t>Justification by faith:</a:t>
            </a:r>
            <a:r>
              <a:rPr lang="en-US" sz="1400" dirty="0"/>
              <a:t> Justification is understood as being declared righteous through faith in the Messiah’s death and resurrection, which replaces reliance on Torah observance and ethnic identity as markers of covenant membership.</a:t>
            </a:r>
          </a:p>
          <a:p>
            <a:endParaRPr lang="en-US" sz="1400" b="1" dirty="0"/>
          </a:p>
          <a:p>
            <a:r>
              <a:rPr lang="en-US" sz="1400" b="1" dirty="0"/>
              <a:t>Incorporation into the Messiah:</a:t>
            </a:r>
            <a:r>
              <a:rPr lang="en-US" sz="1400" dirty="0"/>
              <a:t> Believers are spiritually united with Jesus through faith and baptism, participating in his death and resurrection, which defines their identity and hope within God’s people.</a:t>
            </a:r>
          </a:p>
          <a:p>
            <a:endParaRPr lang="en-US" sz="1400" b="1" dirty="0"/>
          </a:p>
          <a:p>
            <a:r>
              <a:rPr lang="en-US" sz="1400" b="1" dirty="0"/>
              <a:t>Eschatological hope:</a:t>
            </a:r>
            <a:r>
              <a:rPr lang="en-US" sz="1400" dirty="0"/>
              <a:t> Paul reworks Jewish eschatology around the Messiah’s death, resurrection, and return, emphasizing the inaugurated but not yet fully realized kingdom of God, the defeat of evil, resurrection of the dead, and cosmic renewal.</a:t>
            </a:r>
          </a:p>
          <a:p>
            <a:endParaRPr lang="en-US" sz="1400" b="1" dirty="0"/>
          </a:p>
          <a:p>
            <a:r>
              <a:rPr lang="en-US" sz="1400" b="1" dirty="0"/>
              <a:t>The day of the Lord and judgment:</a:t>
            </a:r>
            <a:r>
              <a:rPr lang="en-US" sz="1400" dirty="0"/>
              <a:t> The future return of Jesus (</a:t>
            </a:r>
            <a:r>
              <a:rPr lang="en-US" sz="1400" dirty="0" err="1"/>
              <a:t>parousia</a:t>
            </a:r>
            <a:r>
              <a:rPr lang="en-US" sz="1400" dirty="0"/>
              <a:t>) will bring final judgment and the full establishment of God’s reign, with believers sharing in the judgment and the transformation of creation.</a:t>
            </a:r>
          </a:p>
          <a:p>
            <a:endParaRPr lang="en-US" sz="1400" b="1" dirty="0"/>
          </a:p>
          <a:p>
            <a:r>
              <a:rPr lang="en-US" sz="1400" b="1" dirty="0"/>
              <a:t>Paul’s legacy:</a:t>
            </a:r>
            <a:r>
              <a:rPr lang="en-US" sz="1400" dirty="0"/>
              <a:t> Paul’s theological vision calls for a united community of Jews and Gentiles worshiping God through Jesus and empowered by the Spirit, embodying the new creation and continually engaging in theology to live out this identity.</a:t>
            </a:r>
          </a:p>
          <a:p>
            <a:endParaRPr lang="en-US" dirty="0"/>
          </a:p>
        </p:txBody>
      </p:sp>
    </p:spTree>
    <p:extLst>
      <p:ext uri="{BB962C8B-B14F-4D97-AF65-F5344CB8AC3E}">
        <p14:creationId xmlns:p14="http://schemas.microsoft.com/office/powerpoint/2010/main" val="493030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97CA-D716-D827-4C21-24F097D8E7F5}"/>
              </a:ext>
            </a:extLst>
          </p:cNvPr>
          <p:cNvSpPr>
            <a:spLocks noGrp="1"/>
          </p:cNvSpPr>
          <p:nvPr>
            <p:ph type="title"/>
          </p:nvPr>
        </p:nvSpPr>
        <p:spPr>
          <a:xfrm>
            <a:off x="189571" y="365125"/>
            <a:ext cx="11797990" cy="1325563"/>
          </a:xfrm>
        </p:spPr>
        <p:txBody>
          <a:bodyPr/>
          <a:lstStyle/>
          <a:p>
            <a:r>
              <a:rPr lang="en-US" dirty="0"/>
              <a:t>The OT Story:  Why God Chose the People of Israel</a:t>
            </a:r>
          </a:p>
        </p:txBody>
      </p:sp>
      <p:sp>
        <p:nvSpPr>
          <p:cNvPr id="3" name="Content Placeholder 2">
            <a:extLst>
              <a:ext uri="{FF2B5EF4-FFF2-40B4-BE49-F238E27FC236}">
                <a16:creationId xmlns:a16="http://schemas.microsoft.com/office/drawing/2014/main" id="{75E18C42-946B-5B97-F0D4-AA65250C48C4}"/>
              </a:ext>
            </a:extLst>
          </p:cNvPr>
          <p:cNvSpPr>
            <a:spLocks noGrp="1"/>
          </p:cNvSpPr>
          <p:nvPr>
            <p:ph idx="1"/>
          </p:nvPr>
        </p:nvSpPr>
        <p:spPr>
          <a:xfrm>
            <a:off x="838200" y="1690689"/>
            <a:ext cx="10515600" cy="4141400"/>
          </a:xfrm>
        </p:spPr>
        <p:txBody>
          <a:bodyPr/>
          <a:lstStyle/>
          <a:p>
            <a:r>
              <a:rPr lang="en-US" dirty="0"/>
              <a:t>“A matter of God’s love”  (e.g. Deuteronomy)</a:t>
            </a:r>
          </a:p>
          <a:p>
            <a:r>
              <a:rPr lang="en-US" dirty="0"/>
              <a:t>Abraham was called to answer the problem of Adam / Babel:  rebellion, arrogance, pride, fracturing (Genesis)</a:t>
            </a:r>
          </a:p>
          <a:p>
            <a:r>
              <a:rPr lang="en-US" dirty="0"/>
              <a:t>To become a royal nation of holy priests for the sake of the world.</a:t>
            </a:r>
          </a:p>
          <a:p>
            <a:r>
              <a:rPr lang="en-US" dirty="0"/>
              <a:t>A future when ‘sons of light’ would recapture ‘the glory of Adam’ (sectarians at Qumran)</a:t>
            </a:r>
          </a:p>
          <a:p>
            <a:r>
              <a:rPr lang="en-US" dirty="0"/>
              <a:t>The purpose of the exodus was to create a people who would deliver the human race from evil (Philo}</a:t>
            </a:r>
          </a:p>
          <a:p>
            <a:endParaRPr lang="en-US" dirty="0"/>
          </a:p>
        </p:txBody>
      </p:sp>
      <p:sp>
        <p:nvSpPr>
          <p:cNvPr id="4" name="TextBox 3">
            <a:extLst>
              <a:ext uri="{FF2B5EF4-FFF2-40B4-BE49-F238E27FC236}">
                <a16:creationId xmlns:a16="http://schemas.microsoft.com/office/drawing/2014/main" id="{2A26C35D-210D-B77A-A744-5E045E3F35F7}"/>
              </a:ext>
            </a:extLst>
          </p:cNvPr>
          <p:cNvSpPr txBox="1"/>
          <p:nvPr/>
        </p:nvSpPr>
        <p:spPr>
          <a:xfrm>
            <a:off x="367990" y="5672620"/>
            <a:ext cx="1145230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a:t>In short, God chose Israel to deal with the problem of evil but this did not happen and a Messiah was needed.  -- Wright</a:t>
            </a:r>
          </a:p>
        </p:txBody>
      </p:sp>
    </p:spTree>
    <p:extLst>
      <p:ext uri="{BB962C8B-B14F-4D97-AF65-F5344CB8AC3E}">
        <p14:creationId xmlns:p14="http://schemas.microsoft.com/office/powerpoint/2010/main" val="261115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30CF-AA5D-73BA-18B6-531A1A054D23}"/>
              </a:ext>
            </a:extLst>
          </p:cNvPr>
          <p:cNvSpPr>
            <a:spLocks noGrp="1"/>
          </p:cNvSpPr>
          <p:nvPr>
            <p:ph type="title"/>
          </p:nvPr>
        </p:nvSpPr>
        <p:spPr/>
        <p:txBody>
          <a:bodyPr/>
          <a:lstStyle/>
          <a:p>
            <a:r>
              <a:rPr lang="en-US" dirty="0"/>
              <a:t>Paul’s </a:t>
            </a:r>
            <a:r>
              <a:rPr lang="en-US" dirty="0" err="1"/>
              <a:t>Reappropiation</a:t>
            </a:r>
            <a:r>
              <a:rPr lang="en-US" dirty="0"/>
              <a:t> of Election</a:t>
            </a:r>
          </a:p>
        </p:txBody>
      </p:sp>
      <p:sp>
        <p:nvSpPr>
          <p:cNvPr id="3" name="Content Placeholder 2">
            <a:extLst>
              <a:ext uri="{FF2B5EF4-FFF2-40B4-BE49-F238E27FC236}">
                <a16:creationId xmlns:a16="http://schemas.microsoft.com/office/drawing/2014/main" id="{EDD1AF54-7A11-3BFD-9DB4-72640C2FBA69}"/>
              </a:ext>
            </a:extLst>
          </p:cNvPr>
          <p:cNvSpPr>
            <a:spLocks noGrp="1"/>
          </p:cNvSpPr>
          <p:nvPr>
            <p:ph idx="1"/>
          </p:nvPr>
        </p:nvSpPr>
        <p:spPr/>
        <p:txBody>
          <a:bodyPr/>
          <a:lstStyle/>
          <a:p>
            <a:r>
              <a:rPr lang="en-US" dirty="0"/>
              <a:t>Paul strongly affirms Israel’s election and God’s faithfulness to it.</a:t>
            </a:r>
          </a:p>
          <a:p>
            <a:r>
              <a:rPr lang="en-US" dirty="0"/>
              <a:t>But God’s </a:t>
            </a:r>
            <a:r>
              <a:rPr lang="en-US" dirty="0" err="1"/>
              <a:t>convenantal</a:t>
            </a:r>
            <a:r>
              <a:rPr lang="en-US" dirty="0"/>
              <a:t> purpose in Israel had been accomplished through Jesus as Israel’s Messiah.</a:t>
            </a:r>
          </a:p>
          <a:p>
            <a:r>
              <a:rPr lang="en-US" dirty="0"/>
              <a:t>This is the Jewish view of election reworked to be around Jesus, his death, his resurrection, and his enthronement.</a:t>
            </a:r>
          </a:p>
          <a:p>
            <a:r>
              <a:rPr lang="en-US" dirty="0"/>
              <a:t>Most Jews of Paul’s day rejected Jesus, but God did not reject the Jewish people.</a:t>
            </a:r>
          </a:p>
        </p:txBody>
      </p:sp>
    </p:spTree>
    <p:extLst>
      <p:ext uri="{BB962C8B-B14F-4D97-AF65-F5344CB8AC3E}">
        <p14:creationId xmlns:p14="http://schemas.microsoft.com/office/powerpoint/2010/main" val="1207385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846F-6C2C-B63B-5401-686C7473A940}"/>
              </a:ext>
            </a:extLst>
          </p:cNvPr>
          <p:cNvSpPr>
            <a:spLocks noGrp="1"/>
          </p:cNvSpPr>
          <p:nvPr>
            <p:ph type="title"/>
          </p:nvPr>
        </p:nvSpPr>
        <p:spPr/>
        <p:txBody>
          <a:bodyPr/>
          <a:lstStyle/>
          <a:p>
            <a:r>
              <a:rPr lang="en-US" dirty="0"/>
              <a:t>Romans Chap. 9-11 – Jews, Gentiles, Election</a:t>
            </a:r>
          </a:p>
        </p:txBody>
      </p:sp>
      <p:pic>
        <p:nvPicPr>
          <p:cNvPr id="6" name="Picture 5">
            <a:extLst>
              <a:ext uri="{FF2B5EF4-FFF2-40B4-BE49-F238E27FC236}">
                <a16:creationId xmlns:a16="http://schemas.microsoft.com/office/drawing/2014/main" id="{02A7FD39-69F3-4D47-3A84-811DA759C8A6}"/>
              </a:ext>
            </a:extLst>
          </p:cNvPr>
          <p:cNvPicPr>
            <a:picLocks noChangeAspect="1"/>
          </p:cNvPicPr>
          <p:nvPr/>
        </p:nvPicPr>
        <p:blipFill>
          <a:blip r:embed="rId2"/>
          <a:stretch>
            <a:fillRect/>
          </a:stretch>
        </p:blipFill>
        <p:spPr>
          <a:xfrm>
            <a:off x="413159" y="1879796"/>
            <a:ext cx="5682841" cy="2902111"/>
          </a:xfrm>
          <a:prstGeom prst="rect">
            <a:avLst/>
          </a:prstGeom>
        </p:spPr>
      </p:pic>
      <p:pic>
        <p:nvPicPr>
          <p:cNvPr id="8" name="Picture 7">
            <a:extLst>
              <a:ext uri="{FF2B5EF4-FFF2-40B4-BE49-F238E27FC236}">
                <a16:creationId xmlns:a16="http://schemas.microsoft.com/office/drawing/2014/main" id="{96189FA4-D2A5-7B7D-5CCD-B52E730F9A8A}"/>
              </a:ext>
            </a:extLst>
          </p:cNvPr>
          <p:cNvPicPr>
            <a:picLocks noChangeAspect="1"/>
          </p:cNvPicPr>
          <p:nvPr/>
        </p:nvPicPr>
        <p:blipFill>
          <a:blip r:embed="rId3"/>
          <a:stretch>
            <a:fillRect/>
          </a:stretch>
        </p:blipFill>
        <p:spPr>
          <a:xfrm>
            <a:off x="6352159" y="1879795"/>
            <a:ext cx="5529133" cy="3187005"/>
          </a:xfrm>
          <a:prstGeom prst="rect">
            <a:avLst/>
          </a:prstGeom>
        </p:spPr>
      </p:pic>
    </p:spTree>
    <p:extLst>
      <p:ext uri="{BB962C8B-B14F-4D97-AF65-F5344CB8AC3E}">
        <p14:creationId xmlns:p14="http://schemas.microsoft.com/office/powerpoint/2010/main" val="4007410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9F14-6FFD-1FF0-B26E-B9676846C5AE}"/>
              </a:ext>
            </a:extLst>
          </p:cNvPr>
          <p:cNvSpPr>
            <a:spLocks noGrp="1"/>
          </p:cNvSpPr>
          <p:nvPr>
            <p:ph type="title"/>
          </p:nvPr>
        </p:nvSpPr>
        <p:spPr/>
        <p:txBody>
          <a:bodyPr/>
          <a:lstStyle/>
          <a:p>
            <a:r>
              <a:rPr lang="en-US" dirty="0"/>
              <a:t>Paul Affirms that the Messiah Transformed the Boundaries of “God’s People”</a:t>
            </a:r>
          </a:p>
        </p:txBody>
      </p:sp>
      <p:sp>
        <p:nvSpPr>
          <p:cNvPr id="3" name="Content Placeholder 2">
            <a:extLst>
              <a:ext uri="{FF2B5EF4-FFF2-40B4-BE49-F238E27FC236}">
                <a16:creationId xmlns:a16="http://schemas.microsoft.com/office/drawing/2014/main" id="{330EAB0B-9FB6-D501-DC12-3F36435F9C34}"/>
              </a:ext>
            </a:extLst>
          </p:cNvPr>
          <p:cNvSpPr>
            <a:spLocks noGrp="1"/>
          </p:cNvSpPr>
          <p:nvPr>
            <p:ph idx="1"/>
          </p:nvPr>
        </p:nvSpPr>
        <p:spPr/>
        <p:txBody>
          <a:bodyPr>
            <a:normAutofit fontScale="92500" lnSpcReduction="10000"/>
          </a:bodyPr>
          <a:lstStyle/>
          <a:p>
            <a:r>
              <a:rPr lang="en-US" dirty="0"/>
              <a:t>Not ethnic, but eschatological</a:t>
            </a:r>
          </a:p>
          <a:p>
            <a:r>
              <a:rPr lang="en-US" dirty="0"/>
              <a:t>Not boundaries, but bountiful grace </a:t>
            </a:r>
          </a:p>
          <a:p>
            <a:r>
              <a:rPr lang="en-US" dirty="0"/>
              <a:t>Grace, not race </a:t>
            </a:r>
          </a:p>
          <a:p>
            <a:r>
              <a:rPr lang="en-US" dirty="0"/>
              <a:t>Promises, not paternity</a:t>
            </a:r>
          </a:p>
          <a:p>
            <a:r>
              <a:rPr lang="en-US"/>
              <a:t>Abraham’s family </a:t>
            </a:r>
            <a:r>
              <a:rPr lang="en-US" dirty="0"/>
              <a:t>was chosen because of faith, and all the people of the world can inherit Abraham’s place through belief in Jesus.</a:t>
            </a:r>
          </a:p>
          <a:p>
            <a:r>
              <a:rPr lang="en-US" dirty="0"/>
              <a:t>Israel has been renewed, not replaced.</a:t>
            </a:r>
          </a:p>
          <a:p>
            <a:r>
              <a:rPr lang="en-US" dirty="0"/>
              <a:t>Israel has been expanded beyond ethnic and cultural limits, not superseded.</a:t>
            </a:r>
          </a:p>
          <a:p>
            <a:r>
              <a:rPr lang="en-US" dirty="0"/>
              <a:t>There is still hope for unbelieving Jews to embrace the Messiah.</a:t>
            </a:r>
          </a:p>
          <a:p>
            <a:endParaRPr lang="en-US" dirty="0"/>
          </a:p>
        </p:txBody>
      </p:sp>
    </p:spTree>
    <p:extLst>
      <p:ext uri="{BB962C8B-B14F-4D97-AF65-F5344CB8AC3E}">
        <p14:creationId xmlns:p14="http://schemas.microsoft.com/office/powerpoint/2010/main" val="3794328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1378-9CA9-D310-2EDE-BA3E582D2ED1}"/>
              </a:ext>
            </a:extLst>
          </p:cNvPr>
          <p:cNvSpPr>
            <a:spLocks noGrp="1"/>
          </p:cNvSpPr>
          <p:nvPr>
            <p:ph type="title"/>
          </p:nvPr>
        </p:nvSpPr>
        <p:spPr>
          <a:xfrm>
            <a:off x="724829" y="0"/>
            <a:ext cx="10515600" cy="1325563"/>
          </a:xfrm>
        </p:spPr>
        <p:txBody>
          <a:bodyPr/>
          <a:lstStyle/>
          <a:p>
            <a:r>
              <a:rPr lang="en-US" dirty="0"/>
              <a:t>Jesus incorporates God’s People into himself.</a:t>
            </a:r>
          </a:p>
        </p:txBody>
      </p:sp>
      <p:sp>
        <p:nvSpPr>
          <p:cNvPr id="3" name="Content Placeholder 2">
            <a:extLst>
              <a:ext uri="{FF2B5EF4-FFF2-40B4-BE49-F238E27FC236}">
                <a16:creationId xmlns:a16="http://schemas.microsoft.com/office/drawing/2014/main" id="{84CCF597-B995-EA79-9E96-C387AE7AD6D3}"/>
              </a:ext>
            </a:extLst>
          </p:cNvPr>
          <p:cNvSpPr>
            <a:spLocks noGrp="1"/>
          </p:cNvSpPr>
          <p:nvPr>
            <p:ph idx="1"/>
          </p:nvPr>
        </p:nvSpPr>
        <p:spPr>
          <a:xfrm>
            <a:off x="724829" y="1212307"/>
            <a:ext cx="10515600" cy="2054999"/>
          </a:xfrm>
        </p:spPr>
        <p:txBody>
          <a:bodyPr/>
          <a:lstStyle/>
          <a:p>
            <a:r>
              <a:rPr lang="en-US" dirty="0"/>
              <a:t>Jesus brought redemption, renewal, and life which was why Israel was chosen in the first place to do but could not. (Romans 3:21-6)</a:t>
            </a:r>
          </a:p>
          <a:p>
            <a:r>
              <a:rPr lang="en-US" dirty="0"/>
              <a:t>All those who believe, by faith and through the agency of the Spirit, are incorporated into the Messiah.</a:t>
            </a:r>
          </a:p>
          <a:p>
            <a:endParaRPr lang="en-US" dirty="0"/>
          </a:p>
          <a:p>
            <a:endParaRPr lang="en-US" dirty="0"/>
          </a:p>
        </p:txBody>
      </p:sp>
      <p:sp>
        <p:nvSpPr>
          <p:cNvPr id="4" name="TextBox 3">
            <a:extLst>
              <a:ext uri="{FF2B5EF4-FFF2-40B4-BE49-F238E27FC236}">
                <a16:creationId xmlns:a16="http://schemas.microsoft.com/office/drawing/2014/main" id="{EEBCAF64-1EF5-A311-9415-C1FFDE304350}"/>
              </a:ext>
            </a:extLst>
          </p:cNvPr>
          <p:cNvSpPr txBox="1"/>
          <p:nvPr/>
        </p:nvSpPr>
        <p:spPr>
          <a:xfrm>
            <a:off x="334537" y="3066586"/>
            <a:ext cx="11485756" cy="3693319"/>
          </a:xfrm>
          <a:prstGeom prst="rect">
            <a:avLst/>
          </a:prstGeom>
          <a:noFill/>
        </p:spPr>
        <p:txBody>
          <a:bodyPr wrap="square" rtlCol="0">
            <a:spAutoFit/>
          </a:bodyPr>
          <a:lstStyle/>
          <a:p>
            <a:r>
              <a:rPr lang="en-US" b="1" dirty="0"/>
              <a:t>Philippians 3:4-12</a:t>
            </a:r>
          </a:p>
          <a:p>
            <a:r>
              <a:rPr lang="en-US" dirty="0"/>
              <a:t>If someone else thinks they have reasons to put confidence in the flesh, I have more: </a:t>
            </a:r>
            <a:r>
              <a:rPr lang="en-US" b="1" baseline="30000" dirty="0"/>
              <a:t>5 </a:t>
            </a:r>
            <a:r>
              <a:rPr lang="en-US" dirty="0"/>
              <a:t>circumcised on the eighth day, of the people of Israel, of the tribe of Benjamin, a Hebrew of Hebrews; in regard to the law, a Pharisee; </a:t>
            </a:r>
            <a:r>
              <a:rPr lang="en-US" b="1" baseline="30000" dirty="0"/>
              <a:t>6 </a:t>
            </a:r>
            <a:r>
              <a:rPr lang="en-US" dirty="0"/>
              <a:t>as for zeal, persecuting the church; as for righteousness based on the law, faultless.</a:t>
            </a:r>
          </a:p>
          <a:p>
            <a:r>
              <a:rPr lang="en-US" b="1" baseline="30000" dirty="0"/>
              <a:t>7 </a:t>
            </a:r>
            <a:r>
              <a:rPr lang="en-US" dirty="0"/>
              <a:t>But whatever were gains to me I now consider loss for the sake of Christ. </a:t>
            </a:r>
            <a:r>
              <a:rPr lang="en-US" b="1" baseline="30000" dirty="0"/>
              <a:t>8 </a:t>
            </a:r>
            <a:r>
              <a:rPr lang="en-US" dirty="0"/>
              <a:t>What is more, I consider everything a loss because of the surpassing worth of knowing Christ Jesus my Lord, for whose sake I have lost all things. I consider them garbage, that I may gain Christ </a:t>
            </a:r>
            <a:r>
              <a:rPr lang="en-US" b="1" baseline="30000" dirty="0"/>
              <a:t>9 </a:t>
            </a:r>
            <a:r>
              <a:rPr lang="en-US" dirty="0"/>
              <a:t>and be found in him, not having a righteousness of my own that comes from the law, but that which is through faith in</a:t>
            </a:r>
            <a:r>
              <a:rPr lang="en-US" baseline="30000" dirty="0"/>
              <a:t>[</a:t>
            </a:r>
            <a:r>
              <a:rPr lang="en-US" baseline="30000" dirty="0">
                <a:hlinkClick r:id="rId2" tooltip="See footnote a"/>
              </a:rPr>
              <a:t>a</a:t>
            </a:r>
            <a:r>
              <a:rPr lang="en-US" baseline="30000" dirty="0"/>
              <a:t>]</a:t>
            </a:r>
            <a:r>
              <a:rPr lang="en-US" dirty="0"/>
              <a:t> Christ—the righteousness that comes from God on the basis of faith. </a:t>
            </a:r>
            <a:r>
              <a:rPr lang="en-US" b="1" baseline="30000" dirty="0"/>
              <a:t>10 </a:t>
            </a:r>
            <a:r>
              <a:rPr lang="en-US" dirty="0"/>
              <a:t>I want to know Christ—yes, to know the power of his resurrection and participation in his sufferings, becoming like him in his death, </a:t>
            </a:r>
            <a:r>
              <a:rPr lang="en-US" b="1" baseline="30000" dirty="0"/>
              <a:t>11 </a:t>
            </a:r>
            <a:r>
              <a:rPr lang="en-US" dirty="0"/>
              <a:t>and so, somehow, attaining to the resurrection from the dead.</a:t>
            </a:r>
          </a:p>
          <a:p>
            <a:r>
              <a:rPr lang="en-US" b="1" baseline="30000" dirty="0"/>
              <a:t>12 </a:t>
            </a:r>
            <a:r>
              <a:rPr lang="en-US" dirty="0"/>
              <a:t>Not that I have already obtained all this, or have already arrived at my goal, but I press on to take hold of that for which Christ Jesus took hold of me. </a:t>
            </a:r>
          </a:p>
          <a:p>
            <a:endParaRPr lang="en-US" dirty="0"/>
          </a:p>
        </p:txBody>
      </p:sp>
    </p:spTree>
    <p:extLst>
      <p:ext uri="{BB962C8B-B14F-4D97-AF65-F5344CB8AC3E}">
        <p14:creationId xmlns:p14="http://schemas.microsoft.com/office/powerpoint/2010/main" val="2653899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7DF2-7AE8-C471-19F1-9ABBD54694D5}"/>
              </a:ext>
            </a:extLst>
          </p:cNvPr>
          <p:cNvSpPr>
            <a:spLocks noGrp="1"/>
          </p:cNvSpPr>
          <p:nvPr>
            <p:ph type="title"/>
          </p:nvPr>
        </p:nvSpPr>
        <p:spPr/>
        <p:txBody>
          <a:bodyPr/>
          <a:lstStyle/>
          <a:p>
            <a:r>
              <a:rPr lang="en-US" dirty="0"/>
              <a:t>Election now means “Justification by Faith”</a:t>
            </a:r>
          </a:p>
        </p:txBody>
      </p:sp>
      <p:sp>
        <p:nvSpPr>
          <p:cNvPr id="3" name="Content Placeholder 2">
            <a:extLst>
              <a:ext uri="{FF2B5EF4-FFF2-40B4-BE49-F238E27FC236}">
                <a16:creationId xmlns:a16="http://schemas.microsoft.com/office/drawing/2014/main" id="{DF23B7A7-B8D2-A668-323C-79C70CFF84E7}"/>
              </a:ext>
            </a:extLst>
          </p:cNvPr>
          <p:cNvSpPr>
            <a:spLocks noGrp="1"/>
          </p:cNvSpPr>
          <p:nvPr>
            <p:ph idx="1"/>
          </p:nvPr>
        </p:nvSpPr>
        <p:spPr>
          <a:xfrm>
            <a:off x="838200" y="1690688"/>
            <a:ext cx="10515600" cy="3556866"/>
          </a:xfrm>
        </p:spPr>
        <p:txBody>
          <a:bodyPr>
            <a:normAutofit fontScale="92500" lnSpcReduction="10000"/>
          </a:bodyPr>
          <a:lstStyle/>
          <a:p>
            <a:r>
              <a:rPr lang="en-US" dirty="0"/>
              <a:t>The fulfillment of the Old Testament covenant with the Jews has now taken place with the resurrection of Jesus.</a:t>
            </a:r>
          </a:p>
          <a:p>
            <a:r>
              <a:rPr lang="en-US" dirty="0"/>
              <a:t>God’s people now include those who are “justified by faith” by believing in Jesus rather than the observance of the Torah.</a:t>
            </a:r>
          </a:p>
          <a:p>
            <a:r>
              <a:rPr lang="en-US" dirty="0"/>
              <a:t>The day of redemption is now for those who believe, and they have received a righteous status (not a righteous character).</a:t>
            </a:r>
          </a:p>
          <a:p>
            <a:r>
              <a:rPr lang="en-US" dirty="0"/>
              <a:t>The wall separating Jews and Gentiles is torn down through the unity of justification by faith.  This even makes Jewish dietary practices and circumcision unnecessary.  (Galatians 2)</a:t>
            </a:r>
          </a:p>
        </p:txBody>
      </p:sp>
      <p:sp>
        <p:nvSpPr>
          <p:cNvPr id="4" name="TextBox 3">
            <a:extLst>
              <a:ext uri="{FF2B5EF4-FFF2-40B4-BE49-F238E27FC236}">
                <a16:creationId xmlns:a16="http://schemas.microsoft.com/office/drawing/2014/main" id="{DABECE60-85C9-63CA-237C-1AA1E738C332}"/>
              </a:ext>
            </a:extLst>
          </p:cNvPr>
          <p:cNvSpPr txBox="1"/>
          <p:nvPr/>
        </p:nvSpPr>
        <p:spPr>
          <a:xfrm>
            <a:off x="537117" y="5306749"/>
            <a:ext cx="11117766" cy="1384995"/>
          </a:xfrm>
          <a:prstGeom prst="rect">
            <a:avLst/>
          </a:prstGeom>
          <a:solidFill>
            <a:schemeClr val="tx2">
              <a:lumMod val="10000"/>
              <a:lumOff val="90000"/>
            </a:schemeClr>
          </a:solidFill>
          <a:ln>
            <a:noFill/>
          </a:ln>
        </p:spPr>
        <p:txBody>
          <a:bodyPr wrap="square" rtlCol="0">
            <a:spAutoFit/>
          </a:bodyPr>
          <a:lstStyle/>
          <a:p>
            <a:r>
              <a:rPr lang="en-US" sz="2800" dirty="0"/>
              <a:t>2 Corinthians 3: “You show that you are a letter from Christ, the result of our ministry, written not with ink but with the Spirit of the living God, not on tablets of stone but on tablets of human hearts.”</a:t>
            </a:r>
          </a:p>
        </p:txBody>
      </p:sp>
    </p:spTree>
    <p:extLst>
      <p:ext uri="{BB962C8B-B14F-4D97-AF65-F5344CB8AC3E}">
        <p14:creationId xmlns:p14="http://schemas.microsoft.com/office/powerpoint/2010/main" val="104873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5B0612-0ED5-419D-E33D-6A28BB7FDCAA}"/>
              </a:ext>
            </a:extLst>
          </p:cNvPr>
          <p:cNvSpPr>
            <a:spLocks noGrp="1"/>
          </p:cNvSpPr>
          <p:nvPr>
            <p:ph type="title"/>
          </p:nvPr>
        </p:nvSpPr>
        <p:spPr/>
        <p:txBody>
          <a:bodyPr/>
          <a:lstStyle/>
          <a:p>
            <a:r>
              <a:rPr lang="en-US" dirty="0"/>
              <a:t>Eschatology – One Future for God’s People</a:t>
            </a:r>
          </a:p>
        </p:txBody>
      </p:sp>
      <p:sp>
        <p:nvSpPr>
          <p:cNvPr id="5" name="Text Placeholder 4">
            <a:extLst>
              <a:ext uri="{FF2B5EF4-FFF2-40B4-BE49-F238E27FC236}">
                <a16:creationId xmlns:a16="http://schemas.microsoft.com/office/drawing/2014/main" id="{58AF27C4-F975-4CCE-6EDF-E508C1A870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1816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7136D2-CB98-2FF6-E0E6-BB8225F11A66}"/>
              </a:ext>
            </a:extLst>
          </p:cNvPr>
          <p:cNvSpPr>
            <a:spLocks noGrp="1"/>
          </p:cNvSpPr>
          <p:nvPr>
            <p:ph type="title"/>
          </p:nvPr>
        </p:nvSpPr>
        <p:spPr>
          <a:xfrm>
            <a:off x="726688" y="18255"/>
            <a:ext cx="10515600" cy="1325563"/>
          </a:xfrm>
        </p:spPr>
        <p:txBody>
          <a:bodyPr/>
          <a:lstStyle/>
          <a:p>
            <a:r>
              <a:rPr lang="en-US" dirty="0"/>
              <a:t>OT Jewish Views of “God’s Future”</a:t>
            </a:r>
          </a:p>
        </p:txBody>
      </p:sp>
      <p:sp>
        <p:nvSpPr>
          <p:cNvPr id="5" name="Content Placeholder 4">
            <a:extLst>
              <a:ext uri="{FF2B5EF4-FFF2-40B4-BE49-F238E27FC236}">
                <a16:creationId xmlns:a16="http://schemas.microsoft.com/office/drawing/2014/main" id="{267D6474-5397-28BB-3870-BA1863A88DF0}"/>
              </a:ext>
            </a:extLst>
          </p:cNvPr>
          <p:cNvSpPr>
            <a:spLocks noGrp="1"/>
          </p:cNvSpPr>
          <p:nvPr>
            <p:ph idx="1"/>
          </p:nvPr>
        </p:nvSpPr>
        <p:spPr>
          <a:xfrm>
            <a:off x="838200" y="1253331"/>
            <a:ext cx="10515600" cy="4351338"/>
          </a:xfrm>
        </p:spPr>
        <p:txBody>
          <a:bodyPr>
            <a:normAutofit fontScale="92500" lnSpcReduction="10000"/>
          </a:bodyPr>
          <a:lstStyle/>
          <a:p>
            <a:pPr marL="0" indent="0">
              <a:buNone/>
            </a:pPr>
            <a:r>
              <a:rPr lang="en-US" dirty="0"/>
              <a:t>Eschatology varied among Jewish sects and over time, but included many of the ideas later reshaped by Jesus:</a:t>
            </a:r>
          </a:p>
          <a:p>
            <a:r>
              <a:rPr lang="en-US" dirty="0"/>
              <a:t>The “dark powers” of the pagan world will eventually be overthrown.</a:t>
            </a:r>
          </a:p>
          <a:p>
            <a:r>
              <a:rPr lang="en-US" dirty="0"/>
              <a:t>YHWH will come to dwell</a:t>
            </a:r>
          </a:p>
          <a:p>
            <a:r>
              <a:rPr lang="en-US" dirty="0"/>
              <a:t>Exile will end and/or there will be a new exodus.</a:t>
            </a:r>
          </a:p>
          <a:p>
            <a:r>
              <a:rPr lang="en-US" dirty="0"/>
              <a:t>Agriculture will yield abundantly</a:t>
            </a:r>
          </a:p>
          <a:p>
            <a:r>
              <a:rPr lang="en-US" dirty="0"/>
              <a:t>A new Davidic king will arrive</a:t>
            </a:r>
          </a:p>
          <a:p>
            <a:r>
              <a:rPr lang="en-US" dirty="0"/>
              <a:t>The dispersed tribes will return to Judea</a:t>
            </a:r>
          </a:p>
          <a:p>
            <a:r>
              <a:rPr lang="en-US" dirty="0"/>
              <a:t>Peace, the bestowal of God’s spirit, submission, conversion.</a:t>
            </a:r>
          </a:p>
          <a:p>
            <a:r>
              <a:rPr lang="en-US" dirty="0"/>
              <a:t>Resurrection of the dead</a:t>
            </a:r>
          </a:p>
          <a:p>
            <a:endParaRPr lang="en-US" dirty="0"/>
          </a:p>
        </p:txBody>
      </p:sp>
      <p:sp>
        <p:nvSpPr>
          <p:cNvPr id="6" name="TextBox 5">
            <a:extLst>
              <a:ext uri="{FF2B5EF4-FFF2-40B4-BE49-F238E27FC236}">
                <a16:creationId xmlns:a16="http://schemas.microsoft.com/office/drawing/2014/main" id="{A4A7C198-D3DB-62A7-A455-072B54BF83A0}"/>
              </a:ext>
            </a:extLst>
          </p:cNvPr>
          <p:cNvSpPr txBox="1"/>
          <p:nvPr/>
        </p:nvSpPr>
        <p:spPr>
          <a:xfrm>
            <a:off x="726688" y="5906091"/>
            <a:ext cx="10924529" cy="584775"/>
          </a:xfrm>
          <a:prstGeom prst="rect">
            <a:avLst/>
          </a:prstGeom>
          <a:solidFill>
            <a:schemeClr val="tx2">
              <a:lumMod val="10000"/>
              <a:lumOff val="90000"/>
            </a:schemeClr>
          </a:solidFill>
        </p:spPr>
        <p:txBody>
          <a:bodyPr wrap="none" rtlCol="0">
            <a:spAutoFit/>
          </a:bodyPr>
          <a:lstStyle/>
          <a:p>
            <a:r>
              <a:rPr lang="en-US" sz="3200" dirty="0"/>
              <a:t>This future was seen as climax of the long story of God’s work</a:t>
            </a:r>
          </a:p>
        </p:txBody>
      </p:sp>
    </p:spTree>
    <p:extLst>
      <p:ext uri="{BB962C8B-B14F-4D97-AF65-F5344CB8AC3E}">
        <p14:creationId xmlns:p14="http://schemas.microsoft.com/office/powerpoint/2010/main" val="1907815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95DC-EC76-D70A-6484-32EA5367AE13}"/>
              </a:ext>
            </a:extLst>
          </p:cNvPr>
          <p:cNvSpPr>
            <a:spLocks noGrp="1"/>
          </p:cNvSpPr>
          <p:nvPr>
            <p:ph type="title"/>
          </p:nvPr>
        </p:nvSpPr>
        <p:spPr/>
        <p:txBody>
          <a:bodyPr>
            <a:normAutofit fontScale="90000"/>
          </a:bodyPr>
          <a:lstStyle/>
          <a:p>
            <a:r>
              <a:rPr lang="en-US" dirty="0"/>
              <a:t>Paul Sees that the Messiah has already fulfilled some Jewish Hopes, but not yet others.</a:t>
            </a:r>
          </a:p>
        </p:txBody>
      </p:sp>
      <p:sp>
        <p:nvSpPr>
          <p:cNvPr id="3" name="Content Placeholder 2">
            <a:extLst>
              <a:ext uri="{FF2B5EF4-FFF2-40B4-BE49-F238E27FC236}">
                <a16:creationId xmlns:a16="http://schemas.microsoft.com/office/drawing/2014/main" id="{73B283B5-6B68-793B-BF27-EBC3577C1028}"/>
              </a:ext>
            </a:extLst>
          </p:cNvPr>
          <p:cNvSpPr>
            <a:spLocks noGrp="1"/>
          </p:cNvSpPr>
          <p:nvPr>
            <p:ph sz="half" idx="1"/>
          </p:nvPr>
        </p:nvSpPr>
        <p:spPr>
          <a:xfrm>
            <a:off x="838200" y="1825625"/>
            <a:ext cx="5181600" cy="4954316"/>
          </a:xfrm>
        </p:spPr>
        <p:txBody>
          <a:bodyPr>
            <a:normAutofit fontScale="77500" lnSpcReduction="20000"/>
          </a:bodyPr>
          <a:lstStyle/>
          <a:p>
            <a:pPr marL="0" indent="0">
              <a:buNone/>
            </a:pPr>
            <a:r>
              <a:rPr lang="en-US" b="1" dirty="0"/>
              <a:t>Prophecies fulfilled with Jesus’ Resurrection, Ascension</a:t>
            </a:r>
          </a:p>
          <a:p>
            <a:r>
              <a:rPr lang="en-US" dirty="0"/>
              <a:t>Revealed God’s Righteousness</a:t>
            </a:r>
          </a:p>
          <a:p>
            <a:r>
              <a:rPr lang="en-US" dirty="0"/>
              <a:t>Ended Israel’s exilic curse</a:t>
            </a:r>
          </a:p>
          <a:p>
            <a:r>
              <a:rPr lang="en-US" dirty="0"/>
              <a:t>Died as a sacrifice for sins</a:t>
            </a:r>
          </a:p>
          <a:p>
            <a:r>
              <a:rPr lang="en-US" dirty="0"/>
              <a:t>Delivered believers to the divine reign</a:t>
            </a:r>
          </a:p>
          <a:p>
            <a:r>
              <a:rPr lang="en-US" dirty="0"/>
              <a:t>Won the victory over evil</a:t>
            </a:r>
          </a:p>
          <a:p>
            <a:r>
              <a:rPr lang="en-US" dirty="0"/>
              <a:t>His resurrection began the general resurrection of the dead</a:t>
            </a:r>
          </a:p>
          <a:p>
            <a:r>
              <a:rPr lang="en-US" dirty="0"/>
              <a:t>Install a human as co-regent of the universe</a:t>
            </a:r>
          </a:p>
          <a:p>
            <a:r>
              <a:rPr lang="en-US" dirty="0"/>
              <a:t>The Spirit remains with us to transform us from slavery to sonship.</a:t>
            </a:r>
          </a:p>
        </p:txBody>
      </p:sp>
      <p:sp>
        <p:nvSpPr>
          <p:cNvPr id="4" name="Content Placeholder 3">
            <a:extLst>
              <a:ext uri="{FF2B5EF4-FFF2-40B4-BE49-F238E27FC236}">
                <a16:creationId xmlns:a16="http://schemas.microsoft.com/office/drawing/2014/main" id="{3A4F5DEB-D5EA-11E1-8DF5-DFC3FF6335F6}"/>
              </a:ext>
            </a:extLst>
          </p:cNvPr>
          <p:cNvSpPr>
            <a:spLocks noGrp="1"/>
          </p:cNvSpPr>
          <p:nvPr>
            <p:ph sz="half" idx="2"/>
          </p:nvPr>
        </p:nvSpPr>
        <p:spPr/>
        <p:txBody>
          <a:bodyPr>
            <a:normAutofit fontScale="77500" lnSpcReduction="20000"/>
          </a:bodyPr>
          <a:lstStyle/>
          <a:p>
            <a:pPr marL="0" indent="0">
              <a:buNone/>
            </a:pPr>
            <a:r>
              <a:rPr lang="en-US" b="1" dirty="0"/>
              <a:t>Prophecies not yet realized—still in the future</a:t>
            </a:r>
          </a:p>
          <a:p>
            <a:pPr marL="0" indent="0">
              <a:buNone/>
            </a:pPr>
            <a:r>
              <a:rPr lang="en-US" dirty="0"/>
              <a:t>(The world was/is continuing in wickedness and evil, including the ignorance of God, idolatry, sin, and political oppression.)</a:t>
            </a:r>
          </a:p>
          <a:p>
            <a:r>
              <a:rPr lang="en-US" dirty="0"/>
              <a:t>The ‘Day of the Lord’ will come to complete the work he already started</a:t>
            </a:r>
          </a:p>
          <a:p>
            <a:r>
              <a:rPr lang="en-US" dirty="0"/>
              <a:t>Jesus will return with his royal presence (</a:t>
            </a:r>
            <a:r>
              <a:rPr lang="en-US" i="1" dirty="0" err="1"/>
              <a:t>parousia</a:t>
            </a:r>
            <a:r>
              <a:rPr lang="en-US" dirty="0"/>
              <a:t>) and appearing (</a:t>
            </a:r>
            <a:r>
              <a:rPr lang="en-US" i="1" dirty="0" err="1"/>
              <a:t>epiph</a:t>
            </a:r>
            <a:r>
              <a:rPr lang="en-US" i="1" dirty="0"/>
              <a:t> </a:t>
            </a:r>
            <a:r>
              <a:rPr lang="en-US" i="1" dirty="0" err="1"/>
              <a:t>aneia</a:t>
            </a:r>
            <a:r>
              <a:rPr lang="en-US" dirty="0"/>
              <a:t>)</a:t>
            </a:r>
          </a:p>
          <a:p>
            <a:r>
              <a:rPr lang="en-US" dirty="0"/>
              <a:t>Jesus will bring judgment on all of creation.</a:t>
            </a:r>
          </a:p>
          <a:p>
            <a:r>
              <a:rPr lang="en-US" dirty="0"/>
              <a:t>All of creation will be restored to be free of evils and imperfections.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9546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0126-5458-D58F-3316-AEBC9A26F512}"/>
              </a:ext>
            </a:extLst>
          </p:cNvPr>
          <p:cNvSpPr>
            <a:spLocks noGrp="1"/>
          </p:cNvSpPr>
          <p:nvPr>
            <p:ph type="title"/>
          </p:nvPr>
        </p:nvSpPr>
        <p:spPr>
          <a:xfrm>
            <a:off x="838200" y="734457"/>
            <a:ext cx="10515600" cy="1325563"/>
          </a:xfrm>
        </p:spPr>
        <p:txBody>
          <a:bodyPr/>
          <a:lstStyle/>
          <a:p>
            <a:r>
              <a:rPr lang="en-US" dirty="0"/>
              <a:t>Paul Sees Jesus as the Messiah who is Fulfilling God’s Promising now and later</a:t>
            </a:r>
          </a:p>
        </p:txBody>
      </p:sp>
      <p:sp>
        <p:nvSpPr>
          <p:cNvPr id="3" name="Content Placeholder 2">
            <a:extLst>
              <a:ext uri="{FF2B5EF4-FFF2-40B4-BE49-F238E27FC236}">
                <a16:creationId xmlns:a16="http://schemas.microsoft.com/office/drawing/2014/main" id="{B0F6226F-3E93-7FC8-3993-2AF09912BDD9}"/>
              </a:ext>
            </a:extLst>
          </p:cNvPr>
          <p:cNvSpPr>
            <a:spLocks noGrp="1"/>
          </p:cNvSpPr>
          <p:nvPr>
            <p:ph idx="1"/>
          </p:nvPr>
        </p:nvSpPr>
        <p:spPr>
          <a:xfrm>
            <a:off x="838200" y="2327563"/>
            <a:ext cx="10515600" cy="3849399"/>
          </a:xfrm>
        </p:spPr>
        <p:txBody>
          <a:bodyPr/>
          <a:lstStyle/>
          <a:p>
            <a:pPr marL="0" indent="0">
              <a:buNone/>
            </a:pPr>
            <a:r>
              <a:rPr lang="en-US" dirty="0"/>
              <a:t>For Paul, the various elements of Jewish hope for the future were accomplished through Jesus’ death and would be completed at his return.</a:t>
            </a:r>
          </a:p>
          <a:p>
            <a:pPr marL="0" indent="0">
              <a:buNone/>
            </a:pPr>
            <a:endParaRPr lang="en-US" dirty="0"/>
          </a:p>
        </p:txBody>
      </p:sp>
      <p:sp>
        <p:nvSpPr>
          <p:cNvPr id="4" name="TextBox 3">
            <a:extLst>
              <a:ext uri="{FF2B5EF4-FFF2-40B4-BE49-F238E27FC236}">
                <a16:creationId xmlns:a16="http://schemas.microsoft.com/office/drawing/2014/main" id="{EC142A4C-18A1-2E63-C602-D06DE6EE07BB}"/>
              </a:ext>
            </a:extLst>
          </p:cNvPr>
          <p:cNvSpPr txBox="1"/>
          <p:nvPr/>
        </p:nvSpPr>
        <p:spPr>
          <a:xfrm>
            <a:off x="3604379" y="45522"/>
            <a:ext cx="4427034" cy="369332"/>
          </a:xfrm>
          <a:prstGeom prst="rect">
            <a:avLst/>
          </a:prstGeom>
          <a:solidFill>
            <a:schemeClr val="accent2">
              <a:lumMod val="50000"/>
            </a:schemeClr>
          </a:solidFill>
        </p:spPr>
        <p:txBody>
          <a:bodyPr wrap="square" rtlCol="0">
            <a:spAutoFit/>
          </a:bodyPr>
          <a:lstStyle/>
          <a:p>
            <a:r>
              <a:rPr lang="en-US" dirty="0">
                <a:solidFill>
                  <a:schemeClr val="bg1"/>
                </a:solidFill>
              </a:rPr>
              <a:t>Prophesies already fulfilled by the Messiah</a:t>
            </a:r>
          </a:p>
        </p:txBody>
      </p:sp>
    </p:spTree>
    <p:extLst>
      <p:ext uri="{BB962C8B-B14F-4D97-AF65-F5344CB8AC3E}">
        <p14:creationId xmlns:p14="http://schemas.microsoft.com/office/powerpoint/2010/main" val="386938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7635-EDE2-7627-D6D2-3C348D98775C}"/>
              </a:ext>
            </a:extLst>
          </p:cNvPr>
          <p:cNvSpPr>
            <a:spLocks noGrp="1"/>
          </p:cNvSpPr>
          <p:nvPr>
            <p:ph type="title"/>
          </p:nvPr>
        </p:nvSpPr>
        <p:spPr/>
        <p:txBody>
          <a:bodyPr/>
          <a:lstStyle/>
          <a:p>
            <a:r>
              <a:rPr lang="en-US" dirty="0"/>
              <a:t>Saint Paul and Christian Theology</a:t>
            </a:r>
          </a:p>
        </p:txBody>
      </p:sp>
      <p:sp>
        <p:nvSpPr>
          <p:cNvPr id="3" name="Content Placeholder 2">
            <a:extLst>
              <a:ext uri="{FF2B5EF4-FFF2-40B4-BE49-F238E27FC236}">
                <a16:creationId xmlns:a16="http://schemas.microsoft.com/office/drawing/2014/main" id="{CEF7A6FE-D721-4DED-5B3D-E8D28234E750}"/>
              </a:ext>
            </a:extLst>
          </p:cNvPr>
          <p:cNvSpPr>
            <a:spLocks noGrp="1"/>
          </p:cNvSpPr>
          <p:nvPr>
            <p:ph idx="1"/>
          </p:nvPr>
        </p:nvSpPr>
        <p:spPr/>
        <p:txBody>
          <a:bodyPr>
            <a:normAutofit fontScale="92500"/>
          </a:bodyPr>
          <a:lstStyle/>
          <a:p>
            <a:r>
              <a:rPr lang="en-US" dirty="0"/>
              <a:t>Paul helped create a distinctive field called “theology” involving prayerful reflection on God, the world, and ourselves in a way not done before.</a:t>
            </a:r>
          </a:p>
          <a:p>
            <a:r>
              <a:rPr lang="en-US" dirty="0"/>
              <a:t>Theology to Paul was a practical and necessary aspect of his pastoral role and not for intellectual curiosity.</a:t>
            </a:r>
          </a:p>
          <a:p>
            <a:r>
              <a:rPr lang="en-US" dirty="0"/>
              <a:t>Paul’s theology in Christ was grounded in Jewish belief but was a radical reshaping of these beliefs which can thought of in three pillars:</a:t>
            </a:r>
          </a:p>
          <a:p>
            <a:pPr marL="514350" indent="-514350">
              <a:buFont typeface="+mj-lt"/>
              <a:buAutoNum type="arabicPeriod"/>
            </a:pPr>
            <a:r>
              <a:rPr lang="en-US" dirty="0" err="1"/>
              <a:t>Monothesism</a:t>
            </a:r>
            <a:r>
              <a:rPr lang="en-US" dirty="0"/>
              <a:t> – One (true) God</a:t>
            </a:r>
          </a:p>
          <a:p>
            <a:pPr marL="514350" indent="-514350">
              <a:buFont typeface="+mj-lt"/>
              <a:buAutoNum type="arabicPeriod"/>
            </a:pPr>
            <a:r>
              <a:rPr lang="en-US" dirty="0"/>
              <a:t>Election – One body of God’s people</a:t>
            </a:r>
          </a:p>
          <a:p>
            <a:pPr marL="514350" indent="-514350">
              <a:buFont typeface="+mj-lt"/>
              <a:buAutoNum type="arabicPeriod"/>
            </a:pPr>
            <a:r>
              <a:rPr lang="en-US" dirty="0"/>
              <a:t>Eschatology – One Future for God’s people</a:t>
            </a:r>
          </a:p>
        </p:txBody>
      </p:sp>
    </p:spTree>
    <p:extLst>
      <p:ext uri="{BB962C8B-B14F-4D97-AF65-F5344CB8AC3E}">
        <p14:creationId xmlns:p14="http://schemas.microsoft.com/office/powerpoint/2010/main" val="2944720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72CB-448B-5BD1-9181-100992767C70}"/>
              </a:ext>
            </a:extLst>
          </p:cNvPr>
          <p:cNvSpPr>
            <a:spLocks noGrp="1"/>
          </p:cNvSpPr>
          <p:nvPr>
            <p:ph type="title"/>
          </p:nvPr>
        </p:nvSpPr>
        <p:spPr/>
        <p:txBody>
          <a:bodyPr/>
          <a:lstStyle/>
          <a:p>
            <a:r>
              <a:rPr lang="en-US" dirty="0"/>
              <a:t>Paul:  The ‘End’ had already arrived in Jesus.</a:t>
            </a:r>
          </a:p>
        </p:txBody>
      </p:sp>
      <p:sp>
        <p:nvSpPr>
          <p:cNvPr id="3" name="Content Placeholder 2">
            <a:extLst>
              <a:ext uri="{FF2B5EF4-FFF2-40B4-BE49-F238E27FC236}">
                <a16:creationId xmlns:a16="http://schemas.microsoft.com/office/drawing/2014/main" id="{D1FE21F4-18EA-AAE9-9052-D885FB463123}"/>
              </a:ext>
            </a:extLst>
          </p:cNvPr>
          <p:cNvSpPr>
            <a:spLocks noGrp="1"/>
          </p:cNvSpPr>
          <p:nvPr>
            <p:ph idx="1"/>
          </p:nvPr>
        </p:nvSpPr>
        <p:spPr/>
        <p:txBody>
          <a:bodyPr>
            <a:normAutofit fontScale="92500" lnSpcReduction="10000"/>
          </a:bodyPr>
          <a:lstStyle/>
          <a:p>
            <a:pPr marL="0" indent="0">
              <a:buNone/>
            </a:pPr>
            <a:r>
              <a:rPr lang="en-US" dirty="0"/>
              <a:t>J</a:t>
            </a:r>
            <a:r>
              <a:rPr lang="en-US"/>
              <a:t>esus </a:t>
            </a:r>
            <a:r>
              <a:rPr lang="en-US" dirty="0"/>
              <a:t>is the pre-promised messianic deliverer who had come to Israel and revealed God’s saving righteousness</a:t>
            </a:r>
          </a:p>
          <a:p>
            <a:pPr marL="0" indent="0">
              <a:buNone/>
            </a:pPr>
            <a:r>
              <a:rPr lang="en-US" dirty="0"/>
              <a:t>Romans 1:3-4:  “…concerning his Son, who was descended from David</a:t>
            </a:r>
            <a:r>
              <a:rPr lang="en-US" baseline="30000" dirty="0"/>
              <a:t>[</a:t>
            </a:r>
            <a:r>
              <a:rPr lang="en-US" baseline="30000" dirty="0">
                <a:hlinkClick r:id="rId2" tooltip="See footnote b"/>
              </a:rPr>
              <a:t>b</a:t>
            </a:r>
            <a:r>
              <a:rPr lang="en-US" baseline="30000" dirty="0"/>
              <a:t>]</a:t>
            </a:r>
            <a:r>
              <a:rPr lang="en-US" dirty="0"/>
              <a:t> according to the flesh </a:t>
            </a:r>
            <a:r>
              <a:rPr lang="en-US" b="1" baseline="30000" dirty="0"/>
              <a:t>4 </a:t>
            </a:r>
            <a:r>
              <a:rPr lang="en-US" dirty="0"/>
              <a:t>and was declared to be the Son of God in power according to the Spirit of holiness by his resurrection from the dead, Jesus Christ our Lord, ”</a:t>
            </a:r>
          </a:p>
          <a:p>
            <a:r>
              <a:rPr lang="en-US" dirty="0"/>
              <a:t>Romans 15:8-9:  “</a:t>
            </a:r>
            <a:r>
              <a:rPr lang="en-US" b="1" baseline="30000" dirty="0"/>
              <a:t> </a:t>
            </a:r>
            <a:r>
              <a:rPr lang="en-US" dirty="0"/>
              <a:t>For I tell you that Christ became a servant to the circumcised to show God's truthfulness, in order to confirm the promises given to the patriarchs, </a:t>
            </a:r>
            <a:r>
              <a:rPr lang="en-US" b="1" baseline="30000" dirty="0"/>
              <a:t>9 </a:t>
            </a:r>
            <a:r>
              <a:rPr lang="en-US" dirty="0"/>
              <a:t>and in order that the Gentiles might glorify God for his mercy. As it is written,</a:t>
            </a:r>
          </a:p>
          <a:p>
            <a:r>
              <a:rPr lang="en-US" dirty="0"/>
              <a:t>“Therefore I will praise you among the Gentiles,</a:t>
            </a:r>
            <a:br>
              <a:rPr lang="en-US" dirty="0"/>
            </a:br>
            <a:r>
              <a:rPr lang="en-US" dirty="0"/>
              <a:t>    and sing to your name.”</a:t>
            </a:r>
          </a:p>
          <a:p>
            <a:pPr marL="0" indent="0">
              <a:buNone/>
            </a:pPr>
            <a:endParaRPr lang="en-US" dirty="0"/>
          </a:p>
        </p:txBody>
      </p:sp>
      <p:sp>
        <p:nvSpPr>
          <p:cNvPr id="6" name="TextBox 5">
            <a:extLst>
              <a:ext uri="{FF2B5EF4-FFF2-40B4-BE49-F238E27FC236}">
                <a16:creationId xmlns:a16="http://schemas.microsoft.com/office/drawing/2014/main" id="{462AF535-04B9-6EB7-5386-B11E11AA56F4}"/>
              </a:ext>
            </a:extLst>
          </p:cNvPr>
          <p:cNvSpPr txBox="1"/>
          <p:nvPr/>
        </p:nvSpPr>
        <p:spPr>
          <a:xfrm>
            <a:off x="3604379" y="45522"/>
            <a:ext cx="4427034" cy="369332"/>
          </a:xfrm>
          <a:prstGeom prst="rect">
            <a:avLst/>
          </a:prstGeom>
          <a:solidFill>
            <a:schemeClr val="accent2">
              <a:lumMod val="50000"/>
            </a:schemeClr>
          </a:solidFill>
        </p:spPr>
        <p:txBody>
          <a:bodyPr wrap="square" rtlCol="0">
            <a:spAutoFit/>
          </a:bodyPr>
          <a:lstStyle/>
          <a:p>
            <a:r>
              <a:rPr lang="en-US" dirty="0">
                <a:solidFill>
                  <a:schemeClr val="bg1"/>
                </a:solidFill>
              </a:rPr>
              <a:t>Prophesies already fulfilled by the Messiah</a:t>
            </a:r>
          </a:p>
        </p:txBody>
      </p:sp>
    </p:spTree>
    <p:extLst>
      <p:ext uri="{BB962C8B-B14F-4D97-AF65-F5344CB8AC3E}">
        <p14:creationId xmlns:p14="http://schemas.microsoft.com/office/powerpoint/2010/main" val="1248448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89B3-B9B2-6E7E-403E-0B9054CE2756}"/>
              </a:ext>
            </a:extLst>
          </p:cNvPr>
          <p:cNvSpPr>
            <a:spLocks noGrp="1"/>
          </p:cNvSpPr>
          <p:nvPr>
            <p:ph type="title"/>
          </p:nvPr>
        </p:nvSpPr>
        <p:spPr/>
        <p:txBody>
          <a:bodyPr/>
          <a:lstStyle/>
          <a:p>
            <a:r>
              <a:rPr lang="en-US" dirty="0"/>
              <a:t>Jesus’ Death ended Israel’s Exilic Curse</a:t>
            </a:r>
          </a:p>
        </p:txBody>
      </p:sp>
      <p:sp>
        <p:nvSpPr>
          <p:cNvPr id="3" name="Content Placeholder 2">
            <a:extLst>
              <a:ext uri="{FF2B5EF4-FFF2-40B4-BE49-F238E27FC236}">
                <a16:creationId xmlns:a16="http://schemas.microsoft.com/office/drawing/2014/main" id="{8B7D00B5-A5F4-89AE-B807-8DBD1B78A094}"/>
              </a:ext>
            </a:extLst>
          </p:cNvPr>
          <p:cNvSpPr>
            <a:spLocks noGrp="1"/>
          </p:cNvSpPr>
          <p:nvPr>
            <p:ph idx="1"/>
          </p:nvPr>
        </p:nvSpPr>
        <p:spPr/>
        <p:txBody>
          <a:bodyPr/>
          <a:lstStyle/>
          <a:p>
            <a:pPr marL="0" indent="0">
              <a:buNone/>
            </a:pPr>
            <a:r>
              <a:rPr lang="en-US" dirty="0"/>
              <a:t>Galatians 3:13</a:t>
            </a:r>
          </a:p>
          <a:p>
            <a:pPr marL="0" indent="0">
              <a:buNone/>
            </a:pPr>
            <a:r>
              <a:rPr lang="en-US" dirty="0"/>
              <a:t>“Christ redeemed us from the curse of the law by becoming a curse for us, for it is written:’  Cursed is everyone who is hung on a tree.’”</a:t>
            </a:r>
          </a:p>
        </p:txBody>
      </p:sp>
      <p:sp>
        <p:nvSpPr>
          <p:cNvPr id="4" name="TextBox 3">
            <a:extLst>
              <a:ext uri="{FF2B5EF4-FFF2-40B4-BE49-F238E27FC236}">
                <a16:creationId xmlns:a16="http://schemas.microsoft.com/office/drawing/2014/main" id="{10F9CED8-57E7-D0D0-57FC-38539E1D4534}"/>
              </a:ext>
            </a:extLst>
          </p:cNvPr>
          <p:cNvSpPr txBox="1"/>
          <p:nvPr/>
        </p:nvSpPr>
        <p:spPr>
          <a:xfrm>
            <a:off x="3604379" y="45522"/>
            <a:ext cx="4427034" cy="369332"/>
          </a:xfrm>
          <a:prstGeom prst="rect">
            <a:avLst/>
          </a:prstGeom>
          <a:solidFill>
            <a:schemeClr val="accent2">
              <a:lumMod val="50000"/>
            </a:schemeClr>
          </a:solidFill>
        </p:spPr>
        <p:txBody>
          <a:bodyPr wrap="square" rtlCol="0">
            <a:spAutoFit/>
          </a:bodyPr>
          <a:lstStyle/>
          <a:p>
            <a:r>
              <a:rPr lang="en-US" dirty="0">
                <a:solidFill>
                  <a:schemeClr val="bg1"/>
                </a:solidFill>
              </a:rPr>
              <a:t>Prophesies already fulfilled by the Messiah</a:t>
            </a:r>
          </a:p>
        </p:txBody>
      </p:sp>
    </p:spTree>
    <p:extLst>
      <p:ext uri="{BB962C8B-B14F-4D97-AF65-F5344CB8AC3E}">
        <p14:creationId xmlns:p14="http://schemas.microsoft.com/office/powerpoint/2010/main" val="175096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015A-A4E7-777B-9586-F1E1DA4FD5B4}"/>
              </a:ext>
            </a:extLst>
          </p:cNvPr>
          <p:cNvSpPr>
            <a:spLocks noGrp="1"/>
          </p:cNvSpPr>
          <p:nvPr>
            <p:ph type="title"/>
          </p:nvPr>
        </p:nvSpPr>
        <p:spPr/>
        <p:txBody>
          <a:bodyPr/>
          <a:lstStyle/>
          <a:p>
            <a:r>
              <a:rPr lang="en-US" dirty="0"/>
              <a:t>Christ Died as a Sacrifice for Sins</a:t>
            </a:r>
          </a:p>
        </p:txBody>
      </p:sp>
      <p:sp>
        <p:nvSpPr>
          <p:cNvPr id="3" name="Content Placeholder 2">
            <a:extLst>
              <a:ext uri="{FF2B5EF4-FFF2-40B4-BE49-F238E27FC236}">
                <a16:creationId xmlns:a16="http://schemas.microsoft.com/office/drawing/2014/main" id="{AA928818-AC07-93C4-AB8F-02712C9D367D}"/>
              </a:ext>
            </a:extLst>
          </p:cNvPr>
          <p:cNvSpPr>
            <a:spLocks noGrp="1"/>
          </p:cNvSpPr>
          <p:nvPr>
            <p:ph idx="1"/>
          </p:nvPr>
        </p:nvSpPr>
        <p:spPr/>
        <p:txBody>
          <a:bodyPr/>
          <a:lstStyle/>
          <a:p>
            <a:pPr marL="0" indent="0">
              <a:buNone/>
            </a:pPr>
            <a:r>
              <a:rPr lang="en-US" dirty="0"/>
              <a:t>For example, Romans 8:3-4</a:t>
            </a:r>
          </a:p>
          <a:p>
            <a:pPr marL="0" indent="0">
              <a:buNone/>
            </a:pPr>
            <a:r>
              <a:rPr lang="en-US" dirty="0"/>
              <a:t>“For what the law was powerless to do because it was weakened by the flesh, God did by sending his own Son in the likeness of sinful flesh to be a sin offering. And so he condemned sin in the flesh, in order that the righteous requirement of the law might be fully met in us, who do not live according to the flesh but according to the Spirit.”</a:t>
            </a:r>
          </a:p>
          <a:p>
            <a:pPr marL="0" indent="0">
              <a:buNone/>
            </a:pPr>
            <a:endParaRPr lang="en-US" dirty="0"/>
          </a:p>
        </p:txBody>
      </p:sp>
      <p:sp>
        <p:nvSpPr>
          <p:cNvPr id="4" name="TextBox 3">
            <a:extLst>
              <a:ext uri="{FF2B5EF4-FFF2-40B4-BE49-F238E27FC236}">
                <a16:creationId xmlns:a16="http://schemas.microsoft.com/office/drawing/2014/main" id="{8E506C86-158F-4A13-A1C2-6A669889DAD3}"/>
              </a:ext>
            </a:extLst>
          </p:cNvPr>
          <p:cNvSpPr txBox="1"/>
          <p:nvPr/>
        </p:nvSpPr>
        <p:spPr>
          <a:xfrm>
            <a:off x="3604379" y="45522"/>
            <a:ext cx="4427034" cy="369332"/>
          </a:xfrm>
          <a:prstGeom prst="rect">
            <a:avLst/>
          </a:prstGeom>
          <a:solidFill>
            <a:schemeClr val="accent2">
              <a:lumMod val="50000"/>
            </a:schemeClr>
          </a:solidFill>
        </p:spPr>
        <p:txBody>
          <a:bodyPr wrap="square" rtlCol="0">
            <a:spAutoFit/>
          </a:bodyPr>
          <a:lstStyle/>
          <a:p>
            <a:r>
              <a:rPr lang="en-US" dirty="0">
                <a:solidFill>
                  <a:schemeClr val="bg1"/>
                </a:solidFill>
              </a:rPr>
              <a:t>Prophesies already fulfilled by the Messiah</a:t>
            </a:r>
          </a:p>
        </p:txBody>
      </p:sp>
    </p:spTree>
    <p:extLst>
      <p:ext uri="{BB962C8B-B14F-4D97-AF65-F5344CB8AC3E}">
        <p14:creationId xmlns:p14="http://schemas.microsoft.com/office/powerpoint/2010/main" val="3178900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6C06-2BFB-782C-C0DB-51F6D58171DB}"/>
              </a:ext>
            </a:extLst>
          </p:cNvPr>
          <p:cNvSpPr>
            <a:spLocks noGrp="1"/>
          </p:cNvSpPr>
          <p:nvPr>
            <p:ph type="title"/>
          </p:nvPr>
        </p:nvSpPr>
        <p:spPr>
          <a:xfrm>
            <a:off x="838200" y="837876"/>
            <a:ext cx="10515600" cy="1325563"/>
          </a:xfrm>
        </p:spPr>
        <p:txBody>
          <a:bodyPr/>
          <a:lstStyle/>
          <a:p>
            <a:r>
              <a:rPr lang="en-US" dirty="0"/>
              <a:t>Jesus Transferred Believers from Darkness to the Devine Reign</a:t>
            </a:r>
          </a:p>
        </p:txBody>
      </p:sp>
      <p:sp>
        <p:nvSpPr>
          <p:cNvPr id="3" name="Content Placeholder 2">
            <a:extLst>
              <a:ext uri="{FF2B5EF4-FFF2-40B4-BE49-F238E27FC236}">
                <a16:creationId xmlns:a16="http://schemas.microsoft.com/office/drawing/2014/main" id="{9D0FC869-DB4D-29F3-CA10-25AC8BC638C7}"/>
              </a:ext>
            </a:extLst>
          </p:cNvPr>
          <p:cNvSpPr>
            <a:spLocks noGrp="1"/>
          </p:cNvSpPr>
          <p:nvPr>
            <p:ph idx="1"/>
          </p:nvPr>
        </p:nvSpPr>
        <p:spPr>
          <a:xfrm>
            <a:off x="838200" y="2345093"/>
            <a:ext cx="10515600" cy="3831869"/>
          </a:xfrm>
        </p:spPr>
        <p:txBody>
          <a:bodyPr/>
          <a:lstStyle/>
          <a:p>
            <a:endParaRPr lang="en-US" dirty="0"/>
          </a:p>
          <a:p>
            <a:pPr marL="0" indent="0">
              <a:buNone/>
            </a:pPr>
            <a:r>
              <a:rPr lang="en-US" dirty="0"/>
              <a:t>For example, Colossians 1:13-14</a:t>
            </a:r>
          </a:p>
          <a:p>
            <a:pPr marL="0" indent="0">
              <a:buNone/>
            </a:pPr>
            <a:r>
              <a:rPr lang="en-US" dirty="0"/>
              <a:t>“</a:t>
            </a:r>
            <a:r>
              <a:rPr lang="en-US" b="1" baseline="30000" dirty="0"/>
              <a:t> </a:t>
            </a:r>
            <a:r>
              <a:rPr lang="en-US" dirty="0"/>
              <a:t>For he has rescued us from the dominion of darkness and brought us into the kingdom of the Son he loves, </a:t>
            </a:r>
            <a:r>
              <a:rPr lang="en-US" b="1" baseline="30000" dirty="0"/>
              <a:t>14 </a:t>
            </a:r>
            <a:r>
              <a:rPr lang="en-US" dirty="0"/>
              <a:t>in whom we have redemption, the forgiveness of sins.”</a:t>
            </a:r>
          </a:p>
        </p:txBody>
      </p:sp>
      <p:sp>
        <p:nvSpPr>
          <p:cNvPr id="4" name="TextBox 3">
            <a:extLst>
              <a:ext uri="{FF2B5EF4-FFF2-40B4-BE49-F238E27FC236}">
                <a16:creationId xmlns:a16="http://schemas.microsoft.com/office/drawing/2014/main" id="{B4AF6307-AF46-0785-A6A4-C460DD00EDAB}"/>
              </a:ext>
            </a:extLst>
          </p:cNvPr>
          <p:cNvSpPr txBox="1"/>
          <p:nvPr/>
        </p:nvSpPr>
        <p:spPr>
          <a:xfrm>
            <a:off x="3604379" y="45522"/>
            <a:ext cx="4427034" cy="369332"/>
          </a:xfrm>
          <a:prstGeom prst="rect">
            <a:avLst/>
          </a:prstGeom>
          <a:solidFill>
            <a:schemeClr val="accent2">
              <a:lumMod val="50000"/>
            </a:schemeClr>
          </a:solidFill>
        </p:spPr>
        <p:txBody>
          <a:bodyPr wrap="square" rtlCol="0">
            <a:spAutoFit/>
          </a:bodyPr>
          <a:lstStyle/>
          <a:p>
            <a:r>
              <a:rPr lang="en-US" dirty="0">
                <a:solidFill>
                  <a:schemeClr val="bg1"/>
                </a:solidFill>
              </a:rPr>
              <a:t>Prophesies already fulfilled by the Messiah</a:t>
            </a:r>
          </a:p>
        </p:txBody>
      </p:sp>
    </p:spTree>
    <p:extLst>
      <p:ext uri="{BB962C8B-B14F-4D97-AF65-F5344CB8AC3E}">
        <p14:creationId xmlns:p14="http://schemas.microsoft.com/office/powerpoint/2010/main" val="1300253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6DE4-41C9-436A-A8D3-22D0D85713DA}"/>
              </a:ext>
            </a:extLst>
          </p:cNvPr>
          <p:cNvSpPr>
            <a:spLocks noGrp="1"/>
          </p:cNvSpPr>
          <p:nvPr>
            <p:ph type="title"/>
          </p:nvPr>
        </p:nvSpPr>
        <p:spPr>
          <a:xfrm>
            <a:off x="838200" y="445987"/>
            <a:ext cx="10515600" cy="1325563"/>
          </a:xfrm>
        </p:spPr>
        <p:txBody>
          <a:bodyPr/>
          <a:lstStyle/>
          <a:p>
            <a:r>
              <a:rPr lang="en-US" dirty="0"/>
              <a:t>Christ Won the Victory over Evil</a:t>
            </a:r>
          </a:p>
        </p:txBody>
      </p:sp>
      <p:sp>
        <p:nvSpPr>
          <p:cNvPr id="3" name="Content Placeholder 2">
            <a:extLst>
              <a:ext uri="{FF2B5EF4-FFF2-40B4-BE49-F238E27FC236}">
                <a16:creationId xmlns:a16="http://schemas.microsoft.com/office/drawing/2014/main" id="{53E6FC5B-2736-DBB8-EFF5-65D0D07260CD}"/>
              </a:ext>
            </a:extLst>
          </p:cNvPr>
          <p:cNvSpPr>
            <a:spLocks noGrp="1"/>
          </p:cNvSpPr>
          <p:nvPr>
            <p:ph idx="1"/>
          </p:nvPr>
        </p:nvSpPr>
        <p:spPr/>
        <p:txBody>
          <a:bodyPr>
            <a:normAutofit fontScale="85000" lnSpcReduction="20000"/>
          </a:bodyPr>
          <a:lstStyle/>
          <a:p>
            <a:pPr marL="0" indent="0">
              <a:buNone/>
            </a:pPr>
            <a:r>
              <a:rPr lang="en-US" dirty="0"/>
              <a:t>Galatians 1:3-4</a:t>
            </a:r>
          </a:p>
          <a:p>
            <a:pPr marL="0" indent="0">
              <a:buNone/>
            </a:pPr>
            <a:r>
              <a:rPr lang="en-US" dirty="0"/>
              <a:t>“Grace and peace to you from God our Father and the Lord Jesus Christ, </a:t>
            </a:r>
            <a:r>
              <a:rPr lang="en-US" b="1" baseline="30000" dirty="0"/>
              <a:t>4 </a:t>
            </a:r>
            <a:r>
              <a:rPr lang="en-US" dirty="0"/>
              <a:t>who gave himself for our sins to rescue us from the present evil age, according to the will of our God and Father”</a:t>
            </a:r>
          </a:p>
          <a:p>
            <a:pPr marL="0" indent="0">
              <a:buNone/>
            </a:pPr>
            <a:endParaRPr lang="en-US" dirty="0"/>
          </a:p>
          <a:p>
            <a:pPr marL="0" indent="0">
              <a:buNone/>
            </a:pPr>
            <a:r>
              <a:rPr lang="en-US" dirty="0"/>
              <a:t>1 Corinthians 15:54-6</a:t>
            </a:r>
          </a:p>
          <a:p>
            <a:r>
              <a:rPr lang="en-US" dirty="0"/>
              <a:t>When the perishable has been clothed with the imperishable, and the mortal with immortality, then the saying that is written will come true: “Death has been swallowed up in victory.”</a:t>
            </a:r>
            <a:r>
              <a:rPr lang="en-US" baseline="30000" dirty="0"/>
              <a:t>[</a:t>
            </a:r>
            <a:r>
              <a:rPr lang="en-US" baseline="30000" dirty="0">
                <a:hlinkClick r:id="rId2" tooltip="See footnote h"/>
              </a:rPr>
              <a:t>h</a:t>
            </a:r>
            <a:r>
              <a:rPr lang="en-US" baseline="30000" dirty="0"/>
              <a:t>]</a:t>
            </a:r>
            <a:endParaRPr lang="en-US" dirty="0"/>
          </a:p>
          <a:p>
            <a:r>
              <a:rPr lang="en-US" b="1" baseline="30000" dirty="0"/>
              <a:t>55 </a:t>
            </a:r>
            <a:r>
              <a:rPr lang="en-US" dirty="0"/>
              <a:t>“Where, O death, is your victory?</a:t>
            </a:r>
            <a:br>
              <a:rPr lang="en-US" dirty="0"/>
            </a:br>
            <a:r>
              <a:rPr lang="en-US" dirty="0"/>
              <a:t>    Where, O death, is your sting?”</a:t>
            </a:r>
            <a:r>
              <a:rPr lang="en-US" baseline="30000" dirty="0"/>
              <a:t>[</a:t>
            </a:r>
            <a:r>
              <a:rPr lang="en-US" baseline="30000" dirty="0" err="1">
                <a:hlinkClick r:id="rId3" tooltip="See footnote i"/>
              </a:rPr>
              <a:t>i</a:t>
            </a:r>
            <a:r>
              <a:rPr lang="en-US" baseline="30000" dirty="0"/>
              <a:t>]</a:t>
            </a:r>
            <a:endParaRPr lang="en-US" dirty="0"/>
          </a:p>
          <a:p>
            <a:r>
              <a:rPr lang="en-US" b="1" baseline="30000" dirty="0"/>
              <a:t>56 </a:t>
            </a:r>
            <a:r>
              <a:rPr lang="en-US" dirty="0"/>
              <a:t>The sting of death is sin, and the power of sin is the law. </a:t>
            </a:r>
            <a:r>
              <a:rPr lang="en-US" b="1" baseline="30000" dirty="0"/>
              <a:t>57 </a:t>
            </a:r>
            <a:r>
              <a:rPr lang="en-US" dirty="0"/>
              <a:t>But thanks be to God! </a:t>
            </a:r>
            <a:r>
              <a:rPr lang="en-US"/>
              <a:t>He gives us the victory through our Lord Jesus Christ.</a:t>
            </a:r>
          </a:p>
          <a:p>
            <a:pPr marL="0" indent="0">
              <a:buNone/>
            </a:pPr>
            <a:endParaRPr lang="en-US"/>
          </a:p>
        </p:txBody>
      </p:sp>
      <p:sp>
        <p:nvSpPr>
          <p:cNvPr id="4" name="TextBox 3">
            <a:extLst>
              <a:ext uri="{FF2B5EF4-FFF2-40B4-BE49-F238E27FC236}">
                <a16:creationId xmlns:a16="http://schemas.microsoft.com/office/drawing/2014/main" id="{A39D9FEE-5D77-FB18-BD83-18D9EDF6CABB}"/>
              </a:ext>
            </a:extLst>
          </p:cNvPr>
          <p:cNvSpPr txBox="1"/>
          <p:nvPr/>
        </p:nvSpPr>
        <p:spPr>
          <a:xfrm>
            <a:off x="3604379" y="45522"/>
            <a:ext cx="4427034" cy="369332"/>
          </a:xfrm>
          <a:prstGeom prst="rect">
            <a:avLst/>
          </a:prstGeom>
          <a:solidFill>
            <a:schemeClr val="accent2">
              <a:lumMod val="50000"/>
            </a:schemeClr>
          </a:solidFill>
        </p:spPr>
        <p:txBody>
          <a:bodyPr wrap="square" rtlCol="0">
            <a:spAutoFit/>
          </a:bodyPr>
          <a:lstStyle/>
          <a:p>
            <a:r>
              <a:rPr lang="en-US" dirty="0">
                <a:solidFill>
                  <a:schemeClr val="bg1"/>
                </a:solidFill>
              </a:rPr>
              <a:t>Prophesies already fulfilled by the Messiah</a:t>
            </a:r>
          </a:p>
        </p:txBody>
      </p:sp>
    </p:spTree>
    <p:extLst>
      <p:ext uri="{BB962C8B-B14F-4D97-AF65-F5344CB8AC3E}">
        <p14:creationId xmlns:p14="http://schemas.microsoft.com/office/powerpoint/2010/main" val="1600892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A03D-BE7A-71B8-FC81-877505628D89}"/>
              </a:ext>
            </a:extLst>
          </p:cNvPr>
          <p:cNvSpPr>
            <a:spLocks noGrp="1"/>
          </p:cNvSpPr>
          <p:nvPr>
            <p:ph type="title"/>
          </p:nvPr>
        </p:nvSpPr>
        <p:spPr/>
        <p:txBody>
          <a:bodyPr/>
          <a:lstStyle/>
          <a:p>
            <a:r>
              <a:rPr lang="en-US" dirty="0"/>
              <a:t>The “Day of the Lord”</a:t>
            </a:r>
          </a:p>
        </p:txBody>
      </p:sp>
      <p:sp>
        <p:nvSpPr>
          <p:cNvPr id="3" name="Content Placeholder 2">
            <a:extLst>
              <a:ext uri="{FF2B5EF4-FFF2-40B4-BE49-F238E27FC236}">
                <a16:creationId xmlns:a16="http://schemas.microsoft.com/office/drawing/2014/main" id="{080C978F-13AE-974F-BFC5-DF9FAA60B48F}"/>
              </a:ext>
            </a:extLst>
          </p:cNvPr>
          <p:cNvSpPr>
            <a:spLocks noGrp="1"/>
          </p:cNvSpPr>
          <p:nvPr>
            <p:ph idx="1"/>
          </p:nvPr>
        </p:nvSpPr>
        <p:spPr>
          <a:xfrm>
            <a:off x="838200" y="1644030"/>
            <a:ext cx="10515600" cy="1954638"/>
          </a:xfrm>
        </p:spPr>
        <p:txBody>
          <a:bodyPr/>
          <a:lstStyle/>
          <a:p>
            <a:r>
              <a:rPr lang="en-US" dirty="0"/>
              <a:t>This is a redefinition of the </a:t>
            </a:r>
            <a:r>
              <a:rPr lang="en-US" dirty="0" err="1"/>
              <a:t>OT‘day</a:t>
            </a:r>
            <a:r>
              <a:rPr lang="en-US" dirty="0"/>
              <a:t> of ‘YHWH.’</a:t>
            </a:r>
          </a:p>
          <a:p>
            <a:r>
              <a:rPr lang="en-US" dirty="0"/>
              <a:t>Paul distinguished the </a:t>
            </a:r>
            <a:r>
              <a:rPr lang="en-US" i="1" dirty="0"/>
              <a:t>present day </a:t>
            </a:r>
            <a:r>
              <a:rPr lang="en-US" dirty="0"/>
              <a:t>fulfillment from the </a:t>
            </a:r>
            <a:r>
              <a:rPr lang="en-US" i="1" dirty="0"/>
              <a:t>future day </a:t>
            </a:r>
            <a:r>
              <a:rPr lang="en-US" dirty="0"/>
              <a:t>in which the work would be completed and the creator would be ‘all in all’</a:t>
            </a:r>
          </a:p>
        </p:txBody>
      </p:sp>
      <p:sp>
        <p:nvSpPr>
          <p:cNvPr id="4" name="TextBox 3">
            <a:extLst>
              <a:ext uri="{FF2B5EF4-FFF2-40B4-BE49-F238E27FC236}">
                <a16:creationId xmlns:a16="http://schemas.microsoft.com/office/drawing/2014/main" id="{E41F08DB-6B7A-52B1-8838-B02CEB24C92D}"/>
              </a:ext>
            </a:extLst>
          </p:cNvPr>
          <p:cNvSpPr txBox="1"/>
          <p:nvPr/>
        </p:nvSpPr>
        <p:spPr>
          <a:xfrm>
            <a:off x="3604378" y="45522"/>
            <a:ext cx="4986006" cy="369332"/>
          </a:xfrm>
          <a:prstGeom prst="rect">
            <a:avLst/>
          </a:prstGeom>
          <a:solidFill>
            <a:schemeClr val="accent6">
              <a:lumMod val="50000"/>
            </a:schemeClr>
          </a:solidFill>
        </p:spPr>
        <p:txBody>
          <a:bodyPr wrap="square" rtlCol="0">
            <a:spAutoFit/>
          </a:bodyPr>
          <a:lstStyle/>
          <a:p>
            <a:r>
              <a:rPr lang="en-US" dirty="0">
                <a:solidFill>
                  <a:schemeClr val="bg1"/>
                </a:solidFill>
              </a:rPr>
              <a:t>Prophesies yet to be fulfilled when Christ returns</a:t>
            </a:r>
          </a:p>
        </p:txBody>
      </p:sp>
      <p:sp>
        <p:nvSpPr>
          <p:cNvPr id="8" name="TextBox 7">
            <a:extLst>
              <a:ext uri="{FF2B5EF4-FFF2-40B4-BE49-F238E27FC236}">
                <a16:creationId xmlns:a16="http://schemas.microsoft.com/office/drawing/2014/main" id="{1F010428-A5FB-6276-0583-88FCF2034682}"/>
              </a:ext>
            </a:extLst>
          </p:cNvPr>
          <p:cNvSpPr txBox="1"/>
          <p:nvPr/>
        </p:nvSpPr>
        <p:spPr>
          <a:xfrm>
            <a:off x="358697" y="3535182"/>
            <a:ext cx="11474605" cy="3170099"/>
          </a:xfrm>
          <a:prstGeom prst="rect">
            <a:avLst/>
          </a:prstGeom>
          <a:noFill/>
        </p:spPr>
        <p:txBody>
          <a:bodyPr wrap="square" rtlCol="0">
            <a:spAutoFit/>
          </a:bodyPr>
          <a:lstStyle/>
          <a:p>
            <a:r>
              <a:rPr lang="en-US" sz="2000" b="1" baseline="30000" dirty="0"/>
              <a:t>20 </a:t>
            </a:r>
            <a:r>
              <a:rPr lang="en-US" sz="2000" dirty="0"/>
              <a:t>But Christ has indeed been raised from the dead, the </a:t>
            </a:r>
            <a:r>
              <a:rPr lang="en-US" sz="2000" dirty="0" err="1"/>
              <a:t>firstfruits</a:t>
            </a:r>
            <a:r>
              <a:rPr lang="en-US" sz="2000" dirty="0"/>
              <a:t> of those who have fallen asleep. </a:t>
            </a:r>
            <a:r>
              <a:rPr lang="en-US" sz="2000" b="1" baseline="30000" dirty="0"/>
              <a:t>21 </a:t>
            </a:r>
            <a:r>
              <a:rPr lang="en-US" sz="2000" dirty="0"/>
              <a:t>For since death came through a man, the resurrection of the dead comes also through a man. </a:t>
            </a:r>
            <a:r>
              <a:rPr lang="en-US" sz="2000" b="1" baseline="30000" dirty="0"/>
              <a:t>22 </a:t>
            </a:r>
            <a:r>
              <a:rPr lang="en-US" sz="2000" dirty="0"/>
              <a:t>For as in Adam all die, so in Christ all will be made alive. </a:t>
            </a:r>
            <a:r>
              <a:rPr lang="en-US" sz="2000" b="1" baseline="30000" dirty="0"/>
              <a:t>23 </a:t>
            </a:r>
            <a:r>
              <a:rPr lang="en-US" sz="2000" dirty="0"/>
              <a:t>But each in turn: Christ, the </a:t>
            </a:r>
            <a:r>
              <a:rPr lang="en-US" sz="2000" dirty="0" err="1"/>
              <a:t>firstfruits</a:t>
            </a:r>
            <a:r>
              <a:rPr lang="en-US" sz="2000" dirty="0"/>
              <a:t>; then, when he comes, those who belong to him. </a:t>
            </a:r>
            <a:r>
              <a:rPr lang="en-US" sz="2000" b="1" baseline="30000" dirty="0"/>
              <a:t>24 </a:t>
            </a:r>
            <a:r>
              <a:rPr lang="en-US" sz="2000" b="1" dirty="0"/>
              <a:t>Then the end will come, when he hands over the kingdom to God the Father after he has destroyed all dominion, authority and power. </a:t>
            </a:r>
            <a:r>
              <a:rPr lang="en-US" sz="2000" b="1" baseline="30000" dirty="0"/>
              <a:t>25 </a:t>
            </a:r>
            <a:r>
              <a:rPr lang="en-US" sz="2000" dirty="0"/>
              <a:t>For he must reign until he has put all his enemies under his feet. </a:t>
            </a:r>
            <a:r>
              <a:rPr lang="en-US" sz="2000" b="1" baseline="30000" dirty="0"/>
              <a:t>26 </a:t>
            </a:r>
            <a:r>
              <a:rPr lang="en-US" sz="2000" dirty="0"/>
              <a:t>The last enemy to be destroyed is death. </a:t>
            </a:r>
            <a:r>
              <a:rPr lang="en-US" sz="2000" b="1" baseline="30000" dirty="0"/>
              <a:t>27 </a:t>
            </a:r>
            <a:r>
              <a:rPr lang="en-US" sz="2000" dirty="0"/>
              <a:t>For he “has put everything under his feet.”</a:t>
            </a:r>
            <a:r>
              <a:rPr lang="en-US" sz="2000" baseline="30000" dirty="0"/>
              <a:t>[</a:t>
            </a:r>
            <a:r>
              <a:rPr lang="en-US" sz="2000" baseline="30000" dirty="0">
                <a:hlinkClick r:id="rId2" tooltip="See footnote c"/>
              </a:rPr>
              <a:t>c</a:t>
            </a:r>
            <a:r>
              <a:rPr lang="en-US" sz="2000" baseline="30000" dirty="0"/>
              <a:t>]</a:t>
            </a:r>
            <a:r>
              <a:rPr lang="en-US" sz="2000" dirty="0"/>
              <a:t> Now when it says that “everything” has been put under him, it is clear that this does not include God himself, who put everything under Christ. </a:t>
            </a:r>
            <a:r>
              <a:rPr lang="en-US" sz="2000" b="1" baseline="30000" dirty="0"/>
              <a:t>28 </a:t>
            </a:r>
            <a:r>
              <a:rPr lang="en-US" sz="2000" dirty="0"/>
              <a:t>When he has done this, then the Son himself will be made subject to him who put everything under him, so that God may be all in all. </a:t>
            </a:r>
          </a:p>
          <a:p>
            <a:r>
              <a:rPr lang="en-US" sz="2000" dirty="0"/>
              <a:t>– 1 Corinthians 15:20-28</a:t>
            </a:r>
          </a:p>
        </p:txBody>
      </p:sp>
    </p:spTree>
    <p:extLst>
      <p:ext uri="{BB962C8B-B14F-4D97-AF65-F5344CB8AC3E}">
        <p14:creationId xmlns:p14="http://schemas.microsoft.com/office/powerpoint/2010/main" val="3632564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04EF-C26A-084A-4379-2643704F8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AA047-71FD-EE10-8F13-16279921434F}"/>
              </a:ext>
            </a:extLst>
          </p:cNvPr>
          <p:cNvSpPr>
            <a:spLocks noGrp="1"/>
          </p:cNvSpPr>
          <p:nvPr>
            <p:ph type="title"/>
          </p:nvPr>
        </p:nvSpPr>
        <p:spPr/>
        <p:txBody>
          <a:bodyPr/>
          <a:lstStyle/>
          <a:p>
            <a:r>
              <a:rPr lang="en-US" dirty="0"/>
              <a:t>Parousia – Jesus’ Royal Presence on Return</a:t>
            </a:r>
          </a:p>
        </p:txBody>
      </p:sp>
      <p:sp>
        <p:nvSpPr>
          <p:cNvPr id="3" name="Content Placeholder 2">
            <a:extLst>
              <a:ext uri="{FF2B5EF4-FFF2-40B4-BE49-F238E27FC236}">
                <a16:creationId xmlns:a16="http://schemas.microsoft.com/office/drawing/2014/main" id="{F3842645-AF5C-F244-76AE-1D49CC876459}"/>
              </a:ext>
            </a:extLst>
          </p:cNvPr>
          <p:cNvSpPr>
            <a:spLocks noGrp="1"/>
          </p:cNvSpPr>
          <p:nvPr>
            <p:ph idx="1"/>
          </p:nvPr>
        </p:nvSpPr>
        <p:spPr/>
        <p:txBody>
          <a:bodyPr>
            <a:normAutofit fontScale="92500" lnSpcReduction="20000"/>
          </a:bodyPr>
          <a:lstStyle/>
          <a:p>
            <a:pPr marL="0" indent="0">
              <a:buNone/>
            </a:pPr>
            <a:r>
              <a:rPr lang="en-US" dirty="0"/>
              <a:t>Paul used </a:t>
            </a:r>
            <a:r>
              <a:rPr lang="en-US" i="1" dirty="0" err="1"/>
              <a:t>parousia</a:t>
            </a:r>
            <a:r>
              <a:rPr lang="en-US" dirty="0"/>
              <a:t> to mean that Jesus will appear again and be present as opposed to absent from the world.  Parousia was used to describe a royal visitation, such as a visit from a Roman emperor.</a:t>
            </a:r>
          </a:p>
          <a:p>
            <a:pPr marL="0" indent="0">
              <a:buNone/>
            </a:pPr>
            <a:r>
              <a:rPr lang="en-US" dirty="0"/>
              <a:t>1 Thessalonians 3:13:  </a:t>
            </a:r>
            <a:r>
              <a:rPr lang="en-US" b="1" baseline="30000" dirty="0"/>
              <a:t>3 </a:t>
            </a:r>
            <a:r>
              <a:rPr lang="en-US" dirty="0"/>
              <a:t>May he strengthen your hearts so that you will be blameless and holy in the presence of our God and Father when our Lord Jesus comes with all his holy ones.</a:t>
            </a:r>
          </a:p>
          <a:p>
            <a:pPr marL="0" indent="0">
              <a:buNone/>
            </a:pPr>
            <a:endParaRPr lang="en-US" dirty="0"/>
          </a:p>
          <a:p>
            <a:pPr marL="0" indent="0">
              <a:buNone/>
            </a:pPr>
            <a:r>
              <a:rPr lang="en-US" dirty="0"/>
              <a:t>“This is the focal point of the final hope for God to rescue his people, not by whisking them up to heaven as in the Platonic view of immortal souls being rescued from hopeless bodies, but by transforming the present creation, including believers still alive at the time, and by raising his people from the </a:t>
            </a:r>
            <a:r>
              <a:rPr lang="en-US"/>
              <a:t>dead</a:t>
            </a:r>
            <a:r>
              <a:rPr lang="en-US" sz="1900"/>
              <a:t>.” </a:t>
            </a:r>
            <a:r>
              <a:rPr lang="en-US" sz="1900" dirty="0"/>
              <a:t>(Wright, N. T.; Bird, Michael F.. The New Testament in Its World: An Introduction to the History, Literature, and Theology of the First Christians (p. 391). Zondervan Academic. Kindle Edition. )</a:t>
            </a:r>
          </a:p>
        </p:txBody>
      </p:sp>
      <p:sp>
        <p:nvSpPr>
          <p:cNvPr id="4" name="TextBox 3">
            <a:extLst>
              <a:ext uri="{FF2B5EF4-FFF2-40B4-BE49-F238E27FC236}">
                <a16:creationId xmlns:a16="http://schemas.microsoft.com/office/drawing/2014/main" id="{A764E407-2C0D-F08E-C2CC-4E0F5688917E}"/>
              </a:ext>
            </a:extLst>
          </p:cNvPr>
          <p:cNvSpPr txBox="1"/>
          <p:nvPr/>
        </p:nvSpPr>
        <p:spPr>
          <a:xfrm>
            <a:off x="3604378" y="45522"/>
            <a:ext cx="4986006" cy="369332"/>
          </a:xfrm>
          <a:prstGeom prst="rect">
            <a:avLst/>
          </a:prstGeom>
          <a:solidFill>
            <a:schemeClr val="accent6">
              <a:lumMod val="50000"/>
            </a:schemeClr>
          </a:solidFill>
        </p:spPr>
        <p:txBody>
          <a:bodyPr wrap="square" rtlCol="0">
            <a:spAutoFit/>
          </a:bodyPr>
          <a:lstStyle/>
          <a:p>
            <a:r>
              <a:rPr lang="en-US" dirty="0">
                <a:solidFill>
                  <a:schemeClr val="bg1"/>
                </a:solidFill>
              </a:rPr>
              <a:t>Prophesies yet to be fulfilled when Christ returns</a:t>
            </a:r>
          </a:p>
        </p:txBody>
      </p:sp>
    </p:spTree>
    <p:extLst>
      <p:ext uri="{BB962C8B-B14F-4D97-AF65-F5344CB8AC3E}">
        <p14:creationId xmlns:p14="http://schemas.microsoft.com/office/powerpoint/2010/main" val="695427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3A220-F077-D4B7-E6F6-6FBCFAE35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DA9ED-65FD-F05E-8389-52361DC7A930}"/>
              </a:ext>
            </a:extLst>
          </p:cNvPr>
          <p:cNvSpPr>
            <a:spLocks noGrp="1"/>
          </p:cNvSpPr>
          <p:nvPr>
            <p:ph type="title"/>
          </p:nvPr>
        </p:nvSpPr>
        <p:spPr/>
        <p:txBody>
          <a:bodyPr/>
          <a:lstStyle/>
          <a:p>
            <a:r>
              <a:rPr lang="en-US" dirty="0"/>
              <a:t>The Judgment of Creation</a:t>
            </a:r>
          </a:p>
        </p:txBody>
      </p:sp>
      <p:sp>
        <p:nvSpPr>
          <p:cNvPr id="3" name="Content Placeholder 2">
            <a:extLst>
              <a:ext uri="{FF2B5EF4-FFF2-40B4-BE49-F238E27FC236}">
                <a16:creationId xmlns:a16="http://schemas.microsoft.com/office/drawing/2014/main" id="{F40BA3ED-85C8-4CD6-C2D2-1B80F7283CF2}"/>
              </a:ext>
            </a:extLst>
          </p:cNvPr>
          <p:cNvSpPr>
            <a:spLocks noGrp="1"/>
          </p:cNvSpPr>
          <p:nvPr>
            <p:ph idx="1"/>
          </p:nvPr>
        </p:nvSpPr>
        <p:spPr/>
        <p:txBody>
          <a:bodyPr>
            <a:normAutofit/>
          </a:bodyPr>
          <a:lstStyle/>
          <a:p>
            <a:r>
              <a:rPr lang="en-US" sz="2000" b="1" dirty="0"/>
              <a:t>Romans 2:1</a:t>
            </a:r>
            <a:r>
              <a:rPr lang="en-US" sz="2000" dirty="0"/>
              <a:t>:  You, therefore, have no excuse, you who pass judgment on someone else, for at whatever point you judge another, you are condemning yourself, because you who pass judgment do the same things. </a:t>
            </a:r>
            <a:r>
              <a:rPr lang="en-US" sz="2000" b="1" baseline="30000" dirty="0"/>
              <a:t>2 </a:t>
            </a:r>
            <a:r>
              <a:rPr lang="en-US" sz="2000" dirty="0"/>
              <a:t>Now we know that God’s judgment against those who do such things is based on truth. </a:t>
            </a:r>
            <a:r>
              <a:rPr lang="en-US" sz="2000" b="1" baseline="30000" dirty="0"/>
              <a:t>3 </a:t>
            </a:r>
            <a:r>
              <a:rPr lang="en-US" sz="2000" dirty="0"/>
              <a:t>So when you, a mere human being, pass judgment on them and yet do the same things, do you think you will escape God’s judgment?</a:t>
            </a:r>
          </a:p>
          <a:p>
            <a:r>
              <a:rPr lang="en-US" b="1" baseline="30000" dirty="0"/>
              <a:t> </a:t>
            </a:r>
            <a:r>
              <a:rPr lang="en-US" sz="2000" b="1" dirty="0"/>
              <a:t>Romans 2:12-16</a:t>
            </a:r>
            <a:r>
              <a:rPr lang="en-US" sz="2000" dirty="0"/>
              <a:t>:  All who sin apart from the law will also perish apart from the law, and all who sin under the law will be judged by the law. 13 For it is not those who hear the law who are righteous in God’s sight, but it is those who obey the law who will be declared righteous. 14 (Indeed, when Gentiles, who do not have the law, do by nature things required by the law, they are a law for themselves, even though they do not have the law. 15 They show that the requirements of the law are written on their hearts, their consciences also bearing witness, and their thoughts sometimes accusing them and at other times even defending them.) 16 This will take place on the day when God judges people’s secrets through Jesus Christ, as my gospel declares.</a:t>
            </a:r>
          </a:p>
        </p:txBody>
      </p:sp>
      <p:sp>
        <p:nvSpPr>
          <p:cNvPr id="4" name="TextBox 3">
            <a:extLst>
              <a:ext uri="{FF2B5EF4-FFF2-40B4-BE49-F238E27FC236}">
                <a16:creationId xmlns:a16="http://schemas.microsoft.com/office/drawing/2014/main" id="{6F246DBE-B08C-75A7-817D-8F491D99C24B}"/>
              </a:ext>
            </a:extLst>
          </p:cNvPr>
          <p:cNvSpPr txBox="1"/>
          <p:nvPr/>
        </p:nvSpPr>
        <p:spPr>
          <a:xfrm>
            <a:off x="3604378" y="45522"/>
            <a:ext cx="4986006" cy="369332"/>
          </a:xfrm>
          <a:prstGeom prst="rect">
            <a:avLst/>
          </a:prstGeom>
          <a:solidFill>
            <a:schemeClr val="accent6">
              <a:lumMod val="50000"/>
            </a:schemeClr>
          </a:solidFill>
        </p:spPr>
        <p:txBody>
          <a:bodyPr wrap="square" rtlCol="0">
            <a:spAutoFit/>
          </a:bodyPr>
          <a:lstStyle/>
          <a:p>
            <a:r>
              <a:rPr lang="en-US" dirty="0">
                <a:solidFill>
                  <a:schemeClr val="bg1"/>
                </a:solidFill>
              </a:rPr>
              <a:t>Prophesies yet to be fulfilled when Christ returns</a:t>
            </a:r>
          </a:p>
        </p:txBody>
      </p:sp>
    </p:spTree>
    <p:extLst>
      <p:ext uri="{BB962C8B-B14F-4D97-AF65-F5344CB8AC3E}">
        <p14:creationId xmlns:p14="http://schemas.microsoft.com/office/powerpoint/2010/main" val="157389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38B0-4869-BF63-FD35-F48C07C0E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DFF47-BD98-F570-6B04-595A9B71D8F9}"/>
              </a:ext>
            </a:extLst>
          </p:cNvPr>
          <p:cNvSpPr>
            <a:spLocks noGrp="1"/>
          </p:cNvSpPr>
          <p:nvPr>
            <p:ph type="title"/>
          </p:nvPr>
        </p:nvSpPr>
        <p:spPr/>
        <p:txBody>
          <a:bodyPr/>
          <a:lstStyle/>
          <a:p>
            <a:r>
              <a:rPr lang="en-US" dirty="0"/>
              <a:t>The Renewal of All of Creation</a:t>
            </a:r>
          </a:p>
        </p:txBody>
      </p:sp>
      <p:sp>
        <p:nvSpPr>
          <p:cNvPr id="3" name="Content Placeholder 2">
            <a:extLst>
              <a:ext uri="{FF2B5EF4-FFF2-40B4-BE49-F238E27FC236}">
                <a16:creationId xmlns:a16="http://schemas.microsoft.com/office/drawing/2014/main" id="{1506FA1B-9618-C24F-C8EF-0A1651FC33DF}"/>
              </a:ext>
            </a:extLst>
          </p:cNvPr>
          <p:cNvSpPr>
            <a:spLocks noGrp="1"/>
          </p:cNvSpPr>
          <p:nvPr>
            <p:ph idx="1"/>
          </p:nvPr>
        </p:nvSpPr>
        <p:spPr>
          <a:xfrm>
            <a:off x="838200" y="1565159"/>
            <a:ext cx="10515600" cy="2482734"/>
          </a:xfrm>
        </p:spPr>
        <p:txBody>
          <a:bodyPr>
            <a:normAutofit fontScale="70000" lnSpcReduction="20000"/>
          </a:bodyPr>
          <a:lstStyle/>
          <a:p>
            <a:pPr marL="0" indent="0">
              <a:buNone/>
            </a:pPr>
            <a:r>
              <a:rPr lang="en-US" dirty="0"/>
              <a:t>God created an imperfect world out of his love, that it could respond to God’s creative power and love in worship and praise.</a:t>
            </a:r>
          </a:p>
          <a:p>
            <a:pPr marL="0" indent="0">
              <a:buNone/>
            </a:pPr>
            <a:endParaRPr lang="en-US" dirty="0"/>
          </a:p>
          <a:p>
            <a:pPr marL="0" indent="0">
              <a:buNone/>
            </a:pPr>
            <a:r>
              <a:rPr lang="en-US" dirty="0"/>
              <a:t>This is what a newly restored creation entails:</a:t>
            </a:r>
          </a:p>
          <a:p>
            <a:r>
              <a:rPr lang="en-US" dirty="0"/>
              <a:t>It will be filled with God’s glory, knowledge, breath, life, spirit.</a:t>
            </a:r>
          </a:p>
          <a:p>
            <a:r>
              <a:rPr lang="en-US" dirty="0"/>
              <a:t>All obstacles (and enemies) will be overcome through the divine love poured out in the death of Jesus.  God’s people will be ‘more than able’ to ‘overcome all obstacles.’</a:t>
            </a:r>
          </a:p>
        </p:txBody>
      </p:sp>
      <p:sp>
        <p:nvSpPr>
          <p:cNvPr id="4" name="TextBox 3">
            <a:extLst>
              <a:ext uri="{FF2B5EF4-FFF2-40B4-BE49-F238E27FC236}">
                <a16:creationId xmlns:a16="http://schemas.microsoft.com/office/drawing/2014/main" id="{22F1D173-6E69-53E8-7190-0DEA551E0B14}"/>
              </a:ext>
            </a:extLst>
          </p:cNvPr>
          <p:cNvSpPr txBox="1"/>
          <p:nvPr/>
        </p:nvSpPr>
        <p:spPr>
          <a:xfrm>
            <a:off x="3604378" y="45522"/>
            <a:ext cx="4986006" cy="369332"/>
          </a:xfrm>
          <a:prstGeom prst="rect">
            <a:avLst/>
          </a:prstGeom>
          <a:solidFill>
            <a:schemeClr val="accent6">
              <a:lumMod val="50000"/>
            </a:schemeClr>
          </a:solidFill>
        </p:spPr>
        <p:txBody>
          <a:bodyPr wrap="square" rtlCol="0">
            <a:spAutoFit/>
          </a:bodyPr>
          <a:lstStyle/>
          <a:p>
            <a:r>
              <a:rPr lang="en-US" dirty="0">
                <a:solidFill>
                  <a:schemeClr val="bg1"/>
                </a:solidFill>
              </a:rPr>
              <a:t>Prophesies yet to be fulfilled when Christ returns</a:t>
            </a:r>
          </a:p>
        </p:txBody>
      </p:sp>
      <p:sp>
        <p:nvSpPr>
          <p:cNvPr id="5" name="TextBox 4">
            <a:extLst>
              <a:ext uri="{FF2B5EF4-FFF2-40B4-BE49-F238E27FC236}">
                <a16:creationId xmlns:a16="http://schemas.microsoft.com/office/drawing/2014/main" id="{A68AA83E-E771-2A68-8574-CF7276868D1E}"/>
              </a:ext>
            </a:extLst>
          </p:cNvPr>
          <p:cNvSpPr txBox="1"/>
          <p:nvPr/>
        </p:nvSpPr>
        <p:spPr>
          <a:xfrm>
            <a:off x="693234" y="4514805"/>
            <a:ext cx="11127059" cy="1908215"/>
          </a:xfrm>
          <a:prstGeom prst="rect">
            <a:avLst/>
          </a:prstGeom>
          <a:noFill/>
        </p:spPr>
        <p:txBody>
          <a:bodyPr wrap="square" rtlCol="0">
            <a:spAutoFit/>
          </a:bodyPr>
          <a:lstStyle/>
          <a:p>
            <a:r>
              <a:rPr lang="en-US" sz="2000" b="1" baseline="30000" dirty="0"/>
              <a:t>35 </a:t>
            </a:r>
            <a:r>
              <a:rPr lang="en-US" sz="2000" dirty="0"/>
              <a:t>Who shall separate us from the love of Christ? Shall trouble or hardship or persecution or famine or nakedness or danger or sword? </a:t>
            </a:r>
            <a:r>
              <a:rPr lang="en-US" sz="2000" b="1" baseline="30000" dirty="0"/>
              <a:t>36 </a:t>
            </a:r>
            <a:r>
              <a:rPr lang="en-US" sz="2000" dirty="0"/>
              <a:t>As it is written:</a:t>
            </a:r>
          </a:p>
          <a:p>
            <a:r>
              <a:rPr lang="en-US" sz="2000" dirty="0"/>
              <a:t>“For your sake we face death all day long;</a:t>
            </a:r>
            <a:br>
              <a:rPr lang="en-US" sz="2000" dirty="0"/>
            </a:br>
            <a:r>
              <a:rPr lang="en-US" sz="2000" dirty="0"/>
              <a:t>    we are considered as sheep to be slaughtered.”</a:t>
            </a:r>
            <a:r>
              <a:rPr lang="en-US" sz="2000" baseline="30000" dirty="0"/>
              <a:t>[</a:t>
            </a:r>
            <a:r>
              <a:rPr lang="en-US" sz="2000" baseline="30000" dirty="0">
                <a:hlinkClick r:id="rId2" tooltip="See footnote j"/>
              </a:rPr>
              <a:t>j</a:t>
            </a:r>
            <a:r>
              <a:rPr lang="en-US" sz="2000" baseline="30000" dirty="0"/>
              <a:t>]</a:t>
            </a:r>
            <a:endParaRPr lang="en-US" sz="2000" dirty="0"/>
          </a:p>
          <a:p>
            <a:r>
              <a:rPr lang="en-US" sz="2000" b="1" baseline="30000" dirty="0"/>
              <a:t>37 </a:t>
            </a:r>
            <a:r>
              <a:rPr lang="en-US" sz="2000" dirty="0"/>
              <a:t>No, in all these things we are more than conquerors through him who loved us. </a:t>
            </a:r>
          </a:p>
          <a:p>
            <a:endParaRPr lang="en-US" dirty="0"/>
          </a:p>
        </p:txBody>
      </p:sp>
      <p:sp>
        <p:nvSpPr>
          <p:cNvPr id="6" name="TextBox 5">
            <a:extLst>
              <a:ext uri="{FF2B5EF4-FFF2-40B4-BE49-F238E27FC236}">
                <a16:creationId xmlns:a16="http://schemas.microsoft.com/office/drawing/2014/main" id="{CE1F40E2-D2BA-835A-DCEB-B8335024F6A9}"/>
              </a:ext>
            </a:extLst>
          </p:cNvPr>
          <p:cNvSpPr txBox="1"/>
          <p:nvPr/>
        </p:nvSpPr>
        <p:spPr>
          <a:xfrm>
            <a:off x="693234" y="4045112"/>
            <a:ext cx="5452947" cy="400110"/>
          </a:xfrm>
          <a:prstGeom prst="rect">
            <a:avLst/>
          </a:prstGeom>
          <a:noFill/>
        </p:spPr>
        <p:txBody>
          <a:bodyPr wrap="square" rtlCol="0">
            <a:spAutoFit/>
          </a:bodyPr>
          <a:lstStyle/>
          <a:p>
            <a:r>
              <a:rPr lang="en-US" sz="2000" dirty="0"/>
              <a:t>Romans 8:35-37</a:t>
            </a:r>
          </a:p>
        </p:txBody>
      </p:sp>
    </p:spTree>
    <p:extLst>
      <p:ext uri="{BB962C8B-B14F-4D97-AF65-F5344CB8AC3E}">
        <p14:creationId xmlns:p14="http://schemas.microsoft.com/office/powerpoint/2010/main" val="606734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7F53-5985-94A8-2B27-6048F19F8469}"/>
              </a:ext>
            </a:extLst>
          </p:cNvPr>
          <p:cNvSpPr>
            <a:spLocks noGrp="1"/>
          </p:cNvSpPr>
          <p:nvPr>
            <p:ph type="title"/>
          </p:nvPr>
        </p:nvSpPr>
        <p:spPr/>
        <p:txBody>
          <a:bodyPr/>
          <a:lstStyle/>
          <a:p>
            <a:r>
              <a:rPr lang="en-US"/>
              <a:t>Paul’s Enduring Legacy</a:t>
            </a:r>
          </a:p>
        </p:txBody>
      </p:sp>
      <p:sp>
        <p:nvSpPr>
          <p:cNvPr id="3" name="Content Placeholder 2">
            <a:extLst>
              <a:ext uri="{FF2B5EF4-FFF2-40B4-BE49-F238E27FC236}">
                <a16:creationId xmlns:a16="http://schemas.microsoft.com/office/drawing/2014/main" id="{0F065F31-E90C-A8AB-5CD0-47A056C06522}"/>
              </a:ext>
            </a:extLst>
          </p:cNvPr>
          <p:cNvSpPr>
            <a:spLocks noGrp="1"/>
          </p:cNvSpPr>
          <p:nvPr>
            <p:ph idx="1"/>
          </p:nvPr>
        </p:nvSpPr>
        <p:spPr/>
        <p:txBody>
          <a:bodyPr/>
          <a:lstStyle/>
          <a:p>
            <a:r>
              <a:rPr lang="en-US" dirty="0"/>
              <a:t>Paul’s theological vision calls for a </a:t>
            </a:r>
            <a:r>
              <a:rPr lang="en-US" b="1" dirty="0"/>
              <a:t>united community </a:t>
            </a:r>
            <a:r>
              <a:rPr lang="en-US" dirty="0"/>
              <a:t>of Jews and Gentiles </a:t>
            </a:r>
            <a:r>
              <a:rPr lang="en-US" b="1" dirty="0"/>
              <a:t>worshiping God through Jesus </a:t>
            </a:r>
            <a:r>
              <a:rPr lang="en-US" dirty="0"/>
              <a:t>and </a:t>
            </a:r>
            <a:r>
              <a:rPr lang="en-US" b="1" dirty="0"/>
              <a:t>empowered by the Spirit</a:t>
            </a:r>
            <a:r>
              <a:rPr lang="en-US" dirty="0"/>
              <a:t>, </a:t>
            </a:r>
            <a:r>
              <a:rPr lang="en-US" b="1" dirty="0"/>
              <a:t>embodying the new creation </a:t>
            </a:r>
            <a:r>
              <a:rPr lang="en-US" dirty="0"/>
              <a:t>and continually </a:t>
            </a:r>
            <a:r>
              <a:rPr lang="en-US" b="1" dirty="0"/>
              <a:t>engaging in theology</a:t>
            </a:r>
            <a:r>
              <a:rPr lang="en-US" dirty="0"/>
              <a:t> to live out this identity.</a:t>
            </a:r>
          </a:p>
          <a:p>
            <a:r>
              <a:rPr lang="en-US" dirty="0"/>
              <a:t>The salvation of believers (Jews and Gentiles) is here now, already accomplished through Jesus.</a:t>
            </a:r>
          </a:p>
          <a:p>
            <a:r>
              <a:rPr lang="en-US" dirty="0"/>
              <a:t>The transformation of God’s people is made through the living Spirit with us.</a:t>
            </a:r>
          </a:p>
          <a:p>
            <a:r>
              <a:rPr lang="en-US" dirty="0"/>
              <a:t>All Creation will be restored on Jesus’ return thus giving all those in Christ a firm foundation for hope and assurance of </a:t>
            </a:r>
            <a:r>
              <a:rPr lang="en-US"/>
              <a:t>God’s love.</a:t>
            </a:r>
            <a:endParaRPr lang="en-US" dirty="0"/>
          </a:p>
        </p:txBody>
      </p:sp>
    </p:spTree>
    <p:extLst>
      <p:ext uri="{BB962C8B-B14F-4D97-AF65-F5344CB8AC3E}">
        <p14:creationId xmlns:p14="http://schemas.microsoft.com/office/powerpoint/2010/main" val="188320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65A5-5BA7-D702-9A4F-B63A509312CF}"/>
              </a:ext>
            </a:extLst>
          </p:cNvPr>
          <p:cNvSpPr>
            <a:spLocks noGrp="1"/>
          </p:cNvSpPr>
          <p:nvPr>
            <p:ph type="title"/>
          </p:nvPr>
        </p:nvSpPr>
        <p:spPr/>
        <p:txBody>
          <a:bodyPr/>
          <a:lstStyle/>
          <a:p>
            <a:r>
              <a:rPr lang="en-US" dirty="0"/>
              <a:t>What Theological Tenets are Associated with Paul – Your Ideas Here:</a:t>
            </a:r>
          </a:p>
        </p:txBody>
      </p:sp>
      <p:sp>
        <p:nvSpPr>
          <p:cNvPr id="3" name="Content Placeholder 2">
            <a:extLst>
              <a:ext uri="{FF2B5EF4-FFF2-40B4-BE49-F238E27FC236}">
                <a16:creationId xmlns:a16="http://schemas.microsoft.com/office/drawing/2014/main" id="{AA2F52D0-127A-0A8D-CCBB-B2DDE7BFD8A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7034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6396-F774-E828-0A35-60206104425A}"/>
              </a:ext>
            </a:extLst>
          </p:cNvPr>
          <p:cNvSpPr>
            <a:spLocks noGrp="1"/>
          </p:cNvSpPr>
          <p:nvPr>
            <p:ph type="title"/>
          </p:nvPr>
        </p:nvSpPr>
        <p:spPr/>
        <p:txBody>
          <a:bodyPr/>
          <a:lstStyle/>
          <a:p>
            <a:r>
              <a:rPr lang="en-US" dirty="0"/>
              <a:t>N.T. Wright Starts with Philemon?</a:t>
            </a:r>
          </a:p>
        </p:txBody>
      </p:sp>
      <p:sp>
        <p:nvSpPr>
          <p:cNvPr id="3" name="Content Placeholder 2">
            <a:extLst>
              <a:ext uri="{FF2B5EF4-FFF2-40B4-BE49-F238E27FC236}">
                <a16:creationId xmlns:a16="http://schemas.microsoft.com/office/drawing/2014/main" id="{08F251DC-B5AE-C86C-7271-6E6F6B65B276}"/>
              </a:ext>
            </a:extLst>
          </p:cNvPr>
          <p:cNvSpPr>
            <a:spLocks noGrp="1"/>
          </p:cNvSpPr>
          <p:nvPr>
            <p:ph idx="1"/>
          </p:nvPr>
        </p:nvSpPr>
        <p:spPr/>
        <p:txBody>
          <a:bodyPr>
            <a:normAutofit lnSpcReduction="10000"/>
          </a:bodyPr>
          <a:lstStyle/>
          <a:p>
            <a:r>
              <a:rPr lang="en-US" dirty="0"/>
              <a:t>This letter was written (AD 57-62) to Philemon who was the master of the slave Onesimus, who had escaped from Colossae to be with Paul.  Paul was an “old man” near the end of his ministry and his full theological framework was in place.</a:t>
            </a:r>
          </a:p>
          <a:p>
            <a:r>
              <a:rPr lang="en-US" dirty="0"/>
              <a:t>Did Paul advise Philemon to let Onesimus go free?  No!</a:t>
            </a:r>
          </a:p>
          <a:p>
            <a:r>
              <a:rPr lang="en-US" dirty="0"/>
              <a:t>Instead, Paul advised Philemon to allow Onesimus to return as a slave, but to be received as a brother in Christ, with forgiveness, and to be treated as such (except for the slavery part).</a:t>
            </a:r>
          </a:p>
          <a:p>
            <a:r>
              <a:rPr lang="en-US" dirty="0"/>
              <a:t>Onesimus was to give us his flight and live in harmony.</a:t>
            </a:r>
          </a:p>
          <a:p>
            <a:r>
              <a:rPr lang="en-US" dirty="0"/>
              <a:t>What kind of theological statement is this?</a:t>
            </a:r>
          </a:p>
        </p:txBody>
      </p:sp>
    </p:spTree>
    <p:extLst>
      <p:ext uri="{BB962C8B-B14F-4D97-AF65-F5344CB8AC3E}">
        <p14:creationId xmlns:p14="http://schemas.microsoft.com/office/powerpoint/2010/main" val="60206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1BA3-C06C-9A43-0BCE-69872D8A5F0F}"/>
              </a:ext>
            </a:extLst>
          </p:cNvPr>
          <p:cNvSpPr>
            <a:spLocks noGrp="1"/>
          </p:cNvSpPr>
          <p:nvPr>
            <p:ph type="title"/>
          </p:nvPr>
        </p:nvSpPr>
        <p:spPr/>
        <p:txBody>
          <a:bodyPr/>
          <a:lstStyle/>
          <a:p>
            <a:r>
              <a:rPr lang="en-US" dirty="0"/>
              <a:t>What Would We Do?</a:t>
            </a:r>
          </a:p>
        </p:txBody>
      </p:sp>
      <p:sp>
        <p:nvSpPr>
          <p:cNvPr id="3" name="Content Placeholder 2">
            <a:extLst>
              <a:ext uri="{FF2B5EF4-FFF2-40B4-BE49-F238E27FC236}">
                <a16:creationId xmlns:a16="http://schemas.microsoft.com/office/drawing/2014/main" id="{D7180E90-F872-C9D4-DE50-B322F97747FD}"/>
              </a:ext>
            </a:extLst>
          </p:cNvPr>
          <p:cNvSpPr>
            <a:spLocks noGrp="1"/>
          </p:cNvSpPr>
          <p:nvPr>
            <p:ph idx="1"/>
          </p:nvPr>
        </p:nvSpPr>
        <p:spPr/>
        <p:txBody>
          <a:bodyPr/>
          <a:lstStyle/>
          <a:p>
            <a:r>
              <a:rPr lang="en-US" dirty="0"/>
              <a:t>Let Onesimus continue to defy the law and protect him at the expense of Philemon (and possibly to the death of Onesimus)?</a:t>
            </a:r>
          </a:p>
          <a:p>
            <a:r>
              <a:rPr lang="en-US" dirty="0"/>
              <a:t>Tell Philemon to free Onesimus possibly causing division and harm and provoking other slave owners?</a:t>
            </a:r>
          </a:p>
          <a:p>
            <a:r>
              <a:rPr lang="en-US" dirty="0"/>
              <a:t>Organize a political movement against slavery that would probably be crushed resulting the in the deaths of many?</a:t>
            </a:r>
          </a:p>
          <a:p>
            <a:r>
              <a:rPr lang="en-US" dirty="0"/>
              <a:t>Persecute Onesimus for breaking the law and causing trouble?</a:t>
            </a:r>
          </a:p>
        </p:txBody>
      </p:sp>
    </p:spTree>
    <p:extLst>
      <p:ext uri="{BB962C8B-B14F-4D97-AF65-F5344CB8AC3E}">
        <p14:creationId xmlns:p14="http://schemas.microsoft.com/office/powerpoint/2010/main" val="124303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0852-20D6-DB67-3FF4-6247F96882A9}"/>
              </a:ext>
            </a:extLst>
          </p:cNvPr>
          <p:cNvSpPr>
            <a:spLocks noGrp="1"/>
          </p:cNvSpPr>
          <p:nvPr>
            <p:ph type="title"/>
          </p:nvPr>
        </p:nvSpPr>
        <p:spPr/>
        <p:txBody>
          <a:bodyPr/>
          <a:lstStyle/>
          <a:p>
            <a:r>
              <a:rPr lang="en-US" dirty="0"/>
              <a:t>What Paul Did for Onesimus and Philemon</a:t>
            </a:r>
          </a:p>
        </p:txBody>
      </p:sp>
      <p:sp>
        <p:nvSpPr>
          <p:cNvPr id="3" name="Content Placeholder 2">
            <a:extLst>
              <a:ext uri="{FF2B5EF4-FFF2-40B4-BE49-F238E27FC236}">
                <a16:creationId xmlns:a16="http://schemas.microsoft.com/office/drawing/2014/main" id="{295D9180-4D10-0E5F-809F-103C871127CE}"/>
              </a:ext>
            </a:extLst>
          </p:cNvPr>
          <p:cNvSpPr>
            <a:spLocks noGrp="1"/>
          </p:cNvSpPr>
          <p:nvPr>
            <p:ph idx="1"/>
          </p:nvPr>
        </p:nvSpPr>
        <p:spPr/>
        <p:txBody>
          <a:bodyPr/>
          <a:lstStyle/>
          <a:p>
            <a:pPr marL="0" indent="0">
              <a:buNone/>
            </a:pPr>
            <a:r>
              <a:rPr lang="en-US" dirty="0"/>
              <a:t>Write to Philemon asking him, not requiring him to:  Receive Onesimus (sent back by Paul) as they he were Paul himself.  </a:t>
            </a:r>
          </a:p>
          <a:p>
            <a:r>
              <a:rPr lang="en-US" dirty="0"/>
              <a:t>Philemon is free to choose what is required by Christ, not coerced.</a:t>
            </a:r>
          </a:p>
          <a:p>
            <a:r>
              <a:rPr lang="en-US" dirty="0"/>
              <a:t>Onesimus would be forgiven and not punished.</a:t>
            </a:r>
          </a:p>
          <a:p>
            <a:r>
              <a:rPr lang="en-US" dirty="0"/>
              <a:t>Onesimus would be a full member and partner in the fellowship (koinonia).</a:t>
            </a:r>
          </a:p>
          <a:p>
            <a:r>
              <a:rPr lang="en-US" dirty="0"/>
              <a:t>Onesimus would still be a slave, but treated as a brother.</a:t>
            </a:r>
          </a:p>
          <a:p>
            <a:r>
              <a:rPr lang="en-US" dirty="0"/>
              <a:t>Philemon would still be his master, but be subject to Christ.</a:t>
            </a:r>
          </a:p>
          <a:p>
            <a:endParaRPr lang="en-US" dirty="0"/>
          </a:p>
          <a:p>
            <a:endParaRPr lang="en-US" dirty="0"/>
          </a:p>
          <a:p>
            <a:endParaRPr lang="en-US" dirty="0"/>
          </a:p>
        </p:txBody>
      </p:sp>
    </p:spTree>
    <p:extLst>
      <p:ext uri="{BB962C8B-B14F-4D97-AF65-F5344CB8AC3E}">
        <p14:creationId xmlns:p14="http://schemas.microsoft.com/office/powerpoint/2010/main" val="265156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7DE5-3C42-253E-3578-A5A47B848BC8}"/>
              </a:ext>
            </a:extLst>
          </p:cNvPr>
          <p:cNvSpPr>
            <a:spLocks noGrp="1"/>
          </p:cNvSpPr>
          <p:nvPr>
            <p:ph type="title"/>
          </p:nvPr>
        </p:nvSpPr>
        <p:spPr/>
        <p:txBody>
          <a:bodyPr/>
          <a:lstStyle/>
          <a:p>
            <a:r>
              <a:rPr lang="en-US" dirty="0"/>
              <a:t>What does Philemon imply about Pauline Pastoral Theology?</a:t>
            </a:r>
          </a:p>
        </p:txBody>
      </p:sp>
      <p:sp>
        <p:nvSpPr>
          <p:cNvPr id="3" name="Content Placeholder 2">
            <a:extLst>
              <a:ext uri="{FF2B5EF4-FFF2-40B4-BE49-F238E27FC236}">
                <a16:creationId xmlns:a16="http://schemas.microsoft.com/office/drawing/2014/main" id="{1A9FD625-4036-911C-A3EC-EE694F95511F}"/>
              </a:ext>
            </a:extLst>
          </p:cNvPr>
          <p:cNvSpPr>
            <a:spLocks noGrp="1"/>
          </p:cNvSpPr>
          <p:nvPr>
            <p:ph idx="1"/>
          </p:nvPr>
        </p:nvSpPr>
        <p:spPr>
          <a:xfrm>
            <a:off x="838200" y="1825625"/>
            <a:ext cx="10515600" cy="1891610"/>
          </a:xfrm>
        </p:spPr>
        <p:txBody>
          <a:bodyPr>
            <a:normAutofit/>
          </a:bodyPr>
          <a:lstStyle/>
          <a:p>
            <a:r>
              <a:rPr lang="en-US" dirty="0"/>
              <a:t>Romans 14/15:  Welcome [the] weak in faith…not [for] disputes..[but] because God has welcomed them.</a:t>
            </a:r>
          </a:p>
          <a:p>
            <a:r>
              <a:rPr lang="en-US" dirty="0"/>
              <a:t>Strive for messianic unity across traditional boundaries (Jew/gentile, church unity, free/slave, male/female)</a:t>
            </a:r>
          </a:p>
          <a:p>
            <a:endParaRPr lang="en-US" dirty="0"/>
          </a:p>
        </p:txBody>
      </p:sp>
      <p:sp>
        <p:nvSpPr>
          <p:cNvPr id="4" name="TextBox 3">
            <a:extLst>
              <a:ext uri="{FF2B5EF4-FFF2-40B4-BE49-F238E27FC236}">
                <a16:creationId xmlns:a16="http://schemas.microsoft.com/office/drawing/2014/main" id="{4E8A08A6-6DD1-245C-D1E7-89F5EB9004B0}"/>
              </a:ext>
            </a:extLst>
          </p:cNvPr>
          <p:cNvSpPr txBox="1"/>
          <p:nvPr/>
        </p:nvSpPr>
        <p:spPr>
          <a:xfrm>
            <a:off x="838200" y="4194313"/>
            <a:ext cx="10200861" cy="1569660"/>
          </a:xfrm>
          <a:prstGeom prst="rect">
            <a:avLst/>
          </a:prstGeom>
          <a:solidFill>
            <a:schemeClr val="accent1">
              <a:lumMod val="20000"/>
              <a:lumOff val="80000"/>
            </a:schemeClr>
          </a:solidFill>
        </p:spPr>
        <p:txBody>
          <a:bodyPr wrap="square" rtlCol="0">
            <a:spAutoFit/>
          </a:bodyPr>
          <a:lstStyle/>
          <a:p>
            <a:pPr algn="ctr"/>
            <a:r>
              <a:rPr lang="en-US" sz="3200" dirty="0"/>
              <a:t>This unity in Christ could only be attained and maintained through a freshly worked theology, rooted in Jesus the Messiah and activated through the spirit.</a:t>
            </a:r>
          </a:p>
        </p:txBody>
      </p:sp>
    </p:spTree>
    <p:extLst>
      <p:ext uri="{BB962C8B-B14F-4D97-AF65-F5344CB8AC3E}">
        <p14:creationId xmlns:p14="http://schemas.microsoft.com/office/powerpoint/2010/main" val="3975965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8894</TotalTime>
  <Words>6185</Words>
  <Application>Microsoft Office PowerPoint</Application>
  <PresentationFormat>Widescreen</PresentationFormat>
  <Paragraphs>342</Paragraphs>
  <Slides>49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Aptos</vt:lpstr>
      <vt:lpstr>Aptos Display</vt:lpstr>
      <vt:lpstr>Arial</vt:lpstr>
      <vt:lpstr>Office Theme</vt:lpstr>
      <vt:lpstr>Prayers</vt:lpstr>
      <vt:lpstr>Chapter 16 – A Primer on Pauline Theology</vt:lpstr>
      <vt:lpstr>AI Summary of Chapter 16</vt:lpstr>
      <vt:lpstr>Saint Paul and Christian Theology</vt:lpstr>
      <vt:lpstr>What Theological Tenets are Associated with Paul – Your Ideas Here:</vt:lpstr>
      <vt:lpstr>N.T. Wright Starts with Philemon?</vt:lpstr>
      <vt:lpstr>What Would We Do?</vt:lpstr>
      <vt:lpstr>What Paul Did for Onesimus and Philemon</vt:lpstr>
      <vt:lpstr>What does Philemon imply about Pauline Pastoral Theology?</vt:lpstr>
      <vt:lpstr>Did Onesimus Obtain Freedom and Renown and Martyrdom?</vt:lpstr>
      <vt:lpstr>Saint Paul and Christian Theology, again</vt:lpstr>
      <vt:lpstr>“The Pauline Trinity:  Monotheism, Election, and Eschatology</vt:lpstr>
      <vt:lpstr>Monothesism according to Paul</vt:lpstr>
      <vt:lpstr>Monotheism:  There is One God, but Who is He?</vt:lpstr>
      <vt:lpstr>What is “Moral Therapeutic Deism?”</vt:lpstr>
      <vt:lpstr>How Did Philo Describe God?</vt:lpstr>
      <vt:lpstr>What was Monotheism to Paul?</vt:lpstr>
      <vt:lpstr>Paul redefines Israel’s ‘God’</vt:lpstr>
      <vt:lpstr>Paul avows Jewish-style monothesism, not pagan polytheism</vt:lpstr>
      <vt:lpstr>To Paul, the Faithfulness of the Convenant God is revealed by the Cross</vt:lpstr>
      <vt:lpstr>Paul tells of the Spirit of God, with us</vt:lpstr>
      <vt:lpstr>One God, Three Parts – Pointing to the Trinity</vt:lpstr>
      <vt:lpstr>PowerPoint Presentation</vt:lpstr>
      <vt:lpstr>Election according to Paul “Rethinking God’s People”</vt:lpstr>
      <vt:lpstr>PowerPoint Presentation</vt:lpstr>
      <vt:lpstr>PowerPoint Presentation</vt:lpstr>
      <vt:lpstr>The Old Testament View of Election (God’s People)</vt:lpstr>
      <vt:lpstr>OT Views of the Future for God’s People</vt:lpstr>
      <vt:lpstr>Two Major Schools in Early Rabbinic Judaism</vt:lpstr>
      <vt:lpstr>The OT Story:  Why God Chose the People of Israel</vt:lpstr>
      <vt:lpstr>Paul’s Reappropiation of Election</vt:lpstr>
      <vt:lpstr>Romans Chap. 9-11 – Jews, Gentiles, Election</vt:lpstr>
      <vt:lpstr>Paul Affirms that the Messiah Transformed the Boundaries of “God’s People”</vt:lpstr>
      <vt:lpstr>Jesus incorporates God’s People into himself.</vt:lpstr>
      <vt:lpstr>Election now means “Justification by Faith”</vt:lpstr>
      <vt:lpstr>Eschatology – One Future for God’s People</vt:lpstr>
      <vt:lpstr>OT Jewish Views of “God’s Future”</vt:lpstr>
      <vt:lpstr>Paul Sees that the Messiah has already fulfilled some Jewish Hopes, but not yet others.</vt:lpstr>
      <vt:lpstr>Paul Sees Jesus as the Messiah who is Fulfilling God’s Promising now and later</vt:lpstr>
      <vt:lpstr>Paul:  The ‘End’ had already arrived in Jesus.</vt:lpstr>
      <vt:lpstr>Jesus’ Death ended Israel’s Exilic Curse</vt:lpstr>
      <vt:lpstr>Christ Died as a Sacrifice for Sins</vt:lpstr>
      <vt:lpstr>Jesus Transferred Believers from Darkness to the Devine Reign</vt:lpstr>
      <vt:lpstr>Christ Won the Victory over Evil</vt:lpstr>
      <vt:lpstr>The “Day of the Lord”</vt:lpstr>
      <vt:lpstr>Parousia – Jesus’ Royal Presence on Return</vt:lpstr>
      <vt:lpstr>The Judgment of Creation</vt:lpstr>
      <vt:lpstr>The Renewal of All of Creation</vt:lpstr>
      <vt:lpstr>Paul’s Enduring Legacy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Prayers</dc:title>
  <dc:creator>Tim Nolen</dc:creator>
  <cp:lastModifiedBy>Tim Nolen</cp:lastModifiedBy>
  <cp:revision>5</cp:revision>
  <dcterms:created xsi:type="dcterms:W3CDTF">2025-10-27T15:41:15Z</dcterms:created>
  <dcterms:modified xsi:type="dcterms:W3CDTF">2025-11-25T19:55:18Z</dcterms:modified>
</cp:coreProperties>
</file>