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6"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0"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68" y="30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6BCE25-3AF3-4589-8C21-31B65DE36163}" type="datetimeFigureOut">
              <a:rPr lang="en-US" smtClean="0"/>
              <a:pPr/>
              <a:t>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6BCE25-3AF3-4589-8C21-31B65DE36163}" type="datetimeFigureOut">
              <a:rPr lang="en-US" smtClean="0"/>
              <a:pPr/>
              <a:t>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6BCE25-3AF3-4589-8C21-31B65DE36163}" type="datetimeFigureOut">
              <a:rPr lang="en-US" smtClean="0"/>
              <a:pPr/>
              <a:t>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6BCE25-3AF3-4589-8C21-31B65DE36163}" type="datetimeFigureOut">
              <a:rPr lang="en-US" smtClean="0"/>
              <a:pPr/>
              <a:t>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6BCE25-3AF3-4589-8C21-31B65DE36163}" type="datetimeFigureOut">
              <a:rPr lang="en-US" smtClean="0"/>
              <a:pPr/>
              <a:t>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6BCE25-3AF3-4589-8C21-31B65DE36163}" type="datetimeFigureOut">
              <a:rPr lang="en-US" smtClean="0"/>
              <a:pPr/>
              <a:t>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6BCE25-3AF3-4589-8C21-31B65DE36163}" type="datetimeFigureOut">
              <a:rPr lang="en-US" smtClean="0"/>
              <a:pPr/>
              <a:t>2/22/2014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BCE25-3AF3-4589-8C21-31B65DE36163}" type="datetimeFigureOut">
              <a:rPr lang="en-US" smtClean="0"/>
              <a:pPr/>
              <a:t>2/22/2014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6BCE25-3AF3-4589-8C21-31B65DE36163}" type="datetimeFigureOut">
              <a:rPr lang="en-US" smtClean="0"/>
              <a:pPr/>
              <a:t>2/22/2014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6BCE25-3AF3-4589-8C21-31B65DE36163}" type="datetimeFigureOut">
              <a:rPr lang="en-US" smtClean="0"/>
              <a:pPr/>
              <a:t>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6BCE25-3AF3-4589-8C21-31B65DE36163}" type="datetimeFigureOut">
              <a:rPr lang="en-US" smtClean="0"/>
              <a:pPr/>
              <a:t>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90B627-6DD2-40DC-BBB5-DDC9663C874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6BCE25-3AF3-4589-8C21-31B65DE36163}" type="datetimeFigureOut">
              <a:rPr lang="en-US" smtClean="0"/>
              <a:pPr/>
              <a:t>2/22/2014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90B627-6DD2-40DC-BBB5-DDC9663C874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does 1 John tell us about being a </a:t>
            </a:r>
            <a:r>
              <a:rPr lang="en-US" dirty="0"/>
              <a:t>C</a:t>
            </a:r>
            <a:r>
              <a:rPr lang="en-US" dirty="0" smtClean="0"/>
              <a:t>hristian?</a:t>
            </a:r>
            <a:endParaRPr lang="en-US" dirty="0"/>
          </a:p>
        </p:txBody>
      </p:sp>
      <p:sp>
        <p:nvSpPr>
          <p:cNvPr id="3" name="Subtitle 2"/>
          <p:cNvSpPr>
            <a:spLocks noGrp="1"/>
          </p:cNvSpPr>
          <p:nvPr>
            <p:ph type="subTitle" idx="1"/>
          </p:nvPr>
        </p:nvSpPr>
        <p:spPr/>
        <p:txBody>
          <a:bodyPr/>
          <a:lstStyle/>
          <a:p>
            <a:r>
              <a:rPr lang="en-US" dirty="0" smtClean="0"/>
              <a:t>February </a:t>
            </a:r>
            <a:r>
              <a:rPr lang="en-US" dirty="0" smtClean="0"/>
              <a:t>23, </a:t>
            </a:r>
            <a:r>
              <a:rPr lang="en-US" dirty="0" smtClean="0"/>
              <a:t>2014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True Fellowship:  Walk in sanctification!</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1 John 2:15-17</a:t>
            </a:r>
          </a:p>
          <a:p>
            <a:pPr>
              <a:buNone/>
            </a:pPr>
            <a:r>
              <a:rPr lang="en-US" dirty="0" smtClean="0"/>
              <a:t>New International Version (NIV)</a:t>
            </a:r>
          </a:p>
          <a:p>
            <a:pPr>
              <a:buNone/>
            </a:pPr>
            <a:r>
              <a:rPr lang="en-US" b="1" dirty="0" smtClean="0"/>
              <a:t>On Not Loving the World</a:t>
            </a:r>
          </a:p>
          <a:p>
            <a:pPr>
              <a:buNone/>
            </a:pPr>
            <a:r>
              <a:rPr lang="en-US" baseline="30000" dirty="0" smtClean="0"/>
              <a:t>15 </a:t>
            </a:r>
            <a:r>
              <a:rPr lang="en-US" dirty="0" smtClean="0"/>
              <a:t>Do not love the world or anything in the world. If anyone loves </a:t>
            </a:r>
            <a:r>
              <a:rPr lang="en-US" smtClean="0"/>
              <a:t>the </a:t>
            </a:r>
            <a:r>
              <a:rPr lang="en-US" smtClean="0"/>
              <a:t>world, </a:t>
            </a:r>
            <a:r>
              <a:rPr lang="en-US" dirty="0" smtClean="0"/>
              <a:t>love for the Father</a:t>
            </a:r>
            <a:r>
              <a:rPr lang="en-US" baseline="30000" dirty="0" smtClean="0"/>
              <a:t>[</a:t>
            </a:r>
            <a:r>
              <a:rPr lang="en-US" baseline="30000" dirty="0" smtClean="0">
                <a:hlinkClick r:id="" action="ppaction://hlinkfile" tooltip="See footnote a"/>
              </a:rPr>
              <a:t>a</a:t>
            </a:r>
            <a:r>
              <a:rPr lang="en-US" baseline="30000" dirty="0" smtClean="0"/>
              <a:t>]</a:t>
            </a:r>
            <a:r>
              <a:rPr lang="en-US" dirty="0" smtClean="0"/>
              <a:t> is not in them. </a:t>
            </a:r>
            <a:r>
              <a:rPr lang="en-US" baseline="30000" dirty="0" smtClean="0"/>
              <a:t>16 </a:t>
            </a:r>
            <a:r>
              <a:rPr lang="en-US" dirty="0" smtClean="0"/>
              <a:t>For everything in the world—the lust of </a:t>
            </a:r>
            <a:r>
              <a:rPr lang="en-US" smtClean="0"/>
              <a:t>the </a:t>
            </a:r>
            <a:r>
              <a:rPr lang="en-US" smtClean="0"/>
              <a:t>flesh, </a:t>
            </a:r>
            <a:r>
              <a:rPr lang="en-US" dirty="0" smtClean="0"/>
              <a:t>the lust of </a:t>
            </a:r>
            <a:r>
              <a:rPr lang="en-US" smtClean="0"/>
              <a:t>the </a:t>
            </a:r>
            <a:r>
              <a:rPr lang="en-US" smtClean="0"/>
              <a:t>eyes, </a:t>
            </a:r>
            <a:r>
              <a:rPr lang="en-US" dirty="0" smtClean="0"/>
              <a:t>and the pride of life—comes not from the Father but from the world. </a:t>
            </a:r>
            <a:r>
              <a:rPr lang="en-US" baseline="30000" dirty="0" smtClean="0"/>
              <a:t>17 </a:t>
            </a:r>
            <a:r>
              <a:rPr lang="en-US" dirty="0" smtClean="0"/>
              <a:t>The world and its desires </a:t>
            </a:r>
            <a:r>
              <a:rPr lang="en-US" smtClean="0"/>
              <a:t>pass </a:t>
            </a:r>
            <a:r>
              <a:rPr lang="en-US" smtClean="0"/>
              <a:t>away, </a:t>
            </a:r>
            <a:r>
              <a:rPr lang="en-US" dirty="0" smtClean="0"/>
              <a:t>but whoever does the will of God lives forever.</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True Fellowship:  Walk in the true doctrine!</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1 John 2:20-24</a:t>
            </a:r>
          </a:p>
          <a:p>
            <a:pPr>
              <a:buNone/>
            </a:pPr>
            <a:r>
              <a:rPr lang="en-US" dirty="0" smtClean="0"/>
              <a:t>New International Version (NIV)</a:t>
            </a:r>
          </a:p>
          <a:p>
            <a:pPr>
              <a:buNone/>
            </a:pPr>
            <a:r>
              <a:rPr lang="en-US" baseline="30000" dirty="0" smtClean="0"/>
              <a:t>20 </a:t>
            </a:r>
            <a:r>
              <a:rPr lang="en-US" dirty="0" smtClean="0"/>
              <a:t>But you have an anointing from the </a:t>
            </a:r>
            <a:r>
              <a:rPr lang="en-US" smtClean="0"/>
              <a:t>Holy </a:t>
            </a:r>
            <a:r>
              <a:rPr lang="en-US" smtClean="0"/>
              <a:t>One, </a:t>
            </a:r>
            <a:r>
              <a:rPr lang="en-US" dirty="0" smtClean="0"/>
              <a:t>and all of you know the truth.</a:t>
            </a:r>
            <a:r>
              <a:rPr lang="en-US" baseline="30000" dirty="0" smtClean="0"/>
              <a:t>[</a:t>
            </a:r>
            <a:r>
              <a:rPr lang="en-US" baseline="30000" dirty="0" smtClean="0">
                <a:hlinkClick r:id="" action="ppaction://hlinkfile" tooltip="See footnote a"/>
              </a:rPr>
              <a:t>a</a:t>
            </a:r>
            <a:r>
              <a:rPr lang="en-US" baseline="30000" dirty="0" smtClean="0"/>
              <a:t>]</a:t>
            </a:r>
            <a:r>
              <a:rPr lang="en-US" dirty="0" smtClean="0"/>
              <a:t> </a:t>
            </a:r>
            <a:r>
              <a:rPr lang="en-US" baseline="30000" dirty="0" smtClean="0"/>
              <a:t>21 </a:t>
            </a:r>
            <a:r>
              <a:rPr lang="en-US" dirty="0" smtClean="0"/>
              <a:t>I do not write to you because you do not know </a:t>
            </a:r>
            <a:r>
              <a:rPr lang="en-US" smtClean="0"/>
              <a:t>the </a:t>
            </a:r>
            <a:r>
              <a:rPr lang="en-US" smtClean="0"/>
              <a:t>truth, </a:t>
            </a:r>
            <a:r>
              <a:rPr lang="en-US" dirty="0" smtClean="0"/>
              <a:t>but because you do know it and because no lie comes from the truth. </a:t>
            </a:r>
            <a:r>
              <a:rPr lang="en-US" baseline="30000" dirty="0" smtClean="0"/>
              <a:t>22 </a:t>
            </a:r>
            <a:r>
              <a:rPr lang="en-US" dirty="0" smtClean="0"/>
              <a:t>Who is the liar? It is whoever denies that Jesus is the Christ. Such a person is the antichrist—denying the Father and the Son. </a:t>
            </a:r>
            <a:r>
              <a:rPr lang="en-US" baseline="30000" dirty="0" smtClean="0"/>
              <a:t>23 </a:t>
            </a:r>
            <a:r>
              <a:rPr lang="en-US" dirty="0" smtClean="0"/>
              <a:t>No one who denies the Son has the Father; whoever acknowledges the Son has the Father also.</a:t>
            </a:r>
          </a:p>
          <a:p>
            <a:pPr>
              <a:buNone/>
            </a:pPr>
            <a:r>
              <a:rPr lang="en-US" baseline="30000" dirty="0" smtClean="0"/>
              <a:t>24 </a:t>
            </a:r>
            <a:r>
              <a:rPr lang="en-US" dirty="0" smtClean="0"/>
              <a:t>As </a:t>
            </a:r>
            <a:r>
              <a:rPr lang="en-US" smtClean="0"/>
              <a:t>for </a:t>
            </a:r>
            <a:r>
              <a:rPr lang="en-US" smtClean="0"/>
              <a:t>you, </a:t>
            </a:r>
            <a:r>
              <a:rPr lang="en-US" dirty="0" smtClean="0"/>
              <a:t>see that what you have heard from the beginning remains in you. If </a:t>
            </a:r>
            <a:r>
              <a:rPr lang="en-US" smtClean="0"/>
              <a:t>it </a:t>
            </a:r>
            <a:r>
              <a:rPr lang="en-US" smtClean="0"/>
              <a:t>does, </a:t>
            </a:r>
            <a:r>
              <a:rPr lang="en-US" dirty="0" smtClean="0"/>
              <a:t>you also will remain in the Son and in the Father</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Marks of true fellowship</a:t>
            </a:r>
            <a:endParaRPr lang="en-US" dirty="0"/>
          </a:p>
        </p:txBody>
      </p:sp>
      <p:sp>
        <p:nvSpPr>
          <p:cNvPr id="3" name="Content Placeholder 2"/>
          <p:cNvSpPr>
            <a:spLocks noGrp="1"/>
          </p:cNvSpPr>
          <p:nvPr>
            <p:ph idx="1"/>
          </p:nvPr>
        </p:nvSpPr>
        <p:spPr/>
        <p:txBody>
          <a:bodyPr>
            <a:normAutofit/>
          </a:bodyPr>
          <a:lstStyle/>
          <a:p>
            <a:pPr>
              <a:buNone/>
            </a:pPr>
            <a:r>
              <a:rPr lang="en-US" b="1" dirty="0" smtClean="0"/>
              <a:t>Marks </a:t>
            </a:r>
            <a:r>
              <a:rPr lang="en-US" b="1" dirty="0" smtClean="0"/>
              <a:t>of true </a:t>
            </a:r>
            <a:r>
              <a:rPr lang="en-US" b="1" dirty="0" smtClean="0"/>
              <a:t>fellowship</a:t>
            </a:r>
            <a:endParaRPr lang="en-US" b="1" dirty="0" smtClean="0"/>
          </a:p>
          <a:p>
            <a:r>
              <a:rPr lang="en-US" dirty="0" smtClean="0"/>
              <a:t>Walk </a:t>
            </a:r>
            <a:r>
              <a:rPr lang="en-US" dirty="0" smtClean="0"/>
              <a:t>in the light! </a:t>
            </a:r>
          </a:p>
          <a:p>
            <a:r>
              <a:rPr lang="en-US" dirty="0" smtClean="0"/>
              <a:t>Walk </a:t>
            </a:r>
            <a:r>
              <a:rPr lang="en-US" dirty="0" smtClean="0"/>
              <a:t>in His commands! </a:t>
            </a:r>
          </a:p>
          <a:p>
            <a:r>
              <a:rPr lang="en-US" dirty="0" smtClean="0"/>
              <a:t>Walk </a:t>
            </a:r>
            <a:r>
              <a:rPr lang="en-US" dirty="0" smtClean="0"/>
              <a:t>in </a:t>
            </a:r>
            <a:r>
              <a:rPr lang="en-US" dirty="0" smtClean="0"/>
              <a:t>brotherly </a:t>
            </a:r>
            <a:r>
              <a:rPr lang="en-US" dirty="0" smtClean="0"/>
              <a:t>love! </a:t>
            </a:r>
          </a:p>
          <a:p>
            <a:r>
              <a:rPr lang="en-US" dirty="0" smtClean="0"/>
              <a:t>Walk </a:t>
            </a:r>
            <a:r>
              <a:rPr lang="en-US" dirty="0" smtClean="0"/>
              <a:t>in sanctification! </a:t>
            </a:r>
          </a:p>
          <a:p>
            <a:r>
              <a:rPr lang="en-US" dirty="0" smtClean="0"/>
              <a:t>Walk </a:t>
            </a:r>
            <a:r>
              <a:rPr lang="en-US" dirty="0" smtClean="0"/>
              <a:t>in the true doctrine!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a:t>
            </a:r>
            <a:r>
              <a:rPr lang="en-US" dirty="0" err="1" smtClean="0"/>
              <a:t>sonship</a:t>
            </a:r>
            <a:r>
              <a:rPr lang="en-US" dirty="0" smtClean="0"/>
              <a:t> of God:  Blessed Hope</a:t>
            </a:r>
            <a:endParaRPr lang="en-US" dirty="0"/>
          </a:p>
        </p:txBody>
      </p:sp>
      <p:sp>
        <p:nvSpPr>
          <p:cNvPr id="3" name="Content Placeholder 2"/>
          <p:cNvSpPr>
            <a:spLocks noGrp="1"/>
          </p:cNvSpPr>
          <p:nvPr>
            <p:ph idx="1"/>
          </p:nvPr>
        </p:nvSpPr>
        <p:spPr/>
        <p:txBody>
          <a:bodyPr/>
          <a:lstStyle/>
          <a:p>
            <a:pPr>
              <a:buNone/>
            </a:pPr>
            <a:r>
              <a:rPr lang="en-US" b="1" dirty="0" smtClean="0"/>
              <a:t>1 John 3:2-3</a:t>
            </a:r>
          </a:p>
          <a:p>
            <a:pPr>
              <a:buNone/>
            </a:pPr>
            <a:r>
              <a:rPr lang="en-US" dirty="0" smtClean="0"/>
              <a:t>New International Version (NIV)</a:t>
            </a:r>
          </a:p>
          <a:p>
            <a:pPr>
              <a:buNone/>
            </a:pPr>
            <a:r>
              <a:rPr lang="en-US" baseline="30000" dirty="0" smtClean="0"/>
              <a:t>2 </a:t>
            </a:r>
            <a:r>
              <a:rPr lang="en-US" smtClean="0"/>
              <a:t>Dear </a:t>
            </a:r>
            <a:r>
              <a:rPr lang="en-US" smtClean="0"/>
              <a:t>friends, </a:t>
            </a:r>
            <a:r>
              <a:rPr lang="en-US" dirty="0" smtClean="0"/>
              <a:t>now we are children </a:t>
            </a:r>
            <a:r>
              <a:rPr lang="en-US" smtClean="0"/>
              <a:t>of </a:t>
            </a:r>
            <a:r>
              <a:rPr lang="en-US" smtClean="0"/>
              <a:t>God, </a:t>
            </a:r>
            <a:r>
              <a:rPr lang="en-US" dirty="0" smtClean="0"/>
              <a:t>and what we will be has not yet been made known. But we know that when </a:t>
            </a:r>
            <a:r>
              <a:rPr lang="en-US" smtClean="0"/>
              <a:t>Christ </a:t>
            </a:r>
            <a:r>
              <a:rPr lang="en-US" smtClean="0"/>
              <a:t>appears,</a:t>
            </a:r>
            <a:r>
              <a:rPr lang="en-US" baseline="30000" smtClean="0"/>
              <a:t>[</a:t>
            </a:r>
            <a:r>
              <a:rPr lang="en-US" baseline="30000" dirty="0" smtClean="0">
                <a:hlinkClick r:id="" action="ppaction://hlinkfile" tooltip="See footnote a"/>
              </a:rPr>
              <a:t>a</a:t>
            </a:r>
            <a:r>
              <a:rPr lang="en-US" baseline="30000" dirty="0" smtClean="0"/>
              <a:t>]</a:t>
            </a:r>
            <a:r>
              <a:rPr lang="en-US" dirty="0" smtClean="0"/>
              <a:t> we shall be </a:t>
            </a:r>
            <a:r>
              <a:rPr lang="en-US" smtClean="0"/>
              <a:t>like </a:t>
            </a:r>
            <a:r>
              <a:rPr lang="en-US" smtClean="0"/>
              <a:t>him, </a:t>
            </a:r>
            <a:r>
              <a:rPr lang="en-US" dirty="0" smtClean="0"/>
              <a:t>for we shall see him as he is. </a:t>
            </a:r>
            <a:r>
              <a:rPr lang="en-US" baseline="30000" dirty="0" smtClean="0"/>
              <a:t>3 </a:t>
            </a:r>
            <a:r>
              <a:rPr lang="en-US" dirty="0" smtClean="0"/>
              <a:t>All who have this hope in him </a:t>
            </a:r>
            <a:r>
              <a:rPr lang="en-US" smtClean="0"/>
              <a:t>purify </a:t>
            </a:r>
            <a:r>
              <a:rPr lang="en-US" smtClean="0"/>
              <a:t>themselves, </a:t>
            </a:r>
            <a:r>
              <a:rPr lang="en-US" dirty="0" smtClean="0"/>
              <a:t>just as he is pure.</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True </a:t>
            </a:r>
            <a:r>
              <a:rPr lang="en-US" dirty="0" err="1" smtClean="0"/>
              <a:t>sonship</a:t>
            </a:r>
            <a:r>
              <a:rPr lang="en-US" dirty="0" smtClean="0"/>
              <a:t> of God:  Victorious faith</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1 John 3:8-10</a:t>
            </a:r>
          </a:p>
          <a:p>
            <a:pPr>
              <a:buNone/>
            </a:pPr>
            <a:r>
              <a:rPr lang="en-US" dirty="0" smtClean="0"/>
              <a:t>New International Version (NIV)</a:t>
            </a:r>
          </a:p>
          <a:p>
            <a:pPr>
              <a:buNone/>
            </a:pPr>
            <a:r>
              <a:rPr lang="en-US" baseline="30000" dirty="0" smtClean="0"/>
              <a:t>8 </a:t>
            </a:r>
            <a:r>
              <a:rPr lang="en-US" dirty="0" smtClean="0"/>
              <a:t>The one who does what is sinful is of </a:t>
            </a:r>
            <a:r>
              <a:rPr lang="en-US" smtClean="0"/>
              <a:t>the </a:t>
            </a:r>
            <a:r>
              <a:rPr lang="en-US" smtClean="0"/>
              <a:t>devil, </a:t>
            </a:r>
            <a:r>
              <a:rPr lang="en-US" dirty="0" smtClean="0"/>
              <a:t>because the devil has been sinning from the beginning. The reason the Son of God appeared was to destroy the devil’s work. </a:t>
            </a:r>
            <a:r>
              <a:rPr lang="en-US" baseline="30000" dirty="0" smtClean="0"/>
              <a:t>9 </a:t>
            </a:r>
            <a:r>
              <a:rPr lang="en-US" dirty="0" smtClean="0"/>
              <a:t>No one who is born of God will continue </a:t>
            </a:r>
            <a:r>
              <a:rPr lang="en-US" smtClean="0"/>
              <a:t>to </a:t>
            </a:r>
            <a:r>
              <a:rPr lang="en-US" smtClean="0"/>
              <a:t>sin, </a:t>
            </a:r>
            <a:r>
              <a:rPr lang="en-US" dirty="0" smtClean="0"/>
              <a:t>because God’s seed remains in them; they cannot go </a:t>
            </a:r>
            <a:r>
              <a:rPr lang="en-US" smtClean="0"/>
              <a:t>on </a:t>
            </a:r>
            <a:r>
              <a:rPr lang="en-US" smtClean="0"/>
              <a:t>sinning, </a:t>
            </a:r>
            <a:r>
              <a:rPr lang="en-US" dirty="0" smtClean="0"/>
              <a:t>because they have been born of God. </a:t>
            </a:r>
            <a:r>
              <a:rPr lang="en-US" baseline="30000" dirty="0" smtClean="0"/>
              <a:t>10 </a:t>
            </a:r>
            <a:r>
              <a:rPr lang="en-US" dirty="0" smtClean="0"/>
              <a:t>This is how we know who the children of God are and who the children of the devil are: Anyone who does not do what is right is not </a:t>
            </a:r>
            <a:r>
              <a:rPr lang="en-US" smtClean="0"/>
              <a:t>God’s </a:t>
            </a:r>
            <a:r>
              <a:rPr lang="en-US" smtClean="0"/>
              <a:t>child, </a:t>
            </a:r>
            <a:r>
              <a:rPr lang="en-US" dirty="0" smtClean="0"/>
              <a:t>nor is anyone who does not love their brother and sister.</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True </a:t>
            </a:r>
            <a:r>
              <a:rPr lang="en-US" dirty="0" err="1" smtClean="0"/>
              <a:t>sonship</a:t>
            </a:r>
            <a:r>
              <a:rPr lang="en-US" dirty="0" smtClean="0"/>
              <a:t> of God:  Brotherly love</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1 John 3:16-18</a:t>
            </a:r>
          </a:p>
          <a:p>
            <a:pPr>
              <a:buNone/>
            </a:pPr>
            <a:r>
              <a:rPr lang="en-US" dirty="0" smtClean="0"/>
              <a:t>New International Version (NIV)</a:t>
            </a:r>
          </a:p>
          <a:p>
            <a:pPr>
              <a:buNone/>
            </a:pPr>
            <a:r>
              <a:rPr lang="en-US" baseline="30000" dirty="0" smtClean="0"/>
              <a:t>16 </a:t>
            </a:r>
            <a:r>
              <a:rPr lang="en-US" dirty="0" smtClean="0"/>
              <a:t>This is how we know what love is: Jesus Christ laid down his life for us. And we ought to lay down our lives for our brothers and sisters. </a:t>
            </a:r>
            <a:r>
              <a:rPr lang="en-US" baseline="30000" dirty="0" smtClean="0"/>
              <a:t>17 </a:t>
            </a:r>
            <a:r>
              <a:rPr lang="en-US" dirty="0" smtClean="0"/>
              <a:t>If anyone has material possessions and sees a brother or sister in need but has no pity </a:t>
            </a:r>
            <a:r>
              <a:rPr lang="en-US" smtClean="0"/>
              <a:t>on </a:t>
            </a:r>
            <a:r>
              <a:rPr lang="en-US" smtClean="0"/>
              <a:t>them, </a:t>
            </a:r>
            <a:r>
              <a:rPr lang="en-US" dirty="0" smtClean="0"/>
              <a:t>how can the love of God be in that person? </a:t>
            </a:r>
            <a:r>
              <a:rPr lang="en-US" baseline="30000" dirty="0" smtClean="0"/>
              <a:t>18 </a:t>
            </a:r>
            <a:r>
              <a:rPr lang="en-US" smtClean="0"/>
              <a:t>Dear </a:t>
            </a:r>
            <a:r>
              <a:rPr lang="en-US" smtClean="0"/>
              <a:t>children, </a:t>
            </a:r>
            <a:r>
              <a:rPr lang="en-US" dirty="0" smtClean="0"/>
              <a:t>let us not love with words or speech but with actions and in truth.</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True </a:t>
            </a:r>
            <a:r>
              <a:rPr lang="en-US" dirty="0" err="1" smtClean="0"/>
              <a:t>sonship</a:t>
            </a:r>
            <a:r>
              <a:rPr lang="en-US" dirty="0" smtClean="0"/>
              <a:t> of God:  Unclouded Joy</a:t>
            </a:r>
            <a:endParaRPr lang="en-US" dirty="0"/>
          </a:p>
        </p:txBody>
      </p:sp>
      <p:sp>
        <p:nvSpPr>
          <p:cNvPr id="3" name="Content Placeholder 2"/>
          <p:cNvSpPr>
            <a:spLocks noGrp="1"/>
          </p:cNvSpPr>
          <p:nvPr>
            <p:ph idx="1"/>
          </p:nvPr>
        </p:nvSpPr>
        <p:spPr/>
        <p:txBody>
          <a:bodyPr/>
          <a:lstStyle/>
          <a:p>
            <a:pPr>
              <a:buNone/>
            </a:pPr>
            <a:r>
              <a:rPr lang="en-US" b="1" dirty="0" smtClean="0"/>
              <a:t>1 John 3:23-24</a:t>
            </a:r>
          </a:p>
          <a:p>
            <a:pPr>
              <a:buNone/>
            </a:pPr>
            <a:r>
              <a:rPr lang="en-US" dirty="0" smtClean="0"/>
              <a:t>New International Version (NIV)</a:t>
            </a:r>
          </a:p>
          <a:p>
            <a:pPr>
              <a:buNone/>
            </a:pPr>
            <a:r>
              <a:rPr lang="en-US" baseline="30000" dirty="0" smtClean="0"/>
              <a:t>23 </a:t>
            </a:r>
            <a:r>
              <a:rPr lang="en-US" dirty="0" smtClean="0"/>
              <a:t>And this is his command: to believe in the name of </a:t>
            </a:r>
            <a:r>
              <a:rPr lang="en-US" smtClean="0"/>
              <a:t>his </a:t>
            </a:r>
            <a:r>
              <a:rPr lang="en-US" smtClean="0"/>
              <a:t>Son, </a:t>
            </a:r>
            <a:r>
              <a:rPr lang="en-US" smtClean="0"/>
              <a:t>Jesus </a:t>
            </a:r>
            <a:r>
              <a:rPr lang="en-US" smtClean="0"/>
              <a:t>Christ, </a:t>
            </a:r>
            <a:r>
              <a:rPr lang="en-US" dirty="0" smtClean="0"/>
              <a:t>and to love one another as he commanded us. </a:t>
            </a:r>
            <a:r>
              <a:rPr lang="en-US" baseline="30000" dirty="0" smtClean="0"/>
              <a:t>24 </a:t>
            </a:r>
            <a:r>
              <a:rPr lang="en-US" dirty="0" smtClean="0"/>
              <a:t>The one who keeps God’s commands lives </a:t>
            </a:r>
            <a:r>
              <a:rPr lang="en-US" smtClean="0"/>
              <a:t>in </a:t>
            </a:r>
            <a:r>
              <a:rPr lang="en-US" smtClean="0"/>
              <a:t>him, </a:t>
            </a:r>
            <a:r>
              <a:rPr lang="en-US" dirty="0" smtClean="0"/>
              <a:t>and he in them. And this is how we know that he lives in us: We know it by the Spirit he gave us.</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a:t>
            </a:r>
            <a:r>
              <a:rPr lang="en-US" dirty="0" err="1" smtClean="0"/>
              <a:t>sonship</a:t>
            </a:r>
            <a:r>
              <a:rPr lang="en-US" dirty="0" smtClean="0"/>
              <a:t> in God:  Truthfulness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1 John 4:1-3</a:t>
            </a:r>
          </a:p>
          <a:p>
            <a:pPr>
              <a:buNone/>
            </a:pPr>
            <a:r>
              <a:rPr lang="en-US" dirty="0" smtClean="0"/>
              <a:t>New International Version (NIV)</a:t>
            </a:r>
          </a:p>
          <a:p>
            <a:pPr>
              <a:buNone/>
            </a:pPr>
            <a:r>
              <a:rPr lang="en-US" b="1" dirty="0" smtClean="0"/>
              <a:t>On Denying the Incarnation</a:t>
            </a:r>
          </a:p>
          <a:p>
            <a:pPr>
              <a:buNone/>
            </a:pPr>
            <a:r>
              <a:rPr lang="en-US" dirty="0" smtClean="0"/>
              <a:t>4 </a:t>
            </a:r>
            <a:r>
              <a:rPr lang="en-US" smtClean="0"/>
              <a:t>Dear </a:t>
            </a:r>
            <a:r>
              <a:rPr lang="en-US" smtClean="0"/>
              <a:t>friends, </a:t>
            </a:r>
            <a:r>
              <a:rPr lang="en-US" dirty="0" smtClean="0"/>
              <a:t>do not believe </a:t>
            </a:r>
            <a:r>
              <a:rPr lang="en-US" smtClean="0"/>
              <a:t>every </a:t>
            </a:r>
            <a:r>
              <a:rPr lang="en-US" smtClean="0"/>
              <a:t>spirit, </a:t>
            </a:r>
            <a:r>
              <a:rPr lang="en-US" dirty="0" smtClean="0"/>
              <a:t>but test the spirits to see whether they are </a:t>
            </a:r>
            <a:r>
              <a:rPr lang="en-US" smtClean="0"/>
              <a:t>from </a:t>
            </a:r>
            <a:r>
              <a:rPr lang="en-US" smtClean="0"/>
              <a:t>God, </a:t>
            </a:r>
            <a:r>
              <a:rPr lang="en-US" dirty="0" smtClean="0"/>
              <a:t>because many false prophets have gone out into the world. </a:t>
            </a:r>
            <a:r>
              <a:rPr lang="en-US" baseline="30000" dirty="0" smtClean="0"/>
              <a:t>2 </a:t>
            </a:r>
            <a:r>
              <a:rPr lang="en-US" dirty="0" smtClean="0"/>
              <a:t>This is how you can recognize the Spirit of God: Every spirit that acknowledges that Jesus Christ has come in the flesh is </a:t>
            </a:r>
            <a:r>
              <a:rPr lang="en-US" smtClean="0"/>
              <a:t>from </a:t>
            </a:r>
            <a:r>
              <a:rPr lang="en-US" smtClean="0"/>
              <a:t>God, </a:t>
            </a:r>
            <a:r>
              <a:rPr lang="en-US" baseline="30000" dirty="0" smtClean="0"/>
              <a:t>3 </a:t>
            </a:r>
            <a:r>
              <a:rPr lang="en-US" dirty="0" smtClean="0"/>
              <a:t>but every spirit that does not acknowledge Jesus is not from God. This is the spirit of </a:t>
            </a:r>
            <a:r>
              <a:rPr lang="en-US" smtClean="0"/>
              <a:t>the </a:t>
            </a:r>
            <a:r>
              <a:rPr lang="en-US" smtClean="0"/>
              <a:t>antichrist, </a:t>
            </a:r>
            <a:r>
              <a:rPr lang="en-US" dirty="0" smtClean="0"/>
              <a:t>which you have heard is coming and even now is already in the world.</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a:t>
            </a:r>
            <a:r>
              <a:rPr lang="en-US" dirty="0" err="1" smtClean="0"/>
              <a:t>sonship</a:t>
            </a:r>
            <a:r>
              <a:rPr lang="en-US" dirty="0" smtClean="0"/>
              <a:t> of God:  True love</a:t>
            </a:r>
            <a:endParaRPr lang="en-US" dirty="0"/>
          </a:p>
        </p:txBody>
      </p:sp>
      <p:sp>
        <p:nvSpPr>
          <p:cNvPr id="3" name="Content Placeholder 2"/>
          <p:cNvSpPr>
            <a:spLocks noGrp="1"/>
          </p:cNvSpPr>
          <p:nvPr>
            <p:ph idx="1"/>
          </p:nvPr>
        </p:nvSpPr>
        <p:spPr>
          <a:xfrm>
            <a:off x="457200" y="1371600"/>
            <a:ext cx="8229600" cy="4525963"/>
          </a:xfrm>
        </p:spPr>
        <p:txBody>
          <a:bodyPr>
            <a:noAutofit/>
          </a:bodyPr>
          <a:lstStyle/>
          <a:p>
            <a:pPr>
              <a:buNone/>
            </a:pPr>
            <a:r>
              <a:rPr lang="en-US" sz="2400" b="1" dirty="0" smtClean="0"/>
              <a:t>1 John 4:7-12</a:t>
            </a:r>
          </a:p>
          <a:p>
            <a:pPr>
              <a:buNone/>
            </a:pPr>
            <a:r>
              <a:rPr lang="en-US" sz="2400" dirty="0" smtClean="0"/>
              <a:t>New International Version (NIV)</a:t>
            </a:r>
          </a:p>
          <a:p>
            <a:pPr>
              <a:buNone/>
            </a:pPr>
            <a:r>
              <a:rPr lang="en-US" sz="2400" b="1" dirty="0" smtClean="0"/>
              <a:t>God’s Love and Ours</a:t>
            </a:r>
          </a:p>
          <a:p>
            <a:pPr>
              <a:buNone/>
            </a:pPr>
            <a:r>
              <a:rPr lang="en-US" sz="2400" baseline="30000" dirty="0" smtClean="0"/>
              <a:t>7 </a:t>
            </a:r>
            <a:r>
              <a:rPr lang="en-US" sz="2400" smtClean="0"/>
              <a:t>Dear friends, </a:t>
            </a:r>
            <a:r>
              <a:rPr lang="en-US" sz="2400" dirty="0" smtClean="0"/>
              <a:t>let us love </a:t>
            </a:r>
            <a:r>
              <a:rPr lang="en-US" sz="2400" smtClean="0"/>
              <a:t>one another, </a:t>
            </a:r>
            <a:r>
              <a:rPr lang="en-US" sz="2400" dirty="0" smtClean="0"/>
              <a:t>for love comes from God. Everyone who loves has been born of God and knows God. </a:t>
            </a:r>
            <a:r>
              <a:rPr lang="en-US" sz="2400" baseline="30000" dirty="0" smtClean="0"/>
              <a:t>8 </a:t>
            </a:r>
            <a:r>
              <a:rPr lang="en-US" sz="2400" dirty="0" smtClean="0"/>
              <a:t>Whoever does not love does not </a:t>
            </a:r>
            <a:r>
              <a:rPr lang="en-US" sz="2400" smtClean="0"/>
              <a:t>know God, </a:t>
            </a:r>
            <a:r>
              <a:rPr lang="en-US" sz="2400" dirty="0" smtClean="0"/>
              <a:t>because God is love. </a:t>
            </a:r>
            <a:r>
              <a:rPr lang="en-US" sz="2400" baseline="30000" dirty="0" smtClean="0"/>
              <a:t>9 </a:t>
            </a:r>
            <a:r>
              <a:rPr lang="en-US" sz="2400" dirty="0" smtClean="0"/>
              <a:t>This is how God showed his love among us: He sent his one and only Son into the world that we might live through him. </a:t>
            </a:r>
            <a:r>
              <a:rPr lang="en-US" sz="2400" baseline="30000" dirty="0" smtClean="0"/>
              <a:t>10 </a:t>
            </a:r>
            <a:r>
              <a:rPr lang="en-US" sz="2400" dirty="0" smtClean="0"/>
              <a:t>This is love: not that we </a:t>
            </a:r>
            <a:r>
              <a:rPr lang="en-US" sz="2400" smtClean="0"/>
              <a:t>loved God, </a:t>
            </a:r>
            <a:r>
              <a:rPr lang="en-US" sz="2400" dirty="0" smtClean="0"/>
              <a:t>but that he loved us and sent his Son as an atoning sacrifice for our sins. </a:t>
            </a:r>
            <a:r>
              <a:rPr lang="en-US" sz="2400" baseline="30000" dirty="0" smtClean="0"/>
              <a:t>11 </a:t>
            </a:r>
            <a:r>
              <a:rPr lang="en-US" sz="2400" smtClean="0"/>
              <a:t>Dear friends, </a:t>
            </a:r>
            <a:r>
              <a:rPr lang="en-US" sz="2400" dirty="0" smtClean="0"/>
              <a:t>since God so </a:t>
            </a:r>
            <a:r>
              <a:rPr lang="en-US" sz="2400" smtClean="0"/>
              <a:t>loved us, </a:t>
            </a:r>
            <a:r>
              <a:rPr lang="en-US" sz="2400" dirty="0" smtClean="0"/>
              <a:t>we also ought to love one another. </a:t>
            </a:r>
            <a:r>
              <a:rPr lang="en-US" sz="2400" baseline="30000" dirty="0" smtClean="0"/>
              <a:t>12 </a:t>
            </a:r>
            <a:r>
              <a:rPr lang="en-US" sz="2400" dirty="0" smtClean="0"/>
              <a:t>No one has ever seen God; but if we love </a:t>
            </a:r>
            <a:r>
              <a:rPr lang="en-US" sz="2400" smtClean="0"/>
              <a:t>one another, </a:t>
            </a:r>
            <a:r>
              <a:rPr lang="en-US" sz="2400" dirty="0" smtClean="0"/>
              <a:t>God lives in us and his love is made complete in us.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True </a:t>
            </a:r>
            <a:r>
              <a:rPr lang="en-US" dirty="0" err="1" smtClean="0"/>
              <a:t>sonship</a:t>
            </a:r>
            <a:r>
              <a:rPr lang="en-US" dirty="0" smtClean="0"/>
              <a:t> of God:  Fellowship with God and the brethren</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1 </a:t>
            </a:r>
            <a:r>
              <a:rPr lang="en-US" b="1" smtClean="0"/>
              <a:t>John </a:t>
            </a:r>
            <a:r>
              <a:rPr lang="en-US" b="1" smtClean="0"/>
              <a:t>4:13-15,19-21</a:t>
            </a:r>
            <a:endParaRPr lang="en-US" b="1" dirty="0" smtClean="0"/>
          </a:p>
          <a:p>
            <a:pPr>
              <a:buNone/>
            </a:pPr>
            <a:r>
              <a:rPr lang="en-US" dirty="0" smtClean="0"/>
              <a:t>New International Version (NIV)</a:t>
            </a:r>
          </a:p>
          <a:p>
            <a:pPr>
              <a:buNone/>
            </a:pPr>
            <a:r>
              <a:rPr lang="en-US" baseline="30000" dirty="0" smtClean="0"/>
              <a:t>13 </a:t>
            </a:r>
            <a:r>
              <a:rPr lang="en-US" dirty="0" smtClean="0"/>
              <a:t>This is how we know that we live in him and he in us: He has given us of his Spirit. </a:t>
            </a:r>
            <a:r>
              <a:rPr lang="en-US" baseline="30000" dirty="0" smtClean="0"/>
              <a:t>14 </a:t>
            </a:r>
            <a:r>
              <a:rPr lang="en-US" dirty="0" smtClean="0"/>
              <a:t>And we have seen and testify that the Father has sent his Son to be the Savior of the world. </a:t>
            </a:r>
            <a:r>
              <a:rPr lang="en-US" baseline="30000" dirty="0" smtClean="0"/>
              <a:t>15 </a:t>
            </a:r>
            <a:r>
              <a:rPr lang="en-US" dirty="0" smtClean="0"/>
              <a:t>If anyone acknowledges that Jesus is the Son </a:t>
            </a:r>
            <a:r>
              <a:rPr lang="en-US" smtClean="0"/>
              <a:t>of </a:t>
            </a:r>
            <a:r>
              <a:rPr lang="en-US" smtClean="0"/>
              <a:t>God, </a:t>
            </a:r>
            <a:r>
              <a:rPr lang="en-US" dirty="0" smtClean="0"/>
              <a:t>God lives in them and they in God. </a:t>
            </a:r>
            <a:endParaRPr lang="en-US" dirty="0" smtClean="0"/>
          </a:p>
          <a:p>
            <a:pPr>
              <a:buNone/>
            </a:pPr>
            <a:r>
              <a:rPr lang="en-US" baseline="30000" dirty="0" smtClean="0"/>
              <a:t>19 </a:t>
            </a:r>
            <a:r>
              <a:rPr lang="en-US" dirty="0" smtClean="0"/>
              <a:t>We love because he first loved us. </a:t>
            </a:r>
            <a:r>
              <a:rPr lang="en-US" baseline="30000" dirty="0" smtClean="0"/>
              <a:t>20 </a:t>
            </a:r>
            <a:r>
              <a:rPr lang="en-US" dirty="0" smtClean="0"/>
              <a:t>Whoever claims to love God yet hates a brother or sister is a liar. For whoever does not love their brother </a:t>
            </a:r>
            <a:r>
              <a:rPr lang="en-US" smtClean="0"/>
              <a:t>and </a:t>
            </a:r>
            <a:r>
              <a:rPr lang="en-US" smtClean="0"/>
              <a:t>sister, </a:t>
            </a:r>
            <a:r>
              <a:rPr lang="en-US" dirty="0" smtClean="0"/>
              <a:t>whom they </a:t>
            </a:r>
            <a:r>
              <a:rPr lang="en-US" smtClean="0"/>
              <a:t>have </a:t>
            </a:r>
            <a:r>
              <a:rPr lang="en-US" smtClean="0"/>
              <a:t>seen, </a:t>
            </a:r>
            <a:r>
              <a:rPr lang="en-US" dirty="0" smtClean="0"/>
              <a:t>cannot </a:t>
            </a:r>
            <a:r>
              <a:rPr lang="en-US" smtClean="0"/>
              <a:t>love </a:t>
            </a:r>
            <a:r>
              <a:rPr lang="en-US" smtClean="0"/>
              <a:t>God, </a:t>
            </a:r>
            <a:r>
              <a:rPr lang="en-US" dirty="0" smtClean="0"/>
              <a:t>whom they have not seen. </a:t>
            </a:r>
            <a:r>
              <a:rPr lang="en-US" baseline="30000" dirty="0" smtClean="0"/>
              <a:t>21 </a:t>
            </a:r>
            <a:r>
              <a:rPr lang="en-US" dirty="0" smtClean="0"/>
              <a:t>And he has given us this command: Anyone who loves God must also love their brother and sister.</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 about 1 John</a:t>
            </a:r>
            <a:endParaRPr lang="en-US" dirty="0"/>
          </a:p>
        </p:txBody>
      </p:sp>
      <p:graphicFrame>
        <p:nvGraphicFramePr>
          <p:cNvPr id="4" name="Content Placeholder 3"/>
          <p:cNvGraphicFramePr>
            <a:graphicFrameLocks noGrp="1"/>
          </p:cNvGraphicFramePr>
          <p:nvPr>
            <p:ph idx="1"/>
          </p:nvPr>
        </p:nvGraphicFramePr>
        <p:xfrm>
          <a:off x="457200" y="1371600"/>
          <a:ext cx="8229600" cy="33020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Early</a:t>
                      </a:r>
                      <a:r>
                        <a:rPr lang="en-US" baseline="0" dirty="0" smtClean="0"/>
                        <a:t> Church Consensus</a:t>
                      </a:r>
                      <a:endParaRPr lang="en-US" dirty="0"/>
                    </a:p>
                  </a:txBody>
                  <a:tcPr/>
                </a:tc>
                <a:tc>
                  <a:txBody>
                    <a:bodyPr/>
                    <a:lstStyle/>
                    <a:p>
                      <a:r>
                        <a:rPr lang="en-US" dirty="0" smtClean="0"/>
                        <a:t>Alternate Modern View</a:t>
                      </a:r>
                      <a:endParaRPr lang="en-US" dirty="0"/>
                    </a:p>
                  </a:txBody>
                  <a:tcPr/>
                </a:tc>
              </a:tr>
              <a:tr h="370840">
                <a:tc>
                  <a:txBody>
                    <a:bodyPr/>
                    <a:lstStyle/>
                    <a:p>
                      <a:r>
                        <a:rPr lang="en-US" dirty="0" smtClean="0"/>
                        <a:t>Written by the Apostle John</a:t>
                      </a:r>
                      <a:endParaRPr lang="en-US" dirty="0"/>
                    </a:p>
                  </a:txBody>
                  <a:tcPr/>
                </a:tc>
                <a:tc>
                  <a:txBody>
                    <a:bodyPr/>
                    <a:lstStyle/>
                    <a:p>
                      <a:r>
                        <a:rPr lang="en-US" dirty="0" smtClean="0"/>
                        <a:t>Written by many over many years</a:t>
                      </a:r>
                      <a:endParaRPr lang="en-US" dirty="0"/>
                    </a:p>
                  </a:txBody>
                  <a:tcPr/>
                </a:tc>
              </a:tr>
              <a:tr h="370840">
                <a:tc>
                  <a:txBody>
                    <a:bodyPr/>
                    <a:lstStyle/>
                    <a:p>
                      <a:r>
                        <a:rPr lang="en-US" dirty="0" smtClean="0"/>
                        <a:t>Argues against </a:t>
                      </a:r>
                      <a:r>
                        <a:rPr lang="en-US" dirty="0" smtClean="0"/>
                        <a:t>Docetism* </a:t>
                      </a:r>
                      <a:r>
                        <a:rPr lang="en-US" dirty="0" smtClean="0"/>
                        <a:t>and </a:t>
                      </a:r>
                      <a:r>
                        <a:rPr lang="en-US" dirty="0" smtClean="0"/>
                        <a:t>Gnosticism</a:t>
                      </a:r>
                      <a:endParaRPr lang="en-US" dirty="0"/>
                    </a:p>
                  </a:txBody>
                  <a:tcPr/>
                </a:tc>
                <a:tc>
                  <a:txBody>
                    <a:bodyPr/>
                    <a:lstStyle/>
                    <a:p>
                      <a:r>
                        <a:rPr lang="en-US" dirty="0" smtClean="0"/>
                        <a:t>Reflects</a:t>
                      </a:r>
                      <a:r>
                        <a:rPr lang="en-US" baseline="0" dirty="0" smtClean="0"/>
                        <a:t> evolution of </a:t>
                      </a:r>
                      <a:r>
                        <a:rPr lang="en-US" dirty="0" smtClean="0"/>
                        <a:t>spiritual</a:t>
                      </a:r>
                      <a:r>
                        <a:rPr lang="en-US" baseline="0" dirty="0" smtClean="0"/>
                        <a:t> conversion of Jewish sect to Christianity</a:t>
                      </a:r>
                      <a:endParaRPr lang="en-US" dirty="0"/>
                    </a:p>
                  </a:txBody>
                  <a:tcPr/>
                </a:tc>
              </a:tr>
              <a:tr h="370840">
                <a:tc>
                  <a:txBody>
                    <a:bodyPr/>
                    <a:lstStyle/>
                    <a:p>
                      <a:r>
                        <a:rPr lang="en-US" dirty="0" smtClean="0"/>
                        <a:t>Written in</a:t>
                      </a:r>
                      <a:r>
                        <a:rPr lang="en-US" baseline="0" dirty="0" smtClean="0"/>
                        <a:t> 90-100 A.D. after Gospel of J.</a:t>
                      </a:r>
                      <a:endParaRPr lang="en-US" dirty="0"/>
                    </a:p>
                  </a:txBody>
                  <a:tcPr/>
                </a:tc>
                <a:tc>
                  <a:txBody>
                    <a:bodyPr/>
                    <a:lstStyle/>
                    <a:p>
                      <a:r>
                        <a:rPr lang="en-US" dirty="0" smtClean="0"/>
                        <a:t>Written before Gospel due to “proto-orthodox” and primitive theology</a:t>
                      </a:r>
                      <a:endParaRPr lang="en-US" dirty="0"/>
                    </a:p>
                  </a:txBody>
                  <a:tcPr/>
                </a:tc>
              </a:tr>
              <a:tr h="370840">
                <a:tc>
                  <a:txBody>
                    <a:bodyPr/>
                    <a:lstStyle/>
                    <a:p>
                      <a:r>
                        <a:rPr lang="en-US" dirty="0" smtClean="0"/>
                        <a:t>Lack of structure</a:t>
                      </a:r>
                      <a:r>
                        <a:rPr lang="en-US" baseline="0" dirty="0" smtClean="0"/>
                        <a:t> still allows for clear messages to emerge</a:t>
                      </a:r>
                      <a:endParaRPr lang="en-US" dirty="0"/>
                    </a:p>
                  </a:txBody>
                  <a:tcPr/>
                </a:tc>
                <a:tc>
                  <a:txBody>
                    <a:bodyPr/>
                    <a:lstStyle/>
                    <a:p>
                      <a:r>
                        <a:rPr lang="en-US" dirty="0" smtClean="0"/>
                        <a:t>Lack of structure indicates that document is a composite</a:t>
                      </a:r>
                      <a:endParaRPr lang="en-US" dirty="0"/>
                    </a:p>
                  </a:txBody>
                  <a:tcPr/>
                </a:tc>
              </a:tr>
              <a:tr h="370840">
                <a:tc>
                  <a:txBody>
                    <a:bodyPr/>
                    <a:lstStyle/>
                    <a:p>
                      <a:r>
                        <a:rPr lang="en-US" dirty="0" smtClean="0"/>
                        <a:t>Emphasis on love and</a:t>
                      </a:r>
                      <a:r>
                        <a:rPr lang="en-US" baseline="0" dirty="0" smtClean="0"/>
                        <a:t> revelation is a complement to synoptic gospels</a:t>
                      </a:r>
                      <a:endParaRPr lang="en-US" dirty="0"/>
                    </a:p>
                  </a:txBody>
                  <a:tcPr/>
                </a:tc>
                <a:tc>
                  <a:txBody>
                    <a:bodyPr/>
                    <a:lstStyle/>
                    <a:p>
                      <a:r>
                        <a:rPr lang="en-US" dirty="0" smtClean="0"/>
                        <a:t>Synoptic gospels conflict with theology of 1 John</a:t>
                      </a:r>
                      <a:r>
                        <a:rPr lang="en-US" baseline="0" dirty="0" smtClean="0"/>
                        <a:t> in serious ways</a:t>
                      </a:r>
                      <a:endParaRPr lang="en-US" dirty="0"/>
                    </a:p>
                  </a:txBody>
                  <a:tcPr/>
                </a:tc>
              </a:tr>
            </a:tbl>
          </a:graphicData>
        </a:graphic>
      </p:graphicFrame>
      <p:sp>
        <p:nvSpPr>
          <p:cNvPr id="5" name="TextBox 4"/>
          <p:cNvSpPr txBox="1"/>
          <p:nvPr/>
        </p:nvSpPr>
        <p:spPr>
          <a:xfrm>
            <a:off x="457200" y="4800600"/>
            <a:ext cx="8001000" cy="2308324"/>
          </a:xfrm>
          <a:prstGeom prst="rect">
            <a:avLst/>
          </a:prstGeom>
          <a:noFill/>
        </p:spPr>
        <p:txBody>
          <a:bodyPr wrap="square" rtlCol="0">
            <a:spAutoFit/>
          </a:bodyPr>
          <a:lstStyle/>
          <a:p>
            <a:r>
              <a:rPr lang="en-US" dirty="0" smtClean="0"/>
              <a:t>Docetism is the </a:t>
            </a:r>
            <a:r>
              <a:rPr lang="en-US" dirty="0" smtClean="0"/>
              <a:t>doctrine, important in Gnosticism, that Christ's body was not human but either a phantasm or of real but celestial substance, and that therefore his sufferings were only apparent</a:t>
            </a:r>
            <a:r>
              <a:rPr lang="en-US" dirty="0" smtClean="0"/>
              <a:t>.</a:t>
            </a:r>
          </a:p>
          <a:p>
            <a:r>
              <a:rPr lang="en-US" dirty="0" smtClean="0"/>
              <a:t>The </a:t>
            </a:r>
            <a:r>
              <a:rPr lang="en-US" dirty="0" smtClean="0"/>
              <a:t> “gnosis</a:t>
            </a:r>
            <a:r>
              <a:rPr lang="en-US" dirty="0" smtClean="0"/>
              <a:t>“ back </a:t>
            </a:r>
            <a:r>
              <a:rPr lang="en-US" dirty="0" smtClean="0"/>
              <a:t>then </a:t>
            </a:r>
            <a:r>
              <a:rPr lang="en-US" dirty="0" smtClean="0"/>
              <a:t>was a mix of Greek </a:t>
            </a:r>
            <a:r>
              <a:rPr lang="en-US" dirty="0" smtClean="0"/>
              <a:t>striving </a:t>
            </a:r>
            <a:r>
              <a:rPr lang="en-US" dirty="0" smtClean="0"/>
              <a:t>for knowledge and oriental religiosity, a typical </a:t>
            </a:r>
            <a:r>
              <a:rPr lang="en-US" dirty="0" smtClean="0"/>
              <a:t>product of </a:t>
            </a:r>
            <a:r>
              <a:rPr lang="en-US" dirty="0" smtClean="0"/>
              <a:t>Hellenism. In the end this is only about the idolatry of the human body and its power, its beauty </a:t>
            </a:r>
            <a:r>
              <a:rPr lang="en-US" dirty="0" smtClean="0"/>
              <a:t>and abilities</a:t>
            </a:r>
            <a:r>
              <a:rPr lang="en-US" dirty="0" smtClean="0"/>
              <a:t>, the way it was admired and thought of in Hellenism.</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of Marks of True </a:t>
            </a:r>
            <a:r>
              <a:rPr lang="en-US" dirty="0" err="1" smtClean="0"/>
              <a:t>Sonship</a:t>
            </a:r>
            <a:r>
              <a:rPr lang="en-US" dirty="0" smtClean="0"/>
              <a:t> of God</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Marks </a:t>
            </a:r>
            <a:r>
              <a:rPr lang="en-US" b="1" dirty="0" smtClean="0"/>
              <a:t>of true </a:t>
            </a:r>
            <a:r>
              <a:rPr lang="en-US" b="1" dirty="0" err="1" smtClean="0"/>
              <a:t>sonship</a:t>
            </a:r>
            <a:r>
              <a:rPr lang="en-US" b="1" dirty="0" smtClean="0"/>
              <a:t> of </a:t>
            </a:r>
            <a:r>
              <a:rPr lang="en-US" b="1" dirty="0" smtClean="0"/>
              <a:t>God</a:t>
            </a:r>
            <a:endParaRPr lang="en-US" b="1" dirty="0" smtClean="0"/>
          </a:p>
          <a:p>
            <a:r>
              <a:rPr lang="en-US" dirty="0" smtClean="0"/>
              <a:t>Blessed </a:t>
            </a:r>
            <a:r>
              <a:rPr lang="en-US" dirty="0" smtClean="0"/>
              <a:t>hope </a:t>
            </a:r>
          </a:p>
          <a:p>
            <a:r>
              <a:rPr lang="en-US" dirty="0" smtClean="0"/>
              <a:t>Victorious faith</a:t>
            </a:r>
            <a:endParaRPr lang="en-US" dirty="0" smtClean="0"/>
          </a:p>
          <a:p>
            <a:r>
              <a:rPr lang="en-US" dirty="0" smtClean="0"/>
              <a:t>Undivided </a:t>
            </a:r>
            <a:r>
              <a:rPr lang="en-US" dirty="0" smtClean="0"/>
              <a:t>brotherly </a:t>
            </a:r>
            <a:r>
              <a:rPr lang="en-US" dirty="0" smtClean="0"/>
              <a:t>love</a:t>
            </a:r>
            <a:endParaRPr lang="en-US" dirty="0" smtClean="0"/>
          </a:p>
          <a:p>
            <a:r>
              <a:rPr lang="en-US" dirty="0" smtClean="0"/>
              <a:t>Unclouded </a:t>
            </a:r>
            <a:r>
              <a:rPr lang="en-US" dirty="0" smtClean="0"/>
              <a:t>joy </a:t>
            </a:r>
          </a:p>
          <a:p>
            <a:r>
              <a:rPr lang="en-US" dirty="0" smtClean="0"/>
              <a:t>Truthfulness </a:t>
            </a:r>
            <a:endParaRPr lang="en-US" dirty="0" smtClean="0"/>
          </a:p>
          <a:p>
            <a:r>
              <a:rPr lang="en-US" dirty="0" smtClean="0"/>
              <a:t>True </a:t>
            </a:r>
            <a:r>
              <a:rPr lang="en-US" dirty="0" smtClean="0"/>
              <a:t>love </a:t>
            </a:r>
          </a:p>
          <a:p>
            <a:r>
              <a:rPr lang="en-US" dirty="0" smtClean="0"/>
              <a:t>Fellowship </a:t>
            </a:r>
            <a:r>
              <a:rPr lang="en-US" dirty="0" smtClean="0"/>
              <a:t>with God and the </a:t>
            </a:r>
            <a:r>
              <a:rPr lang="en-US" dirty="0" smtClean="0"/>
              <a:t>brethren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Marks of true faith:  Rebirth</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1 John 5:3-5</a:t>
            </a:r>
          </a:p>
          <a:p>
            <a:pPr>
              <a:buNone/>
            </a:pPr>
            <a:r>
              <a:rPr lang="en-US" dirty="0" smtClean="0"/>
              <a:t>New International Version (NIV)</a:t>
            </a:r>
          </a:p>
          <a:p>
            <a:pPr>
              <a:buNone/>
            </a:pPr>
            <a:r>
              <a:rPr lang="en-US" baseline="30000" dirty="0" smtClean="0"/>
              <a:t>3 </a:t>
            </a:r>
            <a:r>
              <a:rPr lang="en-US" smtClean="0"/>
              <a:t>In </a:t>
            </a:r>
            <a:r>
              <a:rPr lang="en-US" smtClean="0"/>
              <a:t>fact, </a:t>
            </a:r>
            <a:r>
              <a:rPr lang="en-US" dirty="0" smtClean="0"/>
              <a:t>this is love for God: to keep his commands. And his commands are </a:t>
            </a:r>
            <a:r>
              <a:rPr lang="en-US" smtClean="0"/>
              <a:t>not </a:t>
            </a:r>
            <a:r>
              <a:rPr lang="en-US" smtClean="0"/>
              <a:t>burdensome, </a:t>
            </a:r>
            <a:r>
              <a:rPr lang="en-US" baseline="30000" dirty="0" smtClean="0"/>
              <a:t>4 </a:t>
            </a:r>
            <a:r>
              <a:rPr lang="en-US" dirty="0" smtClean="0"/>
              <a:t>for everyone born of God overcomes the world. This is the victory that has overcome </a:t>
            </a:r>
            <a:r>
              <a:rPr lang="en-US" smtClean="0"/>
              <a:t>the </a:t>
            </a:r>
            <a:r>
              <a:rPr lang="en-US" smtClean="0"/>
              <a:t>world, </a:t>
            </a:r>
            <a:r>
              <a:rPr lang="en-US" dirty="0" smtClean="0"/>
              <a:t>even our faith. </a:t>
            </a:r>
            <a:r>
              <a:rPr lang="en-US" baseline="30000" dirty="0" smtClean="0"/>
              <a:t>5 </a:t>
            </a:r>
            <a:r>
              <a:rPr lang="en-US" dirty="0" smtClean="0"/>
              <a:t>Who is it that overcomes the world? Only the one who believes that Jesus is the Son of God.</a:t>
            </a:r>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Marks of true faith:  Trust in God’s testimony</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1 John 5:6-10</a:t>
            </a:r>
          </a:p>
          <a:p>
            <a:pPr>
              <a:buNone/>
            </a:pPr>
            <a:r>
              <a:rPr lang="en-US" dirty="0" smtClean="0"/>
              <a:t>New International Version (NIV)</a:t>
            </a:r>
          </a:p>
          <a:p>
            <a:pPr>
              <a:buNone/>
            </a:pPr>
            <a:r>
              <a:rPr lang="en-US" baseline="30000" dirty="0" smtClean="0"/>
              <a:t>6 </a:t>
            </a:r>
            <a:r>
              <a:rPr lang="en-US" dirty="0" smtClean="0"/>
              <a:t>This is the one who came by water and blood—Jesus Christ. He did not come by </a:t>
            </a:r>
            <a:r>
              <a:rPr lang="en-US" smtClean="0"/>
              <a:t>water </a:t>
            </a:r>
            <a:r>
              <a:rPr lang="en-US" smtClean="0"/>
              <a:t>only, </a:t>
            </a:r>
            <a:r>
              <a:rPr lang="en-US" dirty="0" smtClean="0"/>
              <a:t>but by water and blood. And it is the Spirit </a:t>
            </a:r>
            <a:r>
              <a:rPr lang="en-US" smtClean="0"/>
              <a:t>who </a:t>
            </a:r>
            <a:r>
              <a:rPr lang="en-US" smtClean="0"/>
              <a:t>testifies, </a:t>
            </a:r>
            <a:r>
              <a:rPr lang="en-US" dirty="0" smtClean="0"/>
              <a:t>because the Spirit is the truth. </a:t>
            </a:r>
            <a:r>
              <a:rPr lang="en-US" baseline="30000" dirty="0" smtClean="0"/>
              <a:t>7 </a:t>
            </a:r>
            <a:r>
              <a:rPr lang="en-US" dirty="0" smtClean="0"/>
              <a:t>For there are three that testify: </a:t>
            </a:r>
            <a:r>
              <a:rPr lang="en-US" baseline="30000" dirty="0" smtClean="0"/>
              <a:t>8 </a:t>
            </a:r>
            <a:r>
              <a:rPr lang="en-US" dirty="0" smtClean="0"/>
              <a:t>the</a:t>
            </a:r>
            <a:r>
              <a:rPr lang="en-US" baseline="30000" dirty="0" smtClean="0"/>
              <a:t>[</a:t>
            </a:r>
            <a:r>
              <a:rPr lang="en-US" baseline="30000" dirty="0" smtClean="0">
                <a:hlinkClick r:id="" action="ppaction://hlinkfile" tooltip="See footnote a"/>
              </a:rPr>
              <a:t>a</a:t>
            </a:r>
            <a:r>
              <a:rPr lang="en-US" baseline="30000" smtClean="0"/>
              <a:t>]</a:t>
            </a:r>
            <a:r>
              <a:rPr lang="en-US" smtClean="0"/>
              <a:t> </a:t>
            </a:r>
            <a:r>
              <a:rPr lang="en-US" smtClean="0"/>
              <a:t>Spirit, </a:t>
            </a:r>
            <a:r>
              <a:rPr lang="en-US" dirty="0" smtClean="0"/>
              <a:t>the water and the blood; and the three are in agreement. </a:t>
            </a:r>
            <a:r>
              <a:rPr lang="en-US" baseline="30000" dirty="0" smtClean="0"/>
              <a:t>9 </a:t>
            </a:r>
            <a:r>
              <a:rPr lang="en-US" dirty="0" smtClean="0"/>
              <a:t>We accept </a:t>
            </a:r>
            <a:r>
              <a:rPr lang="en-US" smtClean="0"/>
              <a:t>human </a:t>
            </a:r>
            <a:r>
              <a:rPr lang="en-US" smtClean="0"/>
              <a:t>testimony, </a:t>
            </a:r>
            <a:r>
              <a:rPr lang="en-US" dirty="0" smtClean="0"/>
              <a:t>but God’s testimony is greater because it is the testimony </a:t>
            </a:r>
            <a:r>
              <a:rPr lang="en-US" smtClean="0"/>
              <a:t>of </a:t>
            </a:r>
            <a:r>
              <a:rPr lang="en-US" smtClean="0"/>
              <a:t>God, </a:t>
            </a:r>
            <a:r>
              <a:rPr lang="en-US" dirty="0" smtClean="0"/>
              <a:t>which he has given about his Son. </a:t>
            </a:r>
            <a:r>
              <a:rPr lang="en-US" baseline="30000" dirty="0" smtClean="0"/>
              <a:t>10 </a:t>
            </a:r>
            <a:r>
              <a:rPr lang="en-US" dirty="0" smtClean="0"/>
              <a:t>Whoever believes in the Son of God accepts this testimony. Whoever does not believe God has made him out to be </a:t>
            </a:r>
            <a:r>
              <a:rPr lang="en-US" smtClean="0"/>
              <a:t>a </a:t>
            </a:r>
            <a:r>
              <a:rPr lang="en-US" smtClean="0"/>
              <a:t>liar, </a:t>
            </a:r>
            <a:r>
              <a:rPr lang="en-US" dirty="0" smtClean="0"/>
              <a:t>because they have not believed the testimony God has given about his Son.</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Marks of true faith:  Assurance of eternal life</a:t>
            </a:r>
            <a:endParaRPr lang="en-US" dirty="0"/>
          </a:p>
        </p:txBody>
      </p:sp>
      <p:sp>
        <p:nvSpPr>
          <p:cNvPr id="3" name="Content Placeholder 2"/>
          <p:cNvSpPr>
            <a:spLocks noGrp="1"/>
          </p:cNvSpPr>
          <p:nvPr>
            <p:ph idx="1"/>
          </p:nvPr>
        </p:nvSpPr>
        <p:spPr/>
        <p:txBody>
          <a:bodyPr/>
          <a:lstStyle/>
          <a:p>
            <a:pPr>
              <a:buNone/>
            </a:pPr>
            <a:r>
              <a:rPr lang="en-US" b="1" dirty="0" smtClean="0"/>
              <a:t>1 John 5:11-13</a:t>
            </a:r>
          </a:p>
          <a:p>
            <a:pPr>
              <a:buNone/>
            </a:pPr>
            <a:r>
              <a:rPr lang="en-US" dirty="0" smtClean="0"/>
              <a:t>New International Version (NIV)</a:t>
            </a:r>
          </a:p>
          <a:p>
            <a:pPr>
              <a:buNone/>
            </a:pPr>
            <a:r>
              <a:rPr lang="en-US" baseline="30000" dirty="0" smtClean="0"/>
              <a:t>11 </a:t>
            </a:r>
            <a:r>
              <a:rPr lang="en-US" dirty="0" smtClean="0"/>
              <a:t>And this is the testimony: God has given us </a:t>
            </a:r>
            <a:r>
              <a:rPr lang="en-US" smtClean="0"/>
              <a:t>eternal </a:t>
            </a:r>
            <a:r>
              <a:rPr lang="en-US" smtClean="0"/>
              <a:t>life, </a:t>
            </a:r>
            <a:r>
              <a:rPr lang="en-US" dirty="0" smtClean="0"/>
              <a:t>and this life is in his Son. </a:t>
            </a:r>
            <a:r>
              <a:rPr lang="en-US" baseline="30000" dirty="0" smtClean="0"/>
              <a:t>12 </a:t>
            </a:r>
            <a:r>
              <a:rPr lang="en-US" dirty="0" smtClean="0"/>
              <a:t>Whoever has the Son has life; whoever does not have the Son of God does not have life.</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Marks of True Faith</a:t>
            </a:r>
            <a:endParaRPr lang="en-US" dirty="0"/>
          </a:p>
        </p:txBody>
      </p:sp>
      <p:sp>
        <p:nvSpPr>
          <p:cNvPr id="3" name="Content Placeholder 2"/>
          <p:cNvSpPr>
            <a:spLocks noGrp="1"/>
          </p:cNvSpPr>
          <p:nvPr>
            <p:ph idx="1"/>
          </p:nvPr>
        </p:nvSpPr>
        <p:spPr/>
        <p:txBody>
          <a:bodyPr>
            <a:normAutofit/>
          </a:bodyPr>
          <a:lstStyle/>
          <a:p>
            <a:pPr>
              <a:buNone/>
            </a:pPr>
            <a:r>
              <a:rPr lang="en-US" b="1" dirty="0" smtClean="0"/>
              <a:t>Marks of true faith</a:t>
            </a:r>
          </a:p>
          <a:p>
            <a:r>
              <a:rPr lang="en-US" dirty="0" smtClean="0"/>
              <a:t>Rebirth</a:t>
            </a:r>
            <a:endParaRPr lang="en-US" dirty="0" smtClean="0"/>
          </a:p>
          <a:p>
            <a:r>
              <a:rPr lang="en-US" dirty="0" smtClean="0"/>
              <a:t>Trust </a:t>
            </a:r>
            <a:r>
              <a:rPr lang="en-US" dirty="0" smtClean="0"/>
              <a:t>in the testimony of </a:t>
            </a:r>
            <a:r>
              <a:rPr lang="en-US" dirty="0" smtClean="0"/>
              <a:t>God</a:t>
            </a:r>
            <a:endParaRPr lang="en-US" dirty="0" smtClean="0"/>
          </a:p>
          <a:p>
            <a:r>
              <a:rPr lang="en-US" dirty="0" smtClean="0"/>
              <a:t>Assurance </a:t>
            </a:r>
            <a:r>
              <a:rPr lang="en-US" dirty="0" smtClean="0"/>
              <a:t>of eternal </a:t>
            </a:r>
            <a:r>
              <a:rPr lang="en-US" dirty="0" smtClean="0"/>
              <a:t>life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Fruits of faith:  Willingness to pray</a:t>
            </a:r>
            <a:endParaRPr lang="en-US" dirty="0"/>
          </a:p>
        </p:txBody>
      </p:sp>
      <p:sp>
        <p:nvSpPr>
          <p:cNvPr id="3" name="Content Placeholder 2"/>
          <p:cNvSpPr>
            <a:spLocks noGrp="1"/>
          </p:cNvSpPr>
          <p:nvPr>
            <p:ph idx="1"/>
          </p:nvPr>
        </p:nvSpPr>
        <p:spPr/>
        <p:txBody>
          <a:bodyPr/>
          <a:lstStyle/>
          <a:p>
            <a:pPr>
              <a:buNone/>
            </a:pPr>
            <a:r>
              <a:rPr lang="en-US" b="1" dirty="0" smtClean="0"/>
              <a:t>1 John 5:14-15</a:t>
            </a:r>
          </a:p>
          <a:p>
            <a:pPr>
              <a:buNone/>
            </a:pPr>
            <a:r>
              <a:rPr lang="en-US" dirty="0" smtClean="0"/>
              <a:t>New International Version (NIV)</a:t>
            </a:r>
          </a:p>
          <a:p>
            <a:pPr>
              <a:buNone/>
            </a:pPr>
            <a:r>
              <a:rPr lang="en-US" baseline="30000" dirty="0" smtClean="0"/>
              <a:t>14 </a:t>
            </a:r>
            <a:r>
              <a:rPr lang="en-US" dirty="0" smtClean="0"/>
              <a:t>This is the confidence we have in approaching God: that if we ask anything according to </a:t>
            </a:r>
            <a:r>
              <a:rPr lang="en-US" smtClean="0"/>
              <a:t>his </a:t>
            </a:r>
            <a:r>
              <a:rPr lang="en-US" smtClean="0"/>
              <a:t>will, </a:t>
            </a:r>
            <a:r>
              <a:rPr lang="en-US" dirty="0" smtClean="0"/>
              <a:t>he hears us. </a:t>
            </a:r>
            <a:r>
              <a:rPr lang="en-US" baseline="30000" dirty="0" smtClean="0"/>
              <a:t>15 </a:t>
            </a:r>
            <a:r>
              <a:rPr lang="en-US" dirty="0" smtClean="0"/>
              <a:t>And if we know that he hears us—whatever we ask—we know that we have what we asked of him.</a:t>
            </a:r>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Fruits of faith:  Loving sinners</a:t>
            </a:r>
            <a:endParaRPr lang="en-US" dirty="0"/>
          </a:p>
        </p:txBody>
      </p:sp>
      <p:sp>
        <p:nvSpPr>
          <p:cNvPr id="3" name="Content Placeholder 2"/>
          <p:cNvSpPr>
            <a:spLocks noGrp="1"/>
          </p:cNvSpPr>
          <p:nvPr>
            <p:ph idx="1"/>
          </p:nvPr>
        </p:nvSpPr>
        <p:spPr/>
        <p:txBody>
          <a:bodyPr>
            <a:normAutofit fontScale="92500"/>
          </a:bodyPr>
          <a:lstStyle/>
          <a:p>
            <a:pPr>
              <a:buNone/>
            </a:pPr>
            <a:r>
              <a:rPr lang="en-US" b="1" dirty="0" smtClean="0"/>
              <a:t>1 John 5:16-17</a:t>
            </a:r>
          </a:p>
          <a:p>
            <a:pPr>
              <a:buNone/>
            </a:pPr>
            <a:r>
              <a:rPr lang="en-US" dirty="0" smtClean="0"/>
              <a:t>New International Version (NIV)</a:t>
            </a:r>
          </a:p>
          <a:p>
            <a:pPr>
              <a:buNone/>
            </a:pPr>
            <a:r>
              <a:rPr lang="en-US" baseline="30000" dirty="0" smtClean="0"/>
              <a:t>16 </a:t>
            </a:r>
            <a:r>
              <a:rPr lang="en-US" dirty="0" smtClean="0"/>
              <a:t>If you see any brother or sister commit a sin that does not lead </a:t>
            </a:r>
            <a:r>
              <a:rPr lang="en-US" smtClean="0"/>
              <a:t>to </a:t>
            </a:r>
            <a:r>
              <a:rPr lang="en-US" smtClean="0"/>
              <a:t>death, </a:t>
            </a:r>
            <a:r>
              <a:rPr lang="en-US" dirty="0" smtClean="0"/>
              <a:t>you should pray and God will give them life. I refer to those whose sin does not lead to death. There is a sin that leads to death. I am not saying that you should pray about that. </a:t>
            </a:r>
            <a:r>
              <a:rPr lang="en-US" baseline="30000" dirty="0" smtClean="0"/>
              <a:t>17 </a:t>
            </a:r>
            <a:r>
              <a:rPr lang="en-US" dirty="0" smtClean="0"/>
              <a:t>All wrongdoing </a:t>
            </a:r>
            <a:r>
              <a:rPr lang="en-US" smtClean="0"/>
              <a:t>is </a:t>
            </a:r>
            <a:r>
              <a:rPr lang="en-US" smtClean="0"/>
              <a:t>sin, </a:t>
            </a:r>
            <a:r>
              <a:rPr lang="en-US" dirty="0" smtClean="0"/>
              <a:t>and there is sin that does not lead to death.</a:t>
            </a:r>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Fruits of Faith</a:t>
            </a:r>
            <a:endParaRPr lang="en-US" dirty="0"/>
          </a:p>
        </p:txBody>
      </p:sp>
      <p:sp>
        <p:nvSpPr>
          <p:cNvPr id="3" name="Content Placeholder 2"/>
          <p:cNvSpPr>
            <a:spLocks noGrp="1"/>
          </p:cNvSpPr>
          <p:nvPr>
            <p:ph idx="1"/>
          </p:nvPr>
        </p:nvSpPr>
        <p:spPr/>
        <p:txBody>
          <a:bodyPr>
            <a:normAutofit/>
          </a:bodyPr>
          <a:lstStyle/>
          <a:p>
            <a:pPr>
              <a:buNone/>
            </a:pPr>
            <a:r>
              <a:rPr lang="en-US" b="1" dirty="0" smtClean="0"/>
              <a:t>Fruits </a:t>
            </a:r>
            <a:r>
              <a:rPr lang="en-US" b="1" dirty="0" smtClean="0"/>
              <a:t>of faith (</a:t>
            </a:r>
            <a:r>
              <a:rPr lang="en-US" b="1" dirty="0" err="1" smtClean="0"/>
              <a:t>Chp</a:t>
            </a:r>
            <a:r>
              <a:rPr lang="en-US" b="1" smtClean="0"/>
              <a:t>. </a:t>
            </a:r>
            <a:r>
              <a:rPr lang="en-US" b="1" smtClean="0"/>
              <a:t>5,14-21</a:t>
            </a:r>
            <a:r>
              <a:rPr lang="en-US" b="1" dirty="0" smtClean="0"/>
              <a:t>)</a:t>
            </a:r>
          </a:p>
          <a:p>
            <a:r>
              <a:rPr lang="en-US" dirty="0" smtClean="0"/>
              <a:t>Willingness </a:t>
            </a:r>
            <a:r>
              <a:rPr lang="en-US" dirty="0" smtClean="0"/>
              <a:t>to pray </a:t>
            </a:r>
          </a:p>
          <a:p>
            <a:r>
              <a:rPr lang="en-US" dirty="0" smtClean="0"/>
              <a:t>Loving sinners</a:t>
            </a:r>
            <a:endParaRPr lang="en-US" dirty="0" smtClean="0"/>
          </a:p>
          <a:p>
            <a:r>
              <a:rPr lang="en-US" dirty="0" smtClean="0"/>
              <a:t>Assurance </a:t>
            </a:r>
            <a:r>
              <a:rPr lang="en-US" dirty="0" smtClean="0"/>
              <a:t>of salvation </a:t>
            </a:r>
          </a:p>
          <a:p>
            <a:r>
              <a:rPr lang="en-US" dirty="0" smtClean="0"/>
              <a:t>Watchfulness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Fruits of faith:  Assurance of salvation</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b="1" dirty="0" smtClean="0"/>
              <a:t>1 John 5:18-20</a:t>
            </a:r>
          </a:p>
          <a:p>
            <a:pPr>
              <a:buNone/>
            </a:pPr>
            <a:r>
              <a:rPr lang="en-US" dirty="0" smtClean="0"/>
              <a:t>New International Version (NIV)</a:t>
            </a:r>
          </a:p>
          <a:p>
            <a:pPr>
              <a:buNone/>
            </a:pPr>
            <a:r>
              <a:rPr lang="en-US" baseline="30000" dirty="0" smtClean="0"/>
              <a:t>18 </a:t>
            </a:r>
            <a:r>
              <a:rPr lang="en-US" dirty="0" smtClean="0"/>
              <a:t>We know that anyone born of God does not continue to sin; the One who was born of God keeps </a:t>
            </a:r>
            <a:r>
              <a:rPr lang="en-US" smtClean="0"/>
              <a:t>them </a:t>
            </a:r>
            <a:r>
              <a:rPr lang="en-US" smtClean="0"/>
              <a:t>safe, </a:t>
            </a:r>
            <a:r>
              <a:rPr lang="en-US" dirty="0" smtClean="0"/>
              <a:t>and the evil one cannot harm them. </a:t>
            </a:r>
            <a:r>
              <a:rPr lang="en-US" baseline="30000" dirty="0" smtClean="0"/>
              <a:t>19 </a:t>
            </a:r>
            <a:r>
              <a:rPr lang="en-US" dirty="0" smtClean="0"/>
              <a:t>We know that we are children </a:t>
            </a:r>
            <a:r>
              <a:rPr lang="en-US" smtClean="0"/>
              <a:t>of </a:t>
            </a:r>
            <a:r>
              <a:rPr lang="en-US" smtClean="0"/>
              <a:t>God, </a:t>
            </a:r>
            <a:r>
              <a:rPr lang="en-US" dirty="0" smtClean="0"/>
              <a:t>and that the whole world is under the control of the evil one. </a:t>
            </a:r>
            <a:r>
              <a:rPr lang="en-US" baseline="30000" dirty="0" smtClean="0"/>
              <a:t>20 </a:t>
            </a:r>
            <a:r>
              <a:rPr lang="en-US" dirty="0" smtClean="0"/>
              <a:t>We know also that the Son of God has come and has given </a:t>
            </a:r>
            <a:r>
              <a:rPr lang="en-US" smtClean="0"/>
              <a:t>us </a:t>
            </a:r>
            <a:r>
              <a:rPr lang="en-US" smtClean="0"/>
              <a:t>understanding, </a:t>
            </a:r>
            <a:r>
              <a:rPr lang="en-US" dirty="0" smtClean="0"/>
              <a:t>so that we may know him who is true. And we are in him who is true by being in his Son Jesus Christ. He is the true God and eternal life.</a:t>
            </a:r>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Fruits of faith:  Watchfulness</a:t>
            </a:r>
            <a:endParaRPr lang="en-US" dirty="0"/>
          </a:p>
        </p:txBody>
      </p:sp>
      <p:sp>
        <p:nvSpPr>
          <p:cNvPr id="3" name="Content Placeholder 2"/>
          <p:cNvSpPr>
            <a:spLocks noGrp="1"/>
          </p:cNvSpPr>
          <p:nvPr>
            <p:ph idx="1"/>
          </p:nvPr>
        </p:nvSpPr>
        <p:spPr/>
        <p:txBody>
          <a:bodyPr/>
          <a:lstStyle/>
          <a:p>
            <a:pPr>
              <a:buNone/>
            </a:pPr>
            <a:r>
              <a:rPr lang="en-US" b="1" dirty="0" smtClean="0"/>
              <a:t>1 John 5:21</a:t>
            </a:r>
          </a:p>
          <a:p>
            <a:pPr>
              <a:buNone/>
            </a:pPr>
            <a:r>
              <a:rPr lang="en-US" dirty="0" smtClean="0"/>
              <a:t>New International Version (NIV)</a:t>
            </a:r>
          </a:p>
          <a:p>
            <a:pPr>
              <a:buNone/>
            </a:pPr>
            <a:r>
              <a:rPr lang="en-US" baseline="30000" dirty="0" smtClean="0"/>
              <a:t>21 </a:t>
            </a:r>
            <a:r>
              <a:rPr lang="en-US" smtClean="0"/>
              <a:t>Dear </a:t>
            </a:r>
            <a:r>
              <a:rPr lang="en-US" smtClean="0"/>
              <a:t>children, </a:t>
            </a:r>
            <a:r>
              <a:rPr lang="en-US" dirty="0" smtClean="0"/>
              <a:t>keep yourselves from idols.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Discussion about 1 John</a:t>
            </a:r>
            <a:endParaRPr lang="en-US" dirty="0"/>
          </a:p>
        </p:txBody>
      </p:sp>
      <p:sp>
        <p:nvSpPr>
          <p:cNvPr id="3" name="Content Placeholder 2"/>
          <p:cNvSpPr>
            <a:spLocks noGrp="1"/>
          </p:cNvSpPr>
          <p:nvPr>
            <p:ph idx="1"/>
          </p:nvPr>
        </p:nvSpPr>
        <p:spPr/>
        <p:txBody>
          <a:bodyPr/>
          <a:lstStyle/>
          <a:p>
            <a:r>
              <a:rPr lang="en-US" smtClean="0"/>
              <a:t>Today, </a:t>
            </a:r>
            <a:r>
              <a:rPr lang="en-US" dirty="0" smtClean="0"/>
              <a:t>we will not focus on the polemical purpose of 1 John (i.e. to fight heretical group emerging from the church).</a:t>
            </a:r>
          </a:p>
          <a:p>
            <a:r>
              <a:rPr lang="en-US" smtClean="0"/>
              <a:t>Instead, </a:t>
            </a:r>
            <a:r>
              <a:rPr lang="en-US" dirty="0" smtClean="0"/>
              <a:t>we will focus on the positive messages of what 1 John says about being a Christian.</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What 1 John says about being a Christian</a:t>
            </a:r>
            <a:endParaRPr lang="en-US" dirty="0"/>
          </a:p>
        </p:txBody>
      </p:sp>
      <p:sp>
        <p:nvSpPr>
          <p:cNvPr id="3" name="Content Placeholder 2"/>
          <p:cNvSpPr>
            <a:spLocks noGrp="1"/>
          </p:cNvSpPr>
          <p:nvPr>
            <p:ph sz="half" idx="1"/>
          </p:nvPr>
        </p:nvSpPr>
        <p:spPr>
          <a:xfrm>
            <a:off x="457200" y="1600200"/>
            <a:ext cx="4038600" cy="4800600"/>
          </a:xfrm>
        </p:spPr>
        <p:txBody>
          <a:bodyPr>
            <a:noAutofit/>
          </a:bodyPr>
          <a:lstStyle/>
          <a:p>
            <a:pPr>
              <a:buNone/>
            </a:pPr>
            <a:r>
              <a:rPr lang="en-US" sz="1600" b="1" dirty="0" smtClean="0"/>
              <a:t>Marks </a:t>
            </a:r>
            <a:r>
              <a:rPr lang="en-US" sz="1600" b="1" dirty="0" smtClean="0"/>
              <a:t>of true fellowship </a:t>
            </a:r>
          </a:p>
          <a:p>
            <a:r>
              <a:rPr lang="en-US" sz="1600" dirty="0" smtClean="0"/>
              <a:t>Walk </a:t>
            </a:r>
            <a:r>
              <a:rPr lang="en-US" sz="1600" dirty="0" smtClean="0"/>
              <a:t>in the light! (</a:t>
            </a:r>
            <a:r>
              <a:rPr lang="en-US" sz="1600" dirty="0" err="1" smtClean="0"/>
              <a:t>Chp</a:t>
            </a:r>
            <a:r>
              <a:rPr lang="en-US" sz="1600" dirty="0" smtClean="0"/>
              <a:t>. </a:t>
            </a:r>
            <a:r>
              <a:rPr lang="en-US" sz="1600" dirty="0" smtClean="0"/>
              <a:t>1:5-10</a:t>
            </a:r>
            <a:r>
              <a:rPr lang="en-US" sz="1600" dirty="0" smtClean="0"/>
              <a:t>)</a:t>
            </a:r>
          </a:p>
          <a:p>
            <a:r>
              <a:rPr lang="en-US" sz="1600" dirty="0" smtClean="0"/>
              <a:t>Walk </a:t>
            </a:r>
            <a:r>
              <a:rPr lang="en-US" sz="1600" dirty="0" smtClean="0"/>
              <a:t>in His commands! (</a:t>
            </a:r>
            <a:r>
              <a:rPr lang="en-US" sz="1600" dirty="0" err="1" smtClean="0"/>
              <a:t>Chp</a:t>
            </a:r>
            <a:r>
              <a:rPr lang="en-US" sz="1600" dirty="0" smtClean="0"/>
              <a:t>. </a:t>
            </a:r>
            <a:r>
              <a:rPr lang="en-US" sz="1600" dirty="0" smtClean="0"/>
              <a:t>2:1-6</a:t>
            </a:r>
            <a:r>
              <a:rPr lang="en-US" sz="1600" dirty="0" smtClean="0"/>
              <a:t>)</a:t>
            </a:r>
          </a:p>
          <a:p>
            <a:r>
              <a:rPr lang="en-US" sz="1600" dirty="0" smtClean="0"/>
              <a:t>Walk </a:t>
            </a:r>
            <a:r>
              <a:rPr lang="en-US" sz="1600" dirty="0" smtClean="0"/>
              <a:t>in the brotherly love! (</a:t>
            </a:r>
            <a:r>
              <a:rPr lang="en-US" sz="1600" dirty="0" err="1" smtClean="0"/>
              <a:t>Chp</a:t>
            </a:r>
            <a:r>
              <a:rPr lang="en-US" sz="1600" dirty="0" smtClean="0"/>
              <a:t>. </a:t>
            </a:r>
            <a:r>
              <a:rPr lang="en-US" sz="1600" dirty="0" smtClean="0"/>
              <a:t>2:7-11</a:t>
            </a:r>
            <a:r>
              <a:rPr lang="en-US" sz="1600" dirty="0" smtClean="0"/>
              <a:t>)</a:t>
            </a:r>
          </a:p>
          <a:p>
            <a:r>
              <a:rPr lang="en-US" sz="1600" dirty="0" smtClean="0"/>
              <a:t>Walk </a:t>
            </a:r>
            <a:r>
              <a:rPr lang="en-US" sz="1600" dirty="0" smtClean="0"/>
              <a:t>in sanctification! (</a:t>
            </a:r>
            <a:r>
              <a:rPr lang="en-US" sz="1600" dirty="0" err="1" smtClean="0"/>
              <a:t>Chp</a:t>
            </a:r>
            <a:r>
              <a:rPr lang="en-US" sz="1600" dirty="0" smtClean="0"/>
              <a:t>. </a:t>
            </a:r>
            <a:r>
              <a:rPr lang="en-US" sz="1600" dirty="0" smtClean="0"/>
              <a:t>2:12-17</a:t>
            </a:r>
            <a:r>
              <a:rPr lang="en-US" sz="1600" dirty="0" smtClean="0"/>
              <a:t>)</a:t>
            </a:r>
          </a:p>
          <a:p>
            <a:r>
              <a:rPr lang="en-US" sz="1600" dirty="0" smtClean="0"/>
              <a:t>Walk </a:t>
            </a:r>
            <a:r>
              <a:rPr lang="en-US" sz="1600" dirty="0" smtClean="0"/>
              <a:t>in the true doctrine! (</a:t>
            </a:r>
            <a:r>
              <a:rPr lang="en-US" sz="1600" dirty="0" err="1" smtClean="0"/>
              <a:t>Chp</a:t>
            </a:r>
            <a:r>
              <a:rPr lang="en-US" sz="1600" dirty="0" smtClean="0"/>
              <a:t>. </a:t>
            </a:r>
            <a:r>
              <a:rPr lang="en-US" sz="1600" dirty="0" smtClean="0"/>
              <a:t>2:18-27</a:t>
            </a:r>
            <a:r>
              <a:rPr lang="en-US" sz="1600" dirty="0" smtClean="0"/>
              <a:t>)</a:t>
            </a:r>
          </a:p>
          <a:p>
            <a:pPr>
              <a:buNone/>
            </a:pPr>
            <a:r>
              <a:rPr lang="en-US" sz="1600" b="1" dirty="0" smtClean="0"/>
              <a:t>Marks </a:t>
            </a:r>
            <a:r>
              <a:rPr lang="en-US" sz="1600" b="1" dirty="0" smtClean="0"/>
              <a:t>of true </a:t>
            </a:r>
            <a:r>
              <a:rPr lang="en-US" sz="1600" b="1" dirty="0" err="1" smtClean="0"/>
              <a:t>sonship</a:t>
            </a:r>
            <a:r>
              <a:rPr lang="en-US" sz="1600" b="1" dirty="0" smtClean="0"/>
              <a:t> of God </a:t>
            </a:r>
          </a:p>
          <a:p>
            <a:r>
              <a:rPr lang="en-US" sz="1600" dirty="0" smtClean="0"/>
              <a:t>Blessed </a:t>
            </a:r>
            <a:r>
              <a:rPr lang="en-US" sz="1600" dirty="0" smtClean="0"/>
              <a:t>hope (</a:t>
            </a:r>
            <a:r>
              <a:rPr lang="en-US" sz="1600" dirty="0" err="1" smtClean="0"/>
              <a:t>Chp</a:t>
            </a:r>
            <a:r>
              <a:rPr lang="en-US" sz="1600" dirty="0" smtClean="0"/>
              <a:t>. </a:t>
            </a:r>
            <a:r>
              <a:rPr lang="en-US" sz="1600" dirty="0" smtClean="0"/>
              <a:t>2:28-3:3</a:t>
            </a:r>
            <a:r>
              <a:rPr lang="en-US" sz="1600" dirty="0" smtClean="0"/>
              <a:t>)</a:t>
            </a:r>
          </a:p>
          <a:p>
            <a:r>
              <a:rPr lang="en-US" sz="1600" dirty="0" smtClean="0"/>
              <a:t>Victorious </a:t>
            </a:r>
            <a:r>
              <a:rPr lang="en-US" sz="1600" dirty="0" smtClean="0"/>
              <a:t>faith (</a:t>
            </a:r>
            <a:r>
              <a:rPr lang="en-US" sz="1600" dirty="0" err="1" smtClean="0"/>
              <a:t>Chp</a:t>
            </a:r>
            <a:r>
              <a:rPr lang="en-US" sz="1600" dirty="0" smtClean="0"/>
              <a:t>. </a:t>
            </a:r>
            <a:r>
              <a:rPr lang="en-US" sz="1600" dirty="0" smtClean="0"/>
              <a:t>3:4-10</a:t>
            </a:r>
            <a:r>
              <a:rPr lang="en-US" sz="1600" dirty="0" smtClean="0"/>
              <a:t>)</a:t>
            </a:r>
          </a:p>
          <a:p>
            <a:r>
              <a:rPr lang="en-US" sz="1600" dirty="0" smtClean="0"/>
              <a:t>Undivided </a:t>
            </a:r>
            <a:r>
              <a:rPr lang="en-US" sz="1600" dirty="0" smtClean="0"/>
              <a:t>brotherly love (</a:t>
            </a:r>
            <a:r>
              <a:rPr lang="en-US" sz="1600" dirty="0" err="1" smtClean="0"/>
              <a:t>Chp</a:t>
            </a:r>
            <a:r>
              <a:rPr lang="en-US" sz="1600" dirty="0" smtClean="0"/>
              <a:t>. </a:t>
            </a:r>
            <a:r>
              <a:rPr lang="en-US" sz="1600" dirty="0" smtClean="0"/>
              <a:t>3:11-18</a:t>
            </a:r>
            <a:r>
              <a:rPr lang="en-US" sz="1600" dirty="0" smtClean="0"/>
              <a:t>)</a:t>
            </a:r>
          </a:p>
          <a:p>
            <a:r>
              <a:rPr lang="en-US" sz="1600" dirty="0" smtClean="0"/>
              <a:t>Unclouded </a:t>
            </a:r>
            <a:r>
              <a:rPr lang="en-US" sz="1600" dirty="0" smtClean="0"/>
              <a:t>joy (</a:t>
            </a:r>
            <a:r>
              <a:rPr lang="en-US" sz="1600" dirty="0" err="1" smtClean="0"/>
              <a:t>Chp</a:t>
            </a:r>
            <a:r>
              <a:rPr lang="en-US" sz="1600" dirty="0" smtClean="0"/>
              <a:t>. </a:t>
            </a:r>
            <a:r>
              <a:rPr lang="en-US" sz="1600" dirty="0" smtClean="0"/>
              <a:t>3:19-24</a:t>
            </a:r>
            <a:r>
              <a:rPr lang="en-US" sz="1600" dirty="0" smtClean="0"/>
              <a:t>)</a:t>
            </a:r>
          </a:p>
          <a:p>
            <a:r>
              <a:rPr lang="en-US" sz="1600" dirty="0" smtClean="0"/>
              <a:t>Truthfulness </a:t>
            </a:r>
            <a:r>
              <a:rPr lang="en-US" sz="1600" dirty="0" smtClean="0"/>
              <a:t>(</a:t>
            </a:r>
            <a:r>
              <a:rPr lang="en-US" sz="1600" dirty="0" err="1" smtClean="0"/>
              <a:t>Chp</a:t>
            </a:r>
            <a:r>
              <a:rPr lang="en-US" sz="1600" dirty="0" smtClean="0"/>
              <a:t>. </a:t>
            </a:r>
            <a:r>
              <a:rPr lang="en-US" sz="1600" dirty="0" smtClean="0"/>
              <a:t>4:1-6</a:t>
            </a:r>
            <a:r>
              <a:rPr lang="en-US" sz="1600" dirty="0" smtClean="0"/>
              <a:t>)</a:t>
            </a:r>
          </a:p>
          <a:p>
            <a:r>
              <a:rPr lang="en-US" sz="1600" dirty="0" smtClean="0"/>
              <a:t>True </a:t>
            </a:r>
            <a:r>
              <a:rPr lang="en-US" sz="1600" dirty="0" smtClean="0"/>
              <a:t>love (</a:t>
            </a:r>
            <a:r>
              <a:rPr lang="en-US" sz="1600" dirty="0" err="1" smtClean="0"/>
              <a:t>Chp</a:t>
            </a:r>
            <a:r>
              <a:rPr lang="en-US" sz="1600" dirty="0" smtClean="0"/>
              <a:t>. </a:t>
            </a:r>
            <a:r>
              <a:rPr lang="en-US" sz="1600" dirty="0" smtClean="0"/>
              <a:t>4:7-12</a:t>
            </a:r>
            <a:r>
              <a:rPr lang="en-US" sz="1600" dirty="0" smtClean="0"/>
              <a:t>)</a:t>
            </a:r>
          </a:p>
          <a:p>
            <a:r>
              <a:rPr lang="en-US" sz="1600" dirty="0" smtClean="0"/>
              <a:t>Fellowship </a:t>
            </a:r>
            <a:r>
              <a:rPr lang="en-US" sz="1600" dirty="0" smtClean="0"/>
              <a:t>with God and the brethren (</a:t>
            </a:r>
            <a:r>
              <a:rPr lang="en-US" sz="1600" dirty="0" err="1" smtClean="0"/>
              <a:t>Chp</a:t>
            </a:r>
            <a:r>
              <a:rPr lang="en-US" sz="1600" dirty="0" smtClean="0"/>
              <a:t>. </a:t>
            </a:r>
            <a:r>
              <a:rPr lang="en-US" sz="1600" dirty="0" smtClean="0"/>
              <a:t>4:13-21)</a:t>
            </a:r>
          </a:p>
        </p:txBody>
      </p:sp>
      <p:sp>
        <p:nvSpPr>
          <p:cNvPr id="4" name="Content Placeholder 3"/>
          <p:cNvSpPr>
            <a:spLocks noGrp="1"/>
          </p:cNvSpPr>
          <p:nvPr>
            <p:ph sz="half" idx="2"/>
          </p:nvPr>
        </p:nvSpPr>
        <p:spPr>
          <a:xfrm>
            <a:off x="4648200" y="1752600"/>
            <a:ext cx="4038600" cy="3047999"/>
          </a:xfrm>
        </p:spPr>
        <p:txBody>
          <a:bodyPr>
            <a:normAutofit fontScale="70000" lnSpcReduction="20000"/>
          </a:bodyPr>
          <a:lstStyle/>
          <a:p>
            <a:pPr>
              <a:buNone/>
            </a:pPr>
            <a:r>
              <a:rPr lang="en-US" sz="2400" b="1" dirty="0" smtClean="0"/>
              <a:t>Marks of true faith </a:t>
            </a:r>
          </a:p>
          <a:p>
            <a:r>
              <a:rPr lang="en-US" sz="2400" dirty="0" smtClean="0"/>
              <a:t>Rebirth (</a:t>
            </a:r>
            <a:r>
              <a:rPr lang="en-US" sz="2400" dirty="0" err="1" smtClean="0"/>
              <a:t>Chp</a:t>
            </a:r>
            <a:r>
              <a:rPr lang="en-US" sz="2400" dirty="0" smtClean="0"/>
              <a:t>. </a:t>
            </a:r>
            <a:r>
              <a:rPr lang="en-US" sz="2400" dirty="0" smtClean="0"/>
              <a:t>5:1-5</a:t>
            </a:r>
            <a:r>
              <a:rPr lang="en-US" sz="2400" dirty="0" smtClean="0"/>
              <a:t>)</a:t>
            </a:r>
          </a:p>
          <a:p>
            <a:r>
              <a:rPr lang="en-US" sz="2400" dirty="0" smtClean="0"/>
              <a:t>Trust in the testimony of God (</a:t>
            </a:r>
            <a:r>
              <a:rPr lang="en-US" sz="2400" dirty="0" err="1" smtClean="0"/>
              <a:t>Chp</a:t>
            </a:r>
            <a:r>
              <a:rPr lang="en-US" sz="2400" dirty="0" smtClean="0"/>
              <a:t>. </a:t>
            </a:r>
            <a:r>
              <a:rPr lang="en-US" sz="2400" dirty="0" smtClean="0"/>
              <a:t>5:6-10</a:t>
            </a:r>
            <a:r>
              <a:rPr lang="en-US" sz="2400" dirty="0" smtClean="0"/>
              <a:t>)</a:t>
            </a:r>
          </a:p>
          <a:p>
            <a:r>
              <a:rPr lang="en-US" sz="2400" dirty="0" smtClean="0"/>
              <a:t>Assurance of eternal life (</a:t>
            </a:r>
            <a:r>
              <a:rPr lang="en-US" sz="2400" dirty="0" err="1" smtClean="0"/>
              <a:t>Chp</a:t>
            </a:r>
            <a:r>
              <a:rPr lang="en-US" sz="2400" dirty="0" smtClean="0"/>
              <a:t>. </a:t>
            </a:r>
            <a:r>
              <a:rPr lang="en-US" sz="2400" dirty="0" smtClean="0"/>
              <a:t>5:11-13</a:t>
            </a:r>
            <a:r>
              <a:rPr lang="en-US" sz="2400" dirty="0" smtClean="0"/>
              <a:t>)</a:t>
            </a:r>
          </a:p>
          <a:p>
            <a:pPr>
              <a:buNone/>
            </a:pPr>
            <a:r>
              <a:rPr lang="en-US" sz="2400" b="1" dirty="0" smtClean="0"/>
              <a:t>Ending: Fruits of faith </a:t>
            </a:r>
          </a:p>
          <a:p>
            <a:r>
              <a:rPr lang="en-US" sz="2400" dirty="0" smtClean="0"/>
              <a:t>Willingness to pray (</a:t>
            </a:r>
            <a:r>
              <a:rPr lang="en-US" sz="2400" dirty="0" err="1" smtClean="0"/>
              <a:t>Chp</a:t>
            </a:r>
            <a:r>
              <a:rPr lang="en-US" sz="2400" dirty="0" smtClean="0"/>
              <a:t>. </a:t>
            </a:r>
            <a:r>
              <a:rPr lang="en-US" sz="2400" dirty="0" smtClean="0"/>
              <a:t>5:14-15</a:t>
            </a:r>
            <a:r>
              <a:rPr lang="en-US" sz="2400" dirty="0" smtClean="0"/>
              <a:t>)</a:t>
            </a:r>
          </a:p>
          <a:p>
            <a:r>
              <a:rPr lang="en-US" sz="2400" dirty="0" smtClean="0"/>
              <a:t>Loving sinners (</a:t>
            </a:r>
            <a:r>
              <a:rPr lang="en-US" sz="2400" dirty="0" err="1" smtClean="0"/>
              <a:t>Chp</a:t>
            </a:r>
            <a:r>
              <a:rPr lang="en-US" sz="2400" dirty="0" smtClean="0"/>
              <a:t>. </a:t>
            </a:r>
            <a:r>
              <a:rPr lang="en-US" sz="2400" dirty="0" smtClean="0"/>
              <a:t>5:16-17</a:t>
            </a:r>
            <a:r>
              <a:rPr lang="en-US" sz="2400" dirty="0" smtClean="0"/>
              <a:t>)</a:t>
            </a:r>
          </a:p>
          <a:p>
            <a:r>
              <a:rPr lang="en-US" sz="2400" dirty="0" smtClean="0"/>
              <a:t>Assurance of salvation (</a:t>
            </a:r>
            <a:r>
              <a:rPr lang="en-US" sz="2400" dirty="0" err="1" smtClean="0"/>
              <a:t>Chp</a:t>
            </a:r>
            <a:r>
              <a:rPr lang="en-US" sz="2400" dirty="0" smtClean="0"/>
              <a:t>. </a:t>
            </a:r>
            <a:r>
              <a:rPr lang="en-US" sz="2400" dirty="0" smtClean="0"/>
              <a:t>5:18-20</a:t>
            </a:r>
            <a:r>
              <a:rPr lang="en-US" sz="2400" dirty="0" smtClean="0"/>
              <a:t>)</a:t>
            </a:r>
          </a:p>
          <a:p>
            <a:r>
              <a:rPr lang="en-US" sz="2400" dirty="0" smtClean="0"/>
              <a:t>Watchfulness (</a:t>
            </a:r>
            <a:r>
              <a:rPr lang="en-US" sz="2400" dirty="0" err="1" smtClean="0"/>
              <a:t>Chp</a:t>
            </a:r>
            <a:r>
              <a:rPr lang="en-US" sz="2400" dirty="0" smtClean="0"/>
              <a:t>. </a:t>
            </a:r>
            <a:r>
              <a:rPr lang="en-US" sz="2400" dirty="0" smtClean="0"/>
              <a:t>5:21</a:t>
            </a:r>
            <a:r>
              <a:rPr lang="en-US" sz="2400" dirty="0" smtClean="0"/>
              <a: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Messages in 1 John</a:t>
            </a:r>
            <a:endParaRPr lang="en-US" dirty="0"/>
          </a:p>
        </p:txBody>
      </p:sp>
      <p:sp>
        <p:nvSpPr>
          <p:cNvPr id="3" name="Content Placeholder 2"/>
          <p:cNvSpPr>
            <a:spLocks noGrp="1"/>
          </p:cNvSpPr>
          <p:nvPr>
            <p:ph idx="1"/>
          </p:nvPr>
        </p:nvSpPr>
        <p:spPr>
          <a:xfrm>
            <a:off x="457200" y="1600201"/>
            <a:ext cx="8229600" cy="4267200"/>
          </a:xfrm>
        </p:spPr>
        <p:txBody>
          <a:bodyPr>
            <a:normAutofit fontScale="92500" lnSpcReduction="20000"/>
          </a:bodyPr>
          <a:lstStyle/>
          <a:p>
            <a:r>
              <a:rPr lang="en-US" dirty="0" smtClean="0"/>
              <a:t>Polemical – The fight against heresy</a:t>
            </a:r>
          </a:p>
          <a:p>
            <a:r>
              <a:rPr lang="en-US" dirty="0" smtClean="0"/>
              <a:t>Admonitions and characteristics of the faithful</a:t>
            </a:r>
          </a:p>
          <a:p>
            <a:pPr lvl="1"/>
            <a:r>
              <a:rPr lang="en-US" dirty="0" smtClean="0"/>
              <a:t>Marks of true fellowship</a:t>
            </a:r>
          </a:p>
          <a:p>
            <a:pPr lvl="1"/>
            <a:r>
              <a:rPr lang="en-US" dirty="0" smtClean="0"/>
              <a:t>Marks of true </a:t>
            </a:r>
            <a:r>
              <a:rPr lang="en-US" dirty="0" err="1" smtClean="0"/>
              <a:t>sonship</a:t>
            </a:r>
            <a:r>
              <a:rPr lang="en-US" dirty="0" smtClean="0"/>
              <a:t> of God</a:t>
            </a:r>
          </a:p>
          <a:p>
            <a:pPr lvl="1"/>
            <a:r>
              <a:rPr lang="en-US" dirty="0" smtClean="0"/>
              <a:t>Marks of true faith</a:t>
            </a:r>
          </a:p>
          <a:p>
            <a:pPr lvl="1"/>
            <a:r>
              <a:rPr lang="en-US" dirty="0" smtClean="0"/>
              <a:t>Fruits of faith</a:t>
            </a:r>
          </a:p>
          <a:p>
            <a:r>
              <a:rPr lang="en-US" dirty="0" smtClean="0"/>
              <a:t>Theological Views</a:t>
            </a:r>
          </a:p>
          <a:p>
            <a:pPr lvl="1"/>
            <a:r>
              <a:rPr lang="en-US" dirty="0" smtClean="0"/>
              <a:t>Love</a:t>
            </a:r>
            <a:r>
              <a:rPr lang="en-US" smtClean="0"/>
              <a:t>:  Revealed, its goal, characteristics, </a:t>
            </a:r>
            <a:r>
              <a:rPr lang="en-US" dirty="0" smtClean="0"/>
              <a:t>essence</a:t>
            </a:r>
          </a:p>
          <a:p>
            <a:pPr lvl="1"/>
            <a:r>
              <a:rPr lang="en-US" dirty="0" smtClean="0"/>
              <a:t>Sin</a:t>
            </a:r>
          </a:p>
          <a:p>
            <a:pPr lvl="1"/>
            <a:r>
              <a:rPr lang="en-US" dirty="0" smtClean="0"/>
              <a:t>Blessed assurance</a:t>
            </a:r>
          </a:p>
        </p:txBody>
      </p:sp>
      <p:sp>
        <p:nvSpPr>
          <p:cNvPr id="4" name="TextBox 3"/>
          <p:cNvSpPr txBox="1"/>
          <p:nvPr/>
        </p:nvSpPr>
        <p:spPr>
          <a:xfrm>
            <a:off x="609600" y="5943600"/>
            <a:ext cx="7480381" cy="369332"/>
          </a:xfrm>
          <a:prstGeom prst="rect">
            <a:avLst/>
          </a:prstGeom>
          <a:noFill/>
        </p:spPr>
        <p:txBody>
          <a:bodyPr wrap="none" rtlCol="0">
            <a:spAutoFit/>
          </a:bodyPr>
          <a:lstStyle/>
          <a:p>
            <a:r>
              <a:rPr lang="en-US" dirty="0" smtClean="0"/>
              <a:t>Follows lessons of </a:t>
            </a:r>
            <a:r>
              <a:rPr lang="en-US" dirty="0" err="1" smtClean="0"/>
              <a:t>Joh</a:t>
            </a:r>
            <a:r>
              <a:rPr lang="en-US" dirty="0" smtClean="0"/>
              <a:t>. W. </a:t>
            </a:r>
            <a:r>
              <a:rPr lang="en-US" dirty="0" err="1" smtClean="0"/>
              <a:t>Matutis</a:t>
            </a:r>
            <a:r>
              <a:rPr lang="en-US" dirty="0" smtClean="0"/>
              <a:t>, Pastor of </a:t>
            </a:r>
            <a:r>
              <a:rPr lang="en-US" dirty="0" err="1" smtClean="0"/>
              <a:t>Freie</a:t>
            </a:r>
            <a:r>
              <a:rPr lang="en-US" dirty="0" smtClean="0"/>
              <a:t> </a:t>
            </a:r>
            <a:r>
              <a:rPr lang="en-US" dirty="0" err="1" smtClean="0"/>
              <a:t>Nazarethkirche</a:t>
            </a:r>
            <a:r>
              <a:rPr lang="en-US" dirty="0" smtClean="0"/>
              <a:t>, </a:t>
            </a:r>
            <a:r>
              <a:rPr lang="en-US" dirty="0" err="1" smtClean="0"/>
              <a:t>e.V</a:t>
            </a:r>
            <a:r>
              <a:rPr lang="en-US" dirty="0" smtClean="0"/>
              <a:t>., Berlin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Messages in 1 John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solidFill>
                  <a:schemeClr val="tx1">
                    <a:lumMod val="50000"/>
                    <a:lumOff val="50000"/>
                  </a:schemeClr>
                </a:solidFill>
              </a:rPr>
              <a:t>Polemical – The fight against heresy</a:t>
            </a:r>
          </a:p>
          <a:p>
            <a:r>
              <a:rPr lang="en-US" b="1" dirty="0" smtClean="0"/>
              <a:t>Admonitions and characteristics of the faithful</a:t>
            </a:r>
          </a:p>
          <a:p>
            <a:pPr lvl="1"/>
            <a:r>
              <a:rPr lang="en-US" b="1" dirty="0" smtClean="0"/>
              <a:t>Marks of true fellowship</a:t>
            </a:r>
          </a:p>
          <a:p>
            <a:pPr lvl="1"/>
            <a:r>
              <a:rPr lang="en-US" b="1" dirty="0" smtClean="0"/>
              <a:t>Marks of true </a:t>
            </a:r>
            <a:r>
              <a:rPr lang="en-US" b="1" dirty="0" err="1" smtClean="0"/>
              <a:t>sonship</a:t>
            </a:r>
            <a:r>
              <a:rPr lang="en-US" b="1" dirty="0" smtClean="0"/>
              <a:t> of God</a:t>
            </a:r>
          </a:p>
          <a:p>
            <a:pPr lvl="1"/>
            <a:r>
              <a:rPr lang="en-US" b="1" dirty="0" smtClean="0"/>
              <a:t>Marks of true faith</a:t>
            </a:r>
          </a:p>
          <a:p>
            <a:pPr lvl="1"/>
            <a:r>
              <a:rPr lang="en-US" b="1" dirty="0" smtClean="0"/>
              <a:t>Fruits of faith</a:t>
            </a:r>
          </a:p>
          <a:p>
            <a:r>
              <a:rPr lang="en-US" dirty="0" smtClean="0">
                <a:solidFill>
                  <a:schemeClr val="tx1">
                    <a:lumMod val="50000"/>
                    <a:lumOff val="50000"/>
                  </a:schemeClr>
                </a:solidFill>
              </a:rPr>
              <a:t>Theological Views</a:t>
            </a:r>
          </a:p>
          <a:p>
            <a:pPr marL="742950" lvl="2" indent="-342900">
              <a:buFont typeface="Calibri" pitchFamily="34" charset="0"/>
              <a:buChar char="—"/>
            </a:pPr>
            <a:r>
              <a:rPr lang="en-US" dirty="0" smtClean="0">
                <a:solidFill>
                  <a:schemeClr val="tx1">
                    <a:lumMod val="50000"/>
                    <a:lumOff val="50000"/>
                  </a:schemeClr>
                </a:solidFill>
              </a:rPr>
              <a:t>Love:  </a:t>
            </a:r>
            <a:r>
              <a:rPr lang="en-US" dirty="0" smtClean="0">
                <a:solidFill>
                  <a:schemeClr val="tx1">
                    <a:lumMod val="50000"/>
                    <a:lumOff val="50000"/>
                  </a:schemeClr>
                </a:solidFill>
              </a:rPr>
              <a:t>Revealed, </a:t>
            </a:r>
            <a:r>
              <a:rPr lang="en-US" dirty="0" smtClean="0">
                <a:solidFill>
                  <a:schemeClr val="tx1">
                    <a:lumMod val="50000"/>
                    <a:lumOff val="50000"/>
                  </a:schemeClr>
                </a:solidFill>
              </a:rPr>
              <a:t>its </a:t>
            </a:r>
            <a:r>
              <a:rPr lang="en-US" dirty="0" smtClean="0">
                <a:solidFill>
                  <a:schemeClr val="tx1">
                    <a:lumMod val="50000"/>
                    <a:lumOff val="50000"/>
                  </a:schemeClr>
                </a:solidFill>
              </a:rPr>
              <a:t>goal, characteristics, </a:t>
            </a:r>
            <a:r>
              <a:rPr lang="en-US" dirty="0" smtClean="0">
                <a:solidFill>
                  <a:schemeClr val="tx1">
                    <a:lumMod val="50000"/>
                    <a:lumOff val="50000"/>
                  </a:schemeClr>
                </a:solidFill>
              </a:rPr>
              <a:t>essence</a:t>
            </a:r>
          </a:p>
          <a:p>
            <a:pPr marL="742950" lvl="2" indent="-342900">
              <a:buFont typeface="Calibri" pitchFamily="34" charset="0"/>
              <a:buChar char="—"/>
            </a:pPr>
            <a:r>
              <a:rPr lang="en-US" dirty="0" smtClean="0">
                <a:solidFill>
                  <a:schemeClr val="tx1">
                    <a:lumMod val="50000"/>
                    <a:lumOff val="50000"/>
                  </a:schemeClr>
                </a:solidFill>
              </a:rPr>
              <a:t>Sin</a:t>
            </a:r>
          </a:p>
          <a:p>
            <a:pPr marL="742950" lvl="2" indent="-342900">
              <a:buFont typeface="Calibri" pitchFamily="34" charset="0"/>
              <a:buChar char="—"/>
            </a:pPr>
            <a:r>
              <a:rPr lang="en-US" dirty="0" smtClean="0">
                <a:solidFill>
                  <a:schemeClr val="tx1">
                    <a:lumMod val="50000"/>
                    <a:lumOff val="50000"/>
                  </a:schemeClr>
                </a:solidFill>
              </a:rPr>
              <a:t>Blessed assurance</a:t>
            </a:r>
          </a:p>
        </p:txBody>
      </p:sp>
      <p:sp>
        <p:nvSpPr>
          <p:cNvPr id="4" name="Oval 3"/>
          <p:cNvSpPr/>
          <p:nvPr/>
        </p:nvSpPr>
        <p:spPr>
          <a:xfrm>
            <a:off x="5791200" y="2514600"/>
            <a:ext cx="3048000" cy="1447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Consider these topics today.</a:t>
            </a:r>
            <a:endParaRPr lang="en-US" sz="24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What 1 John says about being a Christian</a:t>
            </a:r>
            <a:endParaRPr lang="en-US" dirty="0"/>
          </a:p>
        </p:txBody>
      </p:sp>
      <p:sp>
        <p:nvSpPr>
          <p:cNvPr id="3" name="Content Placeholder 2"/>
          <p:cNvSpPr>
            <a:spLocks noGrp="1"/>
          </p:cNvSpPr>
          <p:nvPr>
            <p:ph sz="half" idx="1"/>
          </p:nvPr>
        </p:nvSpPr>
        <p:spPr>
          <a:xfrm>
            <a:off x="457200" y="1600200"/>
            <a:ext cx="4038600" cy="4800600"/>
          </a:xfrm>
        </p:spPr>
        <p:txBody>
          <a:bodyPr>
            <a:noAutofit/>
          </a:bodyPr>
          <a:lstStyle/>
          <a:p>
            <a:pPr>
              <a:buNone/>
            </a:pPr>
            <a:r>
              <a:rPr lang="en-US" sz="1600" b="1" dirty="0" smtClean="0"/>
              <a:t>Marks </a:t>
            </a:r>
            <a:r>
              <a:rPr lang="en-US" sz="1600" b="1" dirty="0" smtClean="0"/>
              <a:t>of true fellowship </a:t>
            </a:r>
          </a:p>
          <a:p>
            <a:r>
              <a:rPr lang="en-US" sz="1600" dirty="0" smtClean="0"/>
              <a:t>Walk </a:t>
            </a:r>
            <a:r>
              <a:rPr lang="en-US" sz="1600" dirty="0" smtClean="0"/>
              <a:t>in the light! (</a:t>
            </a:r>
            <a:r>
              <a:rPr lang="en-US" sz="1600" dirty="0" err="1" smtClean="0"/>
              <a:t>Chp</a:t>
            </a:r>
            <a:r>
              <a:rPr lang="en-US" sz="1600" dirty="0" smtClean="0"/>
              <a:t>. </a:t>
            </a:r>
            <a:r>
              <a:rPr lang="en-US" sz="1600" dirty="0" smtClean="0"/>
              <a:t>1:5-10</a:t>
            </a:r>
            <a:r>
              <a:rPr lang="en-US" sz="1600" dirty="0" smtClean="0"/>
              <a:t>)</a:t>
            </a:r>
          </a:p>
          <a:p>
            <a:r>
              <a:rPr lang="en-US" sz="1600" dirty="0" smtClean="0"/>
              <a:t>Walk </a:t>
            </a:r>
            <a:r>
              <a:rPr lang="en-US" sz="1600" dirty="0" smtClean="0"/>
              <a:t>in His commands! (</a:t>
            </a:r>
            <a:r>
              <a:rPr lang="en-US" sz="1600" dirty="0" err="1" smtClean="0"/>
              <a:t>Chp</a:t>
            </a:r>
            <a:r>
              <a:rPr lang="en-US" sz="1600" dirty="0" smtClean="0"/>
              <a:t>. </a:t>
            </a:r>
            <a:r>
              <a:rPr lang="en-US" sz="1600" dirty="0" smtClean="0"/>
              <a:t>2:1-6</a:t>
            </a:r>
            <a:r>
              <a:rPr lang="en-US" sz="1600" dirty="0" smtClean="0"/>
              <a:t>)</a:t>
            </a:r>
          </a:p>
          <a:p>
            <a:r>
              <a:rPr lang="en-US" sz="1600" dirty="0" smtClean="0"/>
              <a:t>Walk </a:t>
            </a:r>
            <a:r>
              <a:rPr lang="en-US" sz="1600" dirty="0" smtClean="0"/>
              <a:t>in the brotherly love! (</a:t>
            </a:r>
            <a:r>
              <a:rPr lang="en-US" sz="1600" dirty="0" err="1" smtClean="0"/>
              <a:t>Chp</a:t>
            </a:r>
            <a:r>
              <a:rPr lang="en-US" sz="1600" dirty="0" smtClean="0"/>
              <a:t>. </a:t>
            </a:r>
            <a:r>
              <a:rPr lang="en-US" sz="1600" dirty="0" smtClean="0"/>
              <a:t>2:7-11</a:t>
            </a:r>
            <a:r>
              <a:rPr lang="en-US" sz="1600" dirty="0" smtClean="0"/>
              <a:t>)</a:t>
            </a:r>
          </a:p>
          <a:p>
            <a:r>
              <a:rPr lang="en-US" sz="1600" dirty="0" smtClean="0"/>
              <a:t>Walk </a:t>
            </a:r>
            <a:r>
              <a:rPr lang="en-US" sz="1600" dirty="0" smtClean="0"/>
              <a:t>in sanctification! (</a:t>
            </a:r>
            <a:r>
              <a:rPr lang="en-US" sz="1600" dirty="0" err="1" smtClean="0"/>
              <a:t>Chp</a:t>
            </a:r>
            <a:r>
              <a:rPr lang="en-US" sz="1600" dirty="0" smtClean="0"/>
              <a:t>. </a:t>
            </a:r>
            <a:r>
              <a:rPr lang="en-US" sz="1600" dirty="0" smtClean="0"/>
              <a:t>2:12-17</a:t>
            </a:r>
            <a:r>
              <a:rPr lang="en-US" sz="1600" dirty="0" smtClean="0"/>
              <a:t>)</a:t>
            </a:r>
          </a:p>
          <a:p>
            <a:r>
              <a:rPr lang="en-US" sz="1600" dirty="0" smtClean="0"/>
              <a:t>Walk </a:t>
            </a:r>
            <a:r>
              <a:rPr lang="en-US" sz="1600" dirty="0" smtClean="0"/>
              <a:t>in the true doctrine! (</a:t>
            </a:r>
            <a:r>
              <a:rPr lang="en-US" sz="1600" dirty="0" err="1" smtClean="0"/>
              <a:t>Chp</a:t>
            </a:r>
            <a:r>
              <a:rPr lang="en-US" sz="1600" dirty="0" smtClean="0"/>
              <a:t>. </a:t>
            </a:r>
            <a:r>
              <a:rPr lang="en-US" sz="1600" dirty="0" smtClean="0"/>
              <a:t>2:18-27</a:t>
            </a:r>
            <a:r>
              <a:rPr lang="en-US" sz="1600" dirty="0" smtClean="0"/>
              <a:t>)</a:t>
            </a:r>
          </a:p>
          <a:p>
            <a:pPr>
              <a:buNone/>
            </a:pPr>
            <a:r>
              <a:rPr lang="en-US" sz="1600" b="1" dirty="0" smtClean="0"/>
              <a:t>Marks </a:t>
            </a:r>
            <a:r>
              <a:rPr lang="en-US" sz="1600" b="1" dirty="0" smtClean="0"/>
              <a:t>of true </a:t>
            </a:r>
            <a:r>
              <a:rPr lang="en-US" sz="1600" b="1" dirty="0" err="1" smtClean="0"/>
              <a:t>sonship</a:t>
            </a:r>
            <a:r>
              <a:rPr lang="en-US" sz="1600" b="1" dirty="0" smtClean="0"/>
              <a:t> of God </a:t>
            </a:r>
          </a:p>
          <a:p>
            <a:r>
              <a:rPr lang="en-US" sz="1600" dirty="0" smtClean="0"/>
              <a:t>Blessed </a:t>
            </a:r>
            <a:r>
              <a:rPr lang="en-US" sz="1600" dirty="0" smtClean="0"/>
              <a:t>hope (</a:t>
            </a:r>
            <a:r>
              <a:rPr lang="en-US" sz="1600" dirty="0" err="1" smtClean="0"/>
              <a:t>Chp</a:t>
            </a:r>
            <a:r>
              <a:rPr lang="en-US" sz="1600" dirty="0" smtClean="0"/>
              <a:t>. </a:t>
            </a:r>
            <a:r>
              <a:rPr lang="en-US" sz="1600" dirty="0" smtClean="0"/>
              <a:t>2:28-3:3</a:t>
            </a:r>
            <a:r>
              <a:rPr lang="en-US" sz="1600" dirty="0" smtClean="0"/>
              <a:t>)</a:t>
            </a:r>
          </a:p>
          <a:p>
            <a:r>
              <a:rPr lang="en-US" sz="1600" dirty="0" smtClean="0"/>
              <a:t>Victorious </a:t>
            </a:r>
            <a:r>
              <a:rPr lang="en-US" sz="1600" dirty="0" smtClean="0"/>
              <a:t>faith (</a:t>
            </a:r>
            <a:r>
              <a:rPr lang="en-US" sz="1600" dirty="0" err="1" smtClean="0"/>
              <a:t>Chp</a:t>
            </a:r>
            <a:r>
              <a:rPr lang="en-US" sz="1600" dirty="0" smtClean="0"/>
              <a:t>. </a:t>
            </a:r>
            <a:r>
              <a:rPr lang="en-US" sz="1600" dirty="0" smtClean="0"/>
              <a:t>3:4-10</a:t>
            </a:r>
            <a:r>
              <a:rPr lang="en-US" sz="1600" dirty="0" smtClean="0"/>
              <a:t>)</a:t>
            </a:r>
          </a:p>
          <a:p>
            <a:r>
              <a:rPr lang="en-US" sz="1600" dirty="0" smtClean="0"/>
              <a:t>Undivided </a:t>
            </a:r>
            <a:r>
              <a:rPr lang="en-US" sz="1600" dirty="0" smtClean="0"/>
              <a:t>brotherly love (</a:t>
            </a:r>
            <a:r>
              <a:rPr lang="en-US" sz="1600" dirty="0" err="1" smtClean="0"/>
              <a:t>Chp</a:t>
            </a:r>
            <a:r>
              <a:rPr lang="en-US" sz="1600" dirty="0" smtClean="0"/>
              <a:t>. </a:t>
            </a:r>
            <a:r>
              <a:rPr lang="en-US" sz="1600" dirty="0" smtClean="0"/>
              <a:t>3:11-18</a:t>
            </a:r>
            <a:r>
              <a:rPr lang="en-US" sz="1600" dirty="0" smtClean="0"/>
              <a:t>)</a:t>
            </a:r>
          </a:p>
          <a:p>
            <a:r>
              <a:rPr lang="en-US" sz="1600" dirty="0" smtClean="0"/>
              <a:t>Unclouded </a:t>
            </a:r>
            <a:r>
              <a:rPr lang="en-US" sz="1600" dirty="0" smtClean="0"/>
              <a:t>joy (</a:t>
            </a:r>
            <a:r>
              <a:rPr lang="en-US" sz="1600" dirty="0" err="1" smtClean="0"/>
              <a:t>Chp</a:t>
            </a:r>
            <a:r>
              <a:rPr lang="en-US" sz="1600" dirty="0" smtClean="0"/>
              <a:t>. </a:t>
            </a:r>
            <a:r>
              <a:rPr lang="en-US" sz="1600" dirty="0" smtClean="0"/>
              <a:t>3:19-24</a:t>
            </a:r>
            <a:r>
              <a:rPr lang="en-US" sz="1600" dirty="0" smtClean="0"/>
              <a:t>)</a:t>
            </a:r>
          </a:p>
          <a:p>
            <a:r>
              <a:rPr lang="en-US" sz="1600" dirty="0" smtClean="0"/>
              <a:t>Truthfulness </a:t>
            </a:r>
            <a:r>
              <a:rPr lang="en-US" sz="1600" dirty="0" smtClean="0"/>
              <a:t>(</a:t>
            </a:r>
            <a:r>
              <a:rPr lang="en-US" sz="1600" dirty="0" err="1" smtClean="0"/>
              <a:t>Chp</a:t>
            </a:r>
            <a:r>
              <a:rPr lang="en-US" sz="1600" dirty="0" smtClean="0"/>
              <a:t>. </a:t>
            </a:r>
            <a:r>
              <a:rPr lang="en-US" sz="1600" dirty="0" smtClean="0"/>
              <a:t>4:1-6</a:t>
            </a:r>
            <a:r>
              <a:rPr lang="en-US" sz="1600" dirty="0" smtClean="0"/>
              <a:t>)</a:t>
            </a:r>
          </a:p>
          <a:p>
            <a:r>
              <a:rPr lang="en-US" sz="1600" dirty="0" smtClean="0"/>
              <a:t>True </a:t>
            </a:r>
            <a:r>
              <a:rPr lang="en-US" sz="1600" dirty="0" smtClean="0"/>
              <a:t>love (</a:t>
            </a:r>
            <a:r>
              <a:rPr lang="en-US" sz="1600" dirty="0" err="1" smtClean="0"/>
              <a:t>Chp</a:t>
            </a:r>
            <a:r>
              <a:rPr lang="en-US" sz="1600" dirty="0" smtClean="0"/>
              <a:t>. </a:t>
            </a:r>
            <a:r>
              <a:rPr lang="en-US" sz="1600" dirty="0" smtClean="0"/>
              <a:t>4:7-12</a:t>
            </a:r>
            <a:r>
              <a:rPr lang="en-US" sz="1600" dirty="0" smtClean="0"/>
              <a:t>)</a:t>
            </a:r>
          </a:p>
          <a:p>
            <a:r>
              <a:rPr lang="en-US" sz="1600" dirty="0" smtClean="0"/>
              <a:t>Fellowship </a:t>
            </a:r>
            <a:r>
              <a:rPr lang="en-US" sz="1600" dirty="0" smtClean="0"/>
              <a:t>with God and the brethren (</a:t>
            </a:r>
            <a:r>
              <a:rPr lang="en-US" sz="1600" dirty="0" err="1" smtClean="0"/>
              <a:t>Chp</a:t>
            </a:r>
            <a:r>
              <a:rPr lang="en-US" sz="1600" dirty="0" smtClean="0"/>
              <a:t>. </a:t>
            </a:r>
            <a:r>
              <a:rPr lang="en-US" sz="1600" dirty="0" smtClean="0"/>
              <a:t>4:13-21)</a:t>
            </a:r>
          </a:p>
        </p:txBody>
      </p:sp>
      <p:sp>
        <p:nvSpPr>
          <p:cNvPr id="4" name="Content Placeholder 3"/>
          <p:cNvSpPr>
            <a:spLocks noGrp="1"/>
          </p:cNvSpPr>
          <p:nvPr>
            <p:ph sz="half" idx="2"/>
          </p:nvPr>
        </p:nvSpPr>
        <p:spPr>
          <a:xfrm>
            <a:off x="4648200" y="1752600"/>
            <a:ext cx="4038600" cy="3047999"/>
          </a:xfrm>
        </p:spPr>
        <p:txBody>
          <a:bodyPr>
            <a:normAutofit fontScale="70000" lnSpcReduction="20000"/>
          </a:bodyPr>
          <a:lstStyle/>
          <a:p>
            <a:pPr>
              <a:buNone/>
            </a:pPr>
            <a:r>
              <a:rPr lang="en-US" sz="2400" b="1" dirty="0" smtClean="0"/>
              <a:t>Marks of true faith </a:t>
            </a:r>
          </a:p>
          <a:p>
            <a:r>
              <a:rPr lang="en-US" sz="2400" dirty="0" smtClean="0"/>
              <a:t>Rebirth (</a:t>
            </a:r>
            <a:r>
              <a:rPr lang="en-US" sz="2400" dirty="0" err="1" smtClean="0"/>
              <a:t>Chp</a:t>
            </a:r>
            <a:r>
              <a:rPr lang="en-US" sz="2400" dirty="0" smtClean="0"/>
              <a:t>. </a:t>
            </a:r>
            <a:r>
              <a:rPr lang="en-US" sz="2400" dirty="0" smtClean="0"/>
              <a:t>5:1-5</a:t>
            </a:r>
            <a:r>
              <a:rPr lang="en-US" sz="2400" dirty="0" smtClean="0"/>
              <a:t>)</a:t>
            </a:r>
          </a:p>
          <a:p>
            <a:r>
              <a:rPr lang="en-US" sz="2400" dirty="0" smtClean="0"/>
              <a:t>Trust in the testimony of God (</a:t>
            </a:r>
            <a:r>
              <a:rPr lang="en-US" sz="2400" dirty="0" err="1" smtClean="0"/>
              <a:t>Chp</a:t>
            </a:r>
            <a:r>
              <a:rPr lang="en-US" sz="2400" dirty="0" smtClean="0"/>
              <a:t>. </a:t>
            </a:r>
            <a:r>
              <a:rPr lang="en-US" sz="2400" dirty="0" smtClean="0"/>
              <a:t>5:6-10</a:t>
            </a:r>
            <a:r>
              <a:rPr lang="en-US" sz="2400" dirty="0" smtClean="0"/>
              <a:t>)</a:t>
            </a:r>
          </a:p>
          <a:p>
            <a:r>
              <a:rPr lang="en-US" sz="2400" dirty="0" smtClean="0"/>
              <a:t>Assurance of eternal life (</a:t>
            </a:r>
            <a:r>
              <a:rPr lang="en-US" sz="2400" dirty="0" err="1" smtClean="0"/>
              <a:t>Chp</a:t>
            </a:r>
            <a:r>
              <a:rPr lang="en-US" sz="2400" dirty="0" smtClean="0"/>
              <a:t>. </a:t>
            </a:r>
            <a:r>
              <a:rPr lang="en-US" sz="2400" dirty="0" smtClean="0"/>
              <a:t>5:11-13</a:t>
            </a:r>
            <a:r>
              <a:rPr lang="en-US" sz="2400" dirty="0" smtClean="0"/>
              <a:t>)</a:t>
            </a:r>
          </a:p>
          <a:p>
            <a:pPr>
              <a:buNone/>
            </a:pPr>
            <a:r>
              <a:rPr lang="en-US" sz="2400" b="1" dirty="0" smtClean="0"/>
              <a:t>Ending: Fruits of faith </a:t>
            </a:r>
          </a:p>
          <a:p>
            <a:r>
              <a:rPr lang="en-US" sz="2400" dirty="0" smtClean="0"/>
              <a:t>Willingness to pray (</a:t>
            </a:r>
            <a:r>
              <a:rPr lang="en-US" sz="2400" dirty="0" err="1" smtClean="0"/>
              <a:t>Chp</a:t>
            </a:r>
            <a:r>
              <a:rPr lang="en-US" sz="2400" dirty="0" smtClean="0"/>
              <a:t>. </a:t>
            </a:r>
            <a:r>
              <a:rPr lang="en-US" sz="2400" dirty="0" smtClean="0"/>
              <a:t>5:14-15</a:t>
            </a:r>
            <a:r>
              <a:rPr lang="en-US" sz="2400" dirty="0" smtClean="0"/>
              <a:t>)</a:t>
            </a:r>
          </a:p>
          <a:p>
            <a:r>
              <a:rPr lang="en-US" sz="2400" dirty="0" smtClean="0"/>
              <a:t>Loving sinners (</a:t>
            </a:r>
            <a:r>
              <a:rPr lang="en-US" sz="2400" dirty="0" err="1" smtClean="0"/>
              <a:t>Chp</a:t>
            </a:r>
            <a:r>
              <a:rPr lang="en-US" sz="2400" dirty="0" smtClean="0"/>
              <a:t>. </a:t>
            </a:r>
            <a:r>
              <a:rPr lang="en-US" sz="2400" dirty="0" smtClean="0"/>
              <a:t>5:16-17</a:t>
            </a:r>
            <a:r>
              <a:rPr lang="en-US" sz="2400" dirty="0" smtClean="0"/>
              <a:t>)</a:t>
            </a:r>
          </a:p>
          <a:p>
            <a:r>
              <a:rPr lang="en-US" sz="2400" dirty="0" smtClean="0"/>
              <a:t>Assurance of salvation (</a:t>
            </a:r>
            <a:r>
              <a:rPr lang="en-US" sz="2400" dirty="0" err="1" smtClean="0"/>
              <a:t>Chp</a:t>
            </a:r>
            <a:r>
              <a:rPr lang="en-US" sz="2400" dirty="0" smtClean="0"/>
              <a:t>. </a:t>
            </a:r>
            <a:r>
              <a:rPr lang="en-US" sz="2400" dirty="0" smtClean="0"/>
              <a:t>5:18-20</a:t>
            </a:r>
            <a:r>
              <a:rPr lang="en-US" sz="2400" dirty="0" smtClean="0"/>
              <a:t>)</a:t>
            </a:r>
          </a:p>
          <a:p>
            <a:r>
              <a:rPr lang="en-US" sz="2400" dirty="0" smtClean="0"/>
              <a:t>Watchfulness (</a:t>
            </a:r>
            <a:r>
              <a:rPr lang="en-US" sz="2400" dirty="0" err="1" smtClean="0"/>
              <a:t>Chp</a:t>
            </a:r>
            <a:r>
              <a:rPr lang="en-US" sz="2400" dirty="0" smtClean="0"/>
              <a:t>. </a:t>
            </a:r>
            <a:r>
              <a:rPr lang="en-US" sz="2400" dirty="0" smtClean="0"/>
              <a:t>5:21</a:t>
            </a:r>
            <a:r>
              <a:rPr lang="en-US" sz="2400" dirty="0" smtClean="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Fellowship:  Walk in the Light!</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1 John </a:t>
            </a:r>
            <a:r>
              <a:rPr lang="en-US" b="1" dirty="0" smtClean="0"/>
              <a:t>1:5-7</a:t>
            </a:r>
            <a:endParaRPr lang="en-US" b="1" dirty="0" smtClean="0"/>
          </a:p>
          <a:p>
            <a:pPr>
              <a:buNone/>
            </a:pPr>
            <a:r>
              <a:rPr lang="en-US" dirty="0" smtClean="0"/>
              <a:t>New International Version (NIV)</a:t>
            </a:r>
          </a:p>
          <a:p>
            <a:pPr>
              <a:buNone/>
            </a:pPr>
            <a:r>
              <a:rPr lang="en-US" b="1" dirty="0" smtClean="0"/>
              <a:t>Light </a:t>
            </a:r>
            <a:r>
              <a:rPr lang="en-US" b="1" smtClean="0"/>
              <a:t>and </a:t>
            </a:r>
            <a:r>
              <a:rPr lang="en-US" b="1" smtClean="0"/>
              <a:t>Darkness, </a:t>
            </a:r>
            <a:r>
              <a:rPr lang="en-US" b="1" dirty="0" smtClean="0"/>
              <a:t>Sin and Forgiveness</a:t>
            </a:r>
          </a:p>
          <a:p>
            <a:pPr>
              <a:buNone/>
            </a:pPr>
            <a:r>
              <a:rPr lang="en-US" baseline="30000" dirty="0" smtClean="0"/>
              <a:t>5 </a:t>
            </a:r>
            <a:r>
              <a:rPr lang="en-US" dirty="0" smtClean="0"/>
              <a:t>This is the message we have heard from him and declare to you: God is light; in him there is no darkness at all. </a:t>
            </a:r>
            <a:r>
              <a:rPr lang="en-US" baseline="30000" dirty="0" smtClean="0"/>
              <a:t>6 </a:t>
            </a:r>
            <a:r>
              <a:rPr lang="en-US" dirty="0" smtClean="0"/>
              <a:t>If we claim to have fellowship with him and yet walk in </a:t>
            </a:r>
            <a:r>
              <a:rPr lang="en-US" smtClean="0"/>
              <a:t>the </a:t>
            </a:r>
            <a:r>
              <a:rPr lang="en-US" smtClean="0"/>
              <a:t>darkness, </a:t>
            </a:r>
            <a:r>
              <a:rPr lang="en-US" dirty="0" smtClean="0"/>
              <a:t>we lie and do not live out the truth. </a:t>
            </a:r>
            <a:r>
              <a:rPr lang="en-US" baseline="30000" dirty="0" smtClean="0"/>
              <a:t>7 </a:t>
            </a:r>
            <a:r>
              <a:rPr lang="en-US" dirty="0" smtClean="0"/>
              <a:t>But if </a:t>
            </a:r>
            <a:r>
              <a:rPr lang="en-US" b="1" dirty="0" smtClean="0"/>
              <a:t>we walk in </a:t>
            </a:r>
            <a:r>
              <a:rPr lang="en-US" b="1" smtClean="0"/>
              <a:t>the </a:t>
            </a:r>
            <a:r>
              <a:rPr lang="en-US" b="1" smtClean="0"/>
              <a:t>light</a:t>
            </a:r>
            <a:r>
              <a:rPr lang="en-US" smtClean="0"/>
              <a:t>, </a:t>
            </a:r>
            <a:r>
              <a:rPr lang="en-US" dirty="0" smtClean="0"/>
              <a:t>as he is in </a:t>
            </a:r>
            <a:r>
              <a:rPr lang="en-US" smtClean="0"/>
              <a:t>the </a:t>
            </a:r>
            <a:r>
              <a:rPr lang="en-US" smtClean="0"/>
              <a:t>light, </a:t>
            </a:r>
            <a:r>
              <a:rPr lang="en-US" b="1" dirty="0" smtClean="0"/>
              <a:t>we have fellowship </a:t>
            </a:r>
            <a:r>
              <a:rPr lang="en-US" dirty="0" smtClean="0"/>
              <a:t>with </a:t>
            </a:r>
            <a:r>
              <a:rPr lang="en-US" smtClean="0"/>
              <a:t>one </a:t>
            </a:r>
            <a:r>
              <a:rPr lang="en-US" smtClean="0"/>
              <a:t>another, </a:t>
            </a:r>
            <a:r>
              <a:rPr lang="en-US" dirty="0" smtClean="0"/>
              <a:t>and the blood </a:t>
            </a:r>
            <a:r>
              <a:rPr lang="en-US" smtClean="0"/>
              <a:t>of </a:t>
            </a:r>
            <a:r>
              <a:rPr lang="en-US" smtClean="0"/>
              <a:t>Jesus, </a:t>
            </a:r>
            <a:r>
              <a:rPr lang="en-US" smtClean="0"/>
              <a:t>his </a:t>
            </a:r>
            <a:r>
              <a:rPr lang="en-US" smtClean="0"/>
              <a:t>Son, </a:t>
            </a:r>
            <a:r>
              <a:rPr lang="en-US" dirty="0" smtClean="0"/>
              <a:t>purifies us from all</a:t>
            </a:r>
            <a:r>
              <a:rPr lang="en-US" baseline="30000" dirty="0" smtClean="0"/>
              <a:t>[</a:t>
            </a:r>
            <a:r>
              <a:rPr lang="en-US" baseline="30000" dirty="0" smtClean="0">
                <a:hlinkClick r:id="" action="ppaction://hlinkfile" tooltip="See footnote a"/>
              </a:rPr>
              <a:t>a</a:t>
            </a:r>
            <a:r>
              <a:rPr lang="en-US" baseline="30000" dirty="0" smtClean="0"/>
              <a:t>]</a:t>
            </a:r>
            <a:r>
              <a:rPr lang="en-US" dirty="0" smtClean="0"/>
              <a:t> sin.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True Fellowship:  Walk in His commands!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1 John </a:t>
            </a:r>
            <a:r>
              <a:rPr lang="en-US" b="1" dirty="0" smtClean="0"/>
              <a:t>2:3-6</a:t>
            </a:r>
            <a:endParaRPr lang="en-US" b="1" dirty="0" smtClean="0"/>
          </a:p>
          <a:p>
            <a:pPr>
              <a:buNone/>
            </a:pPr>
            <a:r>
              <a:rPr lang="en-US" dirty="0" smtClean="0"/>
              <a:t>New International Version (NIV)</a:t>
            </a:r>
          </a:p>
          <a:p>
            <a:pPr>
              <a:buNone/>
            </a:pPr>
            <a:r>
              <a:rPr lang="en-US" b="1" dirty="0" smtClean="0"/>
              <a:t>Love </a:t>
            </a:r>
            <a:r>
              <a:rPr lang="en-US" b="1" dirty="0" smtClean="0"/>
              <a:t>and Hatred for Fellow Believers</a:t>
            </a:r>
          </a:p>
          <a:p>
            <a:pPr>
              <a:buNone/>
            </a:pPr>
            <a:r>
              <a:rPr lang="en-US" baseline="30000" dirty="0" smtClean="0"/>
              <a:t>3 </a:t>
            </a:r>
            <a:r>
              <a:rPr lang="en-US" dirty="0" smtClean="0"/>
              <a:t>We know that we have come to know him if we keep his commands. </a:t>
            </a:r>
            <a:r>
              <a:rPr lang="en-US" baseline="30000" dirty="0" smtClean="0"/>
              <a:t>4 </a:t>
            </a:r>
            <a:r>
              <a:rPr lang="en-US" smtClean="0"/>
              <a:t>Whoever </a:t>
            </a:r>
            <a:r>
              <a:rPr lang="en-US" smtClean="0"/>
              <a:t>says, </a:t>
            </a:r>
            <a:r>
              <a:rPr lang="en-US" dirty="0" smtClean="0"/>
              <a:t>“I </a:t>
            </a:r>
            <a:r>
              <a:rPr lang="en-US" smtClean="0"/>
              <a:t>know </a:t>
            </a:r>
            <a:r>
              <a:rPr lang="en-US" smtClean="0"/>
              <a:t>him,” </a:t>
            </a:r>
            <a:r>
              <a:rPr lang="en-US" dirty="0" smtClean="0"/>
              <a:t>but does not do what he commands is </a:t>
            </a:r>
            <a:r>
              <a:rPr lang="en-US" smtClean="0"/>
              <a:t>a </a:t>
            </a:r>
            <a:r>
              <a:rPr lang="en-US" smtClean="0"/>
              <a:t>liar, </a:t>
            </a:r>
            <a:r>
              <a:rPr lang="en-US" dirty="0" smtClean="0"/>
              <a:t>and the truth is not in that person. </a:t>
            </a:r>
            <a:r>
              <a:rPr lang="en-US" baseline="30000" dirty="0" smtClean="0"/>
              <a:t>5 </a:t>
            </a:r>
            <a:r>
              <a:rPr lang="en-US" dirty="0" smtClean="0"/>
              <a:t>But if anyone obeys </a:t>
            </a:r>
            <a:r>
              <a:rPr lang="en-US" smtClean="0"/>
              <a:t>his </a:t>
            </a:r>
            <a:r>
              <a:rPr lang="en-US" smtClean="0"/>
              <a:t>word, </a:t>
            </a:r>
            <a:r>
              <a:rPr lang="en-US" dirty="0" smtClean="0"/>
              <a:t>love for God</a:t>
            </a:r>
            <a:r>
              <a:rPr lang="en-US" baseline="30000" dirty="0" smtClean="0"/>
              <a:t>[</a:t>
            </a:r>
            <a:r>
              <a:rPr lang="en-US" baseline="30000" dirty="0" smtClean="0">
                <a:hlinkClick r:id="" action="ppaction://hlinkfile" tooltip="See footnote a"/>
              </a:rPr>
              <a:t>a</a:t>
            </a:r>
            <a:r>
              <a:rPr lang="en-US" baseline="30000" dirty="0" smtClean="0"/>
              <a:t>]</a:t>
            </a:r>
            <a:r>
              <a:rPr lang="en-US" dirty="0" smtClean="0"/>
              <a:t> is truly made complete in them. This is how we know we are in him: </a:t>
            </a:r>
            <a:r>
              <a:rPr lang="en-US" baseline="30000" dirty="0" smtClean="0"/>
              <a:t>6 </a:t>
            </a:r>
            <a:r>
              <a:rPr lang="en-US" dirty="0" smtClean="0"/>
              <a:t>Whoever claims to live in him must live as Jesus did.</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True Fellowship:  Walk in brotherly love!</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1 John </a:t>
            </a:r>
            <a:r>
              <a:rPr lang="en-US" b="1" dirty="0" smtClean="0"/>
              <a:t>2:9-11</a:t>
            </a:r>
            <a:endParaRPr lang="en-US" b="1" dirty="0" smtClean="0"/>
          </a:p>
          <a:p>
            <a:pPr>
              <a:buNone/>
            </a:pPr>
            <a:r>
              <a:rPr lang="en-US" dirty="0" smtClean="0"/>
              <a:t>New International Version (NIV)</a:t>
            </a:r>
          </a:p>
          <a:p>
            <a:pPr>
              <a:buNone/>
            </a:pPr>
            <a:r>
              <a:rPr lang="en-US" baseline="30000" dirty="0" smtClean="0"/>
              <a:t>9 </a:t>
            </a:r>
            <a:r>
              <a:rPr lang="en-US" dirty="0" smtClean="0"/>
              <a:t>Anyone who claims to be in the light but hates a brother or sister</a:t>
            </a:r>
            <a:r>
              <a:rPr lang="en-US" baseline="30000" dirty="0" smtClean="0"/>
              <a:t>[</a:t>
            </a:r>
            <a:r>
              <a:rPr lang="en-US" baseline="30000" dirty="0" smtClean="0">
                <a:hlinkClick r:id="" action="ppaction://hlinkfile" tooltip="See footnote a"/>
              </a:rPr>
              <a:t>a</a:t>
            </a:r>
            <a:r>
              <a:rPr lang="en-US" baseline="30000" dirty="0" smtClean="0"/>
              <a:t>]</a:t>
            </a:r>
            <a:r>
              <a:rPr lang="en-US" dirty="0" smtClean="0"/>
              <a:t> is still in the darkness. </a:t>
            </a:r>
            <a:r>
              <a:rPr lang="en-US" baseline="30000" dirty="0" smtClean="0"/>
              <a:t>10 </a:t>
            </a:r>
            <a:r>
              <a:rPr lang="en-US" dirty="0" smtClean="0"/>
              <a:t>Anyone who loves their brother and sister</a:t>
            </a:r>
            <a:r>
              <a:rPr lang="en-US" baseline="30000" dirty="0" smtClean="0"/>
              <a:t>[</a:t>
            </a:r>
            <a:r>
              <a:rPr lang="en-US" baseline="30000" dirty="0" smtClean="0">
                <a:hlinkClick r:id="" action="ppaction://hlinkfile" tooltip="See footnote b"/>
              </a:rPr>
              <a:t>b</a:t>
            </a:r>
            <a:r>
              <a:rPr lang="en-US" baseline="30000" dirty="0" smtClean="0"/>
              <a:t>]</a:t>
            </a:r>
            <a:r>
              <a:rPr lang="en-US" dirty="0" smtClean="0"/>
              <a:t> lives in </a:t>
            </a:r>
            <a:r>
              <a:rPr lang="en-US" smtClean="0"/>
              <a:t>the </a:t>
            </a:r>
            <a:r>
              <a:rPr lang="en-US" smtClean="0"/>
              <a:t>light, </a:t>
            </a:r>
            <a:r>
              <a:rPr lang="en-US" dirty="0" smtClean="0"/>
              <a:t>and there is nothing in them to make them stumble. </a:t>
            </a:r>
            <a:r>
              <a:rPr lang="en-US" baseline="30000" dirty="0" smtClean="0"/>
              <a:t>11 </a:t>
            </a:r>
            <a:r>
              <a:rPr lang="en-US" dirty="0" smtClean="0"/>
              <a:t>But anyone who hates a brother or sister is in the darkness and walks around in the darkness. They do not know where they </a:t>
            </a:r>
            <a:r>
              <a:rPr lang="en-US" smtClean="0"/>
              <a:t>are </a:t>
            </a:r>
            <a:r>
              <a:rPr lang="en-US" smtClean="0"/>
              <a:t>going, </a:t>
            </a:r>
            <a:r>
              <a:rPr lang="en-US" dirty="0" smtClean="0"/>
              <a:t>because the darkness has blinded them</a:t>
            </a:r>
            <a:r>
              <a:rPr lang="en-US" dirty="0" smtClean="0"/>
              <a:t>.</a:t>
            </a:r>
          </a:p>
          <a:p>
            <a:pPr>
              <a:buNone/>
            </a:pPr>
            <a:endParaRPr lang="en-US" dirty="0" smtClean="0"/>
          </a:p>
          <a:p>
            <a:pPr>
              <a:buNone/>
            </a:pPr>
            <a:r>
              <a:rPr lang="en-US" dirty="0" smtClean="0"/>
              <a:t>*</a:t>
            </a:r>
            <a:r>
              <a:rPr lang="en-US" dirty="0" smtClean="0"/>
              <a:t>The </a:t>
            </a:r>
            <a:r>
              <a:rPr lang="en-US" dirty="0" smtClean="0"/>
              <a:t>Greek word for </a:t>
            </a:r>
            <a:r>
              <a:rPr lang="en-US" i="1" dirty="0" smtClean="0"/>
              <a:t>brother or sister</a:t>
            </a:r>
            <a:r>
              <a:rPr lang="en-US" dirty="0" smtClean="0"/>
              <a:t> (</a:t>
            </a:r>
            <a:r>
              <a:rPr lang="en-US" i="1" dirty="0" err="1" smtClean="0"/>
              <a:t>adelphos</a:t>
            </a:r>
            <a:r>
              <a:rPr lang="en-US" dirty="0" smtClean="0"/>
              <a:t>) refers here to </a:t>
            </a:r>
            <a:r>
              <a:rPr lang="en-US" smtClean="0"/>
              <a:t>a </a:t>
            </a:r>
            <a:r>
              <a:rPr lang="en-US" smtClean="0"/>
              <a:t>believer, </a:t>
            </a:r>
            <a:r>
              <a:rPr lang="en-US" dirty="0" smtClean="0"/>
              <a:t>whether man </a:t>
            </a:r>
            <a:r>
              <a:rPr lang="en-US" smtClean="0"/>
              <a:t>or </a:t>
            </a:r>
            <a:r>
              <a:rPr lang="en-US" smtClean="0"/>
              <a:t>woman, </a:t>
            </a:r>
            <a:r>
              <a:rPr lang="en-US" dirty="0" smtClean="0"/>
              <a:t>as part of God’s family</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2902</Words>
  <Application>Microsoft Office PowerPoint</Application>
  <PresentationFormat>On-screen Show (4:3)</PresentationFormat>
  <Paragraphs>204</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What does 1 John tell us about being a Christian?</vt:lpstr>
      <vt:lpstr>Views about 1 John</vt:lpstr>
      <vt:lpstr>Today’s Discussion about 1 John</vt:lpstr>
      <vt:lpstr>Types of Messages in 1 John</vt:lpstr>
      <vt:lpstr>Types of Messages in 1 John</vt:lpstr>
      <vt:lpstr>Summary:  What 1 John says about being a Christian</vt:lpstr>
      <vt:lpstr>True Fellowship:  Walk in the Light!</vt:lpstr>
      <vt:lpstr>True Fellowship:  Walk in His commands!</vt:lpstr>
      <vt:lpstr>True Fellowship:  Walk in brotherly love!</vt:lpstr>
      <vt:lpstr>True Fellowship:  Walk in sanctification!</vt:lpstr>
      <vt:lpstr>True Fellowship:  Walk in the true doctrine!</vt:lpstr>
      <vt:lpstr>Summary:  Marks of true fellowship</vt:lpstr>
      <vt:lpstr>True sonship of God:  Blessed Hope</vt:lpstr>
      <vt:lpstr>True sonship of God:  Victorious faith</vt:lpstr>
      <vt:lpstr>True sonship of God:  Brotherly love</vt:lpstr>
      <vt:lpstr>True sonship of God:  Unclouded Joy</vt:lpstr>
      <vt:lpstr>True sonship in God:  Truthfulness</vt:lpstr>
      <vt:lpstr>True sonship of God:  True love</vt:lpstr>
      <vt:lpstr>True sonship of God:  Fellowship with God and the brethren</vt:lpstr>
      <vt:lpstr>Summary of Marks of True Sonship of God</vt:lpstr>
      <vt:lpstr>Marks of true faith:  Rebirth</vt:lpstr>
      <vt:lpstr>Marks of true faith:  Trust in God’s testimony</vt:lpstr>
      <vt:lpstr>Marks of true faith:  Assurance of eternal life</vt:lpstr>
      <vt:lpstr>Summary of Marks of True Faith</vt:lpstr>
      <vt:lpstr>Fruits of faith:  Willingness to pray</vt:lpstr>
      <vt:lpstr>Fruits of faith:  Loving sinners</vt:lpstr>
      <vt:lpstr>Summary of Fruits of Faith</vt:lpstr>
      <vt:lpstr>Fruits of faith:  Assurance of salvation</vt:lpstr>
      <vt:lpstr>Fruits of faith:  Watchfulness</vt:lpstr>
      <vt:lpstr>Summary:  What 1 John says about being a Christian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1 John tell us about being a Christian?</dc:title>
  <dc:creator>Tim Nolen</dc:creator>
  <cp:lastModifiedBy>Tim Nolen</cp:lastModifiedBy>
  <cp:revision>19</cp:revision>
  <dcterms:created xsi:type="dcterms:W3CDTF">2014-02-22T15:33:03Z</dcterms:created>
  <dcterms:modified xsi:type="dcterms:W3CDTF">2014-02-22T17:40:03Z</dcterms:modified>
</cp:coreProperties>
</file>