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E42B-AC26-41E5-B9ED-86B96A0964AE}" type="datetimeFigureOut">
              <a:rPr lang="en-US" smtClean="0"/>
              <a:t>8/16/2012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66394-171B-4D89-AB51-FFAC9999780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cover Eastman history in an hour.  There are good resources available.</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a:t>
            </a:fld>
            <a:endParaRPr lang="en-US"/>
          </a:p>
        </p:txBody>
      </p:sp>
    </p:spTree>
    <p:extLst>
      <p:ext uri="{BB962C8B-B14F-4D97-AF65-F5344CB8AC3E}">
        <p14:creationId xmlns:p14="http://schemas.microsoft.com/office/powerpoint/2010/main" xmlns="" val="28683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larger wood, more efficient wood distillation unit we built to expand with the larger saw mill.  Note the wood feed system, which fills carts with wood that roll into retorts to be </a:t>
            </a:r>
            <a:r>
              <a:rPr lang="en-US" baseline="0" dirty="0" err="1" smtClean="0"/>
              <a:t>pyrolyzed</a:t>
            </a:r>
            <a:r>
              <a:rPr lang="en-US" baseline="0" dirty="0" smtClean="0"/>
              <a:t>.  The vapors traveled inside the building where </a:t>
            </a:r>
            <a:r>
              <a:rPr lang="en-US" baseline="0" dirty="0" err="1" smtClean="0"/>
              <a:t>pyroligneous</a:t>
            </a:r>
            <a:r>
              <a:rPr lang="en-US" baseline="0" dirty="0" smtClean="0"/>
              <a:t> acid was condensed, and non-condensable gases were burned to provide energy for the process.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15</a:t>
            </a:fld>
            <a:endParaRPr lang="en-US"/>
          </a:p>
        </p:txBody>
      </p:sp>
    </p:spTree>
    <p:extLst>
      <p:ext uri="{BB962C8B-B14F-4D97-AF65-F5344CB8AC3E}">
        <p14:creationId xmlns:p14="http://schemas.microsoft.com/office/powerpoint/2010/main" xmlns="" val="255762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how we had to sell lumber</a:t>
            </a:r>
            <a:r>
              <a:rPr lang="en-US" baseline="0" dirty="0" smtClean="0"/>
              <a:t> and charcoal, and use lots and lots of wood!  Eastman logged 40,000 acres to provide 200,000 tons/</a:t>
            </a:r>
            <a:r>
              <a:rPr lang="en-US" baseline="0" dirty="0" err="1" smtClean="0"/>
              <a:t>yr</a:t>
            </a:r>
            <a:r>
              <a:rPr lang="en-US" baseline="0" dirty="0" smtClean="0"/>
              <a:t> of wood.  Even so, it only provided 2% of the acetyl production that coal gas does today.  We couldn’t have grown much more based on a relatively low yield wood process.</a:t>
            </a:r>
          </a:p>
        </p:txBody>
      </p:sp>
      <p:sp>
        <p:nvSpPr>
          <p:cNvPr id="4" name="Slide Number Placeholder 3"/>
          <p:cNvSpPr>
            <a:spLocks noGrp="1"/>
          </p:cNvSpPr>
          <p:nvPr>
            <p:ph type="sldNum" sz="quarter" idx="10"/>
          </p:nvPr>
        </p:nvSpPr>
        <p:spPr/>
        <p:txBody>
          <a:bodyPr/>
          <a:lstStyle/>
          <a:p>
            <a:fld id="{201AB445-71E0-4969-9B0C-5DBB7F3B09E1}" type="slidenum">
              <a:rPr lang="en-US" smtClean="0"/>
              <a:pPr/>
              <a:t>16</a:t>
            </a:fld>
            <a:endParaRPr lang="en-US"/>
          </a:p>
        </p:txBody>
      </p:sp>
    </p:spTree>
    <p:extLst>
      <p:ext uri="{BB962C8B-B14F-4D97-AF65-F5344CB8AC3E}">
        <p14:creationId xmlns:p14="http://schemas.microsoft.com/office/powerpoint/2010/main" xmlns="" val="272390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Acid Con uses 20% of TNO steam load today.  </a:t>
            </a:r>
            <a:r>
              <a:rPr lang="en-US" dirty="0" err="1" smtClean="0"/>
              <a:t>Othmer’s</a:t>
            </a:r>
            <a:r>
              <a:rPr lang="en-US" dirty="0" smtClean="0"/>
              <a:t> makes this feasible and enables the entire acetyl stream.</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19</a:t>
            </a:fld>
            <a:endParaRPr lang="en-US"/>
          </a:p>
        </p:txBody>
      </p:sp>
    </p:spTree>
    <p:extLst>
      <p:ext uri="{BB962C8B-B14F-4D97-AF65-F5344CB8AC3E}">
        <p14:creationId xmlns:p14="http://schemas.microsoft.com/office/powerpoint/2010/main" xmlns="" val="1959201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open windows</a:t>
            </a:r>
            <a:r>
              <a:rPr lang="en-US" baseline="0" dirty="0" smtClean="0"/>
              <a:t> of B-75 (no A/C) and that it only had two stories.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20</a:t>
            </a:fld>
            <a:endParaRPr lang="en-US"/>
          </a:p>
        </p:txBody>
      </p:sp>
    </p:spTree>
    <p:extLst>
      <p:ext uri="{BB962C8B-B14F-4D97-AF65-F5344CB8AC3E}">
        <p14:creationId xmlns:p14="http://schemas.microsoft.com/office/powerpoint/2010/main" xmlns="" val="13388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B-75 doubled in size and we needed</a:t>
            </a:r>
            <a:r>
              <a:rPr lang="en-US" baseline="0" dirty="0" smtClean="0"/>
              <a:t> a big office building.  B-54D was born on top of the filtered water basins.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23</a:t>
            </a:fld>
            <a:endParaRPr lang="en-US"/>
          </a:p>
        </p:txBody>
      </p:sp>
    </p:spTree>
    <p:extLst>
      <p:ext uri="{BB962C8B-B14F-4D97-AF65-F5344CB8AC3E}">
        <p14:creationId xmlns:p14="http://schemas.microsoft.com/office/powerpoint/2010/main" xmlns="" val="413655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B-83 has two stacks.  Note the new</a:t>
            </a:r>
            <a:r>
              <a:rPr lang="en-US" baseline="0" dirty="0" smtClean="0"/>
              <a:t> neighborhood (no trees).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24</a:t>
            </a:fld>
            <a:endParaRPr lang="en-US"/>
          </a:p>
        </p:txBody>
      </p:sp>
    </p:spTree>
    <p:extLst>
      <p:ext uri="{BB962C8B-B14F-4D97-AF65-F5344CB8AC3E}">
        <p14:creationId xmlns:p14="http://schemas.microsoft.com/office/powerpoint/2010/main" xmlns="" val="29853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poster-sized version of this photo hangs in B-310 lobby.  Note B-102 (the second yarn plant).  B-162 is under construction.  The sawmill has been dismantled at lower right.  Holston Defense Area A is at top.  Future site of B-310 is a drive-in theater.  B-83 power house now has three stacks (multiple boilers)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25</a:t>
            </a:fld>
            <a:endParaRPr lang="en-US"/>
          </a:p>
        </p:txBody>
      </p:sp>
    </p:spTree>
    <p:extLst>
      <p:ext uri="{BB962C8B-B14F-4D97-AF65-F5344CB8AC3E}">
        <p14:creationId xmlns:p14="http://schemas.microsoft.com/office/powerpoint/2010/main" xmlns="" val="4101096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Lincoln</a:t>
            </a:r>
            <a:r>
              <a:rPr lang="en-US" baseline="0" dirty="0" smtClean="0"/>
              <a:t> Street wasn’t built until the 1960s.  The area around research was public streets.   B-150A was added in 1960, and 150B in 1970.</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26</a:t>
            </a:fld>
            <a:endParaRPr lang="en-US"/>
          </a:p>
        </p:txBody>
      </p:sp>
    </p:spTree>
    <p:extLst>
      <p:ext uri="{BB962C8B-B14F-4D97-AF65-F5344CB8AC3E}">
        <p14:creationId xmlns:p14="http://schemas.microsoft.com/office/powerpoint/2010/main" xmlns="" val="203211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didn’t they just build a bridge</a:t>
            </a:r>
            <a:r>
              <a:rPr lang="en-US" baseline="0" dirty="0" smtClean="0"/>
              <a:t> and expand on Long Island?</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27</a:t>
            </a:fld>
            <a:endParaRPr lang="en-US"/>
          </a:p>
        </p:txBody>
      </p:sp>
    </p:spTree>
    <p:extLst>
      <p:ext uri="{BB962C8B-B14F-4D97-AF65-F5344CB8AC3E}">
        <p14:creationId xmlns:p14="http://schemas.microsoft.com/office/powerpoint/2010/main" xmlns="" val="140374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news is that this led</a:t>
            </a:r>
            <a:r>
              <a:rPr lang="en-US" baseline="0" dirty="0" smtClean="0"/>
              <a:t> to major changes and the institution of the Process Safety Committee, which continues today.</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32</a:t>
            </a:fld>
            <a:endParaRPr lang="en-US"/>
          </a:p>
        </p:txBody>
      </p:sp>
    </p:spTree>
    <p:extLst>
      <p:ext uri="{BB962C8B-B14F-4D97-AF65-F5344CB8AC3E}">
        <p14:creationId xmlns:p14="http://schemas.microsoft.com/office/powerpoint/2010/main" xmlns="" val="405035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Kingsport</a:t>
            </a:r>
            <a:r>
              <a:rPr lang="en-US" baseline="0" smtClean="0"/>
              <a:t> </a:t>
            </a:r>
            <a:r>
              <a:rPr lang="en-US" baseline="0" dirty="0" smtClean="0"/>
              <a:t>was created by the Kingsport Development Company who hired famous Boston city planner John Nolen to design the city.  People like J. Fred Johnson and John B. Dennis recruited industry for the new town, including a Wood Distillation Company and the Federal Dyestuff and Chemical (on the site of the current Eastman Credit  which was formed during WWI.  After the war, prices fell and both failed.  That led to the search for companies that might need a supply of methanol.  George Eastman visited and was convinced to buy the wood distillation site.</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3</a:t>
            </a:fld>
            <a:endParaRPr lang="en-US"/>
          </a:p>
        </p:txBody>
      </p:sp>
    </p:spTree>
    <p:extLst>
      <p:ext uri="{BB962C8B-B14F-4D97-AF65-F5344CB8AC3E}">
        <p14:creationId xmlns:p14="http://schemas.microsoft.com/office/powerpoint/2010/main" xmlns="" val="2737349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Polymers division appears!  DMT plant and B-226 PET plants.  Lincoln Street and John B. Dennis Highway are under construction.</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33</a:t>
            </a:fld>
            <a:endParaRPr lang="en-US"/>
          </a:p>
        </p:txBody>
      </p:sp>
    </p:spTree>
    <p:extLst>
      <p:ext uri="{BB962C8B-B14F-4D97-AF65-F5344CB8AC3E}">
        <p14:creationId xmlns:p14="http://schemas.microsoft.com/office/powerpoint/2010/main" xmlns="" val="285341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trees in the neighborhoods,</a:t>
            </a:r>
            <a:r>
              <a:rPr lang="en-US" baseline="0" dirty="0" smtClean="0"/>
              <a:t> the expanded DMT and polymers operations, B-253 powerhouse, and B-325 powerhouse, and coal gas.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41</a:t>
            </a:fld>
            <a:endParaRPr lang="en-US"/>
          </a:p>
        </p:txBody>
      </p:sp>
    </p:spTree>
    <p:extLst>
      <p:ext uri="{BB962C8B-B14F-4D97-AF65-F5344CB8AC3E}">
        <p14:creationId xmlns:p14="http://schemas.microsoft.com/office/powerpoint/2010/main" xmlns="" val="397727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expansion occurs through adding onto existing buildings</a:t>
            </a:r>
            <a:r>
              <a:rPr lang="en-US" baseline="0" dirty="0" smtClean="0"/>
              <a:t> (e.g. 280B, C)  Amazing that we are still creating new buildings at the same rate over our entire history.</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48</a:t>
            </a:fld>
            <a:endParaRPr lang="en-US"/>
          </a:p>
        </p:txBody>
      </p:sp>
    </p:spTree>
    <p:extLst>
      <p:ext uri="{BB962C8B-B14F-4D97-AF65-F5344CB8AC3E}">
        <p14:creationId xmlns:p14="http://schemas.microsoft.com/office/powerpoint/2010/main" xmlns="" val="1214458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Replacement cost (to</a:t>
            </a:r>
            <a:r>
              <a:rPr lang="en-US" baseline="0" dirty="0" smtClean="0"/>
              <a:t> build entire site) is would be about $10 Billion today.  This is what you get from 92 years of investing $200 million / yr.</a:t>
            </a:r>
            <a:endParaRPr lang="en-US" dirty="0"/>
          </a:p>
        </p:txBody>
      </p:sp>
      <p:sp>
        <p:nvSpPr>
          <p:cNvPr id="4" name="Slide Number Placeholder 3"/>
          <p:cNvSpPr>
            <a:spLocks noGrp="1"/>
          </p:cNvSpPr>
          <p:nvPr>
            <p:ph type="sldNum" sz="quarter" idx="10"/>
          </p:nvPr>
        </p:nvSpPr>
        <p:spPr/>
        <p:txBody>
          <a:bodyPr/>
          <a:lstStyle/>
          <a:p>
            <a:fld id="{BACDE44C-59B4-4127-B466-C5DFD42171DE}" type="slidenum">
              <a:rPr lang="en-US" smtClean="0"/>
              <a:pPr/>
              <a:t>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CCFC6E-5A9C-43FA-AE32-68F78E7B75C4}" type="slidenum">
              <a:rPr lang="en-US"/>
              <a:pPr>
                <a:defRPr/>
              </a:pPr>
              <a:t>53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Two decades after the oil was discovered, Eastman announced that it would build a chemical plant in East Texas.</a:t>
            </a:r>
          </a:p>
          <a:p>
            <a:endParaRPr lang="en-US" sz="1800" dirty="0" smtClean="0"/>
          </a:p>
          <a:p>
            <a:r>
              <a:rPr lang="en-US" sz="1800" dirty="0" smtClean="0"/>
              <a:t>Groundbreaking </a:t>
            </a:r>
            <a:r>
              <a:rPr lang="en-US" sz="1800" dirty="0"/>
              <a:t>took place on a 6,000 acre site south of Longview in March of 1950.  There was no support structure in place.  Everything had to be built from scratch.  This was true green field site.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Two years after groundbreaking, we shipped our first railcar of product.</a:t>
            </a:r>
          </a:p>
          <a:p>
            <a:endParaRPr lang="en-US" dirty="0"/>
          </a:p>
        </p:txBody>
      </p:sp>
      <p:sp>
        <p:nvSpPr>
          <p:cNvPr id="4" name="Slide Number Placeholder 3"/>
          <p:cNvSpPr>
            <a:spLocks noGrp="1"/>
          </p:cNvSpPr>
          <p:nvPr>
            <p:ph type="sldNum" sz="quarter" idx="10"/>
          </p:nvPr>
        </p:nvSpPr>
        <p:spPr/>
        <p:txBody>
          <a:bodyPr/>
          <a:lstStyle/>
          <a:p>
            <a:fld id="{DCD701F8-78BA-4BD4-8182-553766A93B5D}" type="slidenum">
              <a:rPr lang="en-US" smtClean="0"/>
              <a:pPr/>
              <a:t>54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began construction of our site a couple of months later.  At that time employment was about 250 people.  The plan was to build a hydrocarbon cracking plant to produce olefins using </a:t>
            </a:r>
            <a:r>
              <a:rPr lang="en-US" sz="1200" dirty="0" err="1" smtClean="0"/>
              <a:t>feedstocks</a:t>
            </a:r>
            <a:r>
              <a:rPr lang="en-US" sz="1200" dirty="0" smtClean="0"/>
              <a:t> from the East Texas Oil Field.  In addition, a few small olefin derivative plants were built to produce aldehydes, alcohols and polyethylene.</a:t>
            </a:r>
          </a:p>
          <a:p>
            <a:endParaRPr lang="en-US" dirty="0"/>
          </a:p>
        </p:txBody>
      </p:sp>
      <p:sp>
        <p:nvSpPr>
          <p:cNvPr id="4" name="Slide Number Placeholder 3"/>
          <p:cNvSpPr>
            <a:spLocks noGrp="1"/>
          </p:cNvSpPr>
          <p:nvPr>
            <p:ph type="sldNum" sz="quarter" idx="10"/>
          </p:nvPr>
        </p:nvSpPr>
        <p:spPr/>
        <p:txBody>
          <a:bodyPr/>
          <a:lstStyle/>
          <a:p>
            <a:fld id="{DCD701F8-78BA-4BD4-8182-553766A93B5D}" type="slidenum">
              <a:rPr lang="en-US" smtClean="0"/>
              <a:pPr/>
              <a:t>55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We've steadily expanded and grown over the past 57 years to the facility shown here today; however, we've stayed true to our original purpose of producing olefins and olefin derivative chemicals.  We currently have about 1,600 employees and we produce over 40 different organic chemicals and plastics.  Last year, we shipped almost 4 billion pounds of products from this site.</a:t>
            </a:r>
          </a:p>
          <a:p>
            <a:endParaRPr lang="en-US" dirty="0"/>
          </a:p>
        </p:txBody>
      </p:sp>
      <p:sp>
        <p:nvSpPr>
          <p:cNvPr id="4" name="Slide Number Placeholder 3"/>
          <p:cNvSpPr>
            <a:spLocks noGrp="1"/>
          </p:cNvSpPr>
          <p:nvPr>
            <p:ph type="sldNum" sz="quarter" idx="10"/>
          </p:nvPr>
        </p:nvSpPr>
        <p:spPr/>
        <p:txBody>
          <a:bodyPr/>
          <a:lstStyle/>
          <a:p>
            <a:fld id="{DCD701F8-78BA-4BD4-8182-553766A93B5D}" type="slidenum">
              <a:rPr lang="en-US" smtClean="0"/>
              <a:pPr/>
              <a:t>56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6EFD45-3909-4D6C-A08C-63CE4CDC572B}" type="slidenum">
              <a:rPr lang="en-US" smtClean="0"/>
              <a:pPr/>
              <a:t>57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fair,</a:t>
            </a:r>
            <a:r>
              <a:rPr lang="en-US" baseline="0" dirty="0" smtClean="0"/>
              <a:t> U.S. manufacturing employment overall shows the exact same trends.  Since the 1970s, output has risen more slowly than productivity, so employment has declined.</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62</a:t>
            </a:fld>
            <a:endParaRPr lang="en-US"/>
          </a:p>
        </p:txBody>
      </p:sp>
    </p:spTree>
    <p:extLst>
      <p:ext uri="{BB962C8B-B14F-4D97-AF65-F5344CB8AC3E}">
        <p14:creationId xmlns:p14="http://schemas.microsoft.com/office/powerpoint/2010/main" xmlns="" val="164631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technology engines were established because Kodak needed them for photographic films and chemicals.</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5</a:t>
            </a:fld>
            <a:endParaRPr lang="en-US"/>
          </a:p>
        </p:txBody>
      </p:sp>
    </p:spTree>
    <p:extLst>
      <p:ext uri="{BB962C8B-B14F-4D97-AF65-F5344CB8AC3E}">
        <p14:creationId xmlns:p14="http://schemas.microsoft.com/office/powerpoint/2010/main" xmlns="" val="28042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Incredible productivity gains</a:t>
            </a:r>
            <a:r>
              <a:rPr lang="en-US" baseline="0" dirty="0" smtClean="0"/>
              <a:t> through our history are because of better chemistry, better processes, large scales, and information technology.</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63</a:t>
            </a:fld>
            <a:endParaRPr lang="en-US"/>
          </a:p>
        </p:txBody>
      </p:sp>
    </p:spTree>
    <p:extLst>
      <p:ext uri="{BB962C8B-B14F-4D97-AF65-F5344CB8AC3E}">
        <p14:creationId xmlns:p14="http://schemas.microsoft.com/office/powerpoint/2010/main" xmlns="" val="691373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Solutia is an</a:t>
            </a:r>
            <a:r>
              <a:rPr lang="en-US" baseline="0" dirty="0" smtClean="0"/>
              <a:t> important step to get us back to 600 ppm!</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67</a:t>
            </a:fld>
            <a:endParaRPr lang="en-US"/>
          </a:p>
        </p:txBody>
      </p:sp>
    </p:spTree>
    <p:extLst>
      <p:ext uri="{BB962C8B-B14F-4D97-AF65-F5344CB8AC3E}">
        <p14:creationId xmlns:p14="http://schemas.microsoft.com/office/powerpoint/2010/main" xmlns="" val="3188663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still tremendous opportunity</a:t>
            </a:r>
            <a:r>
              <a:rPr lang="en-US" baseline="0" dirty="0" smtClean="0"/>
              <a:t>.  (Inscription from Ross Hall, Auburn University)</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68</a:t>
            </a:fld>
            <a:endParaRPr lang="en-US"/>
          </a:p>
        </p:txBody>
      </p:sp>
    </p:spTree>
    <p:extLst>
      <p:ext uri="{BB962C8B-B14F-4D97-AF65-F5344CB8AC3E}">
        <p14:creationId xmlns:p14="http://schemas.microsoft.com/office/powerpoint/2010/main" xmlns="" val="673426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pot of gold is at B-280!</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69</a:t>
            </a:fld>
            <a:endParaRPr lang="en-US"/>
          </a:p>
        </p:txBody>
      </p:sp>
    </p:spTree>
    <p:extLst>
      <p:ext uri="{BB962C8B-B14F-4D97-AF65-F5344CB8AC3E}">
        <p14:creationId xmlns:p14="http://schemas.microsoft.com/office/powerpoint/2010/main" xmlns="" val="68754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early plant lost money until 1932.  It was making commodities at a small scale.  The remedy</a:t>
            </a:r>
            <a:r>
              <a:rPr lang="en-US" baseline="0" dirty="0" smtClean="0"/>
              <a:t> was to add scale and new products to provide for a profitable enterprise.</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7</a:t>
            </a:fld>
            <a:endParaRPr lang="en-US"/>
          </a:p>
        </p:txBody>
      </p:sp>
    </p:spTree>
    <p:extLst>
      <p:ext uri="{BB962C8B-B14F-4D97-AF65-F5344CB8AC3E}">
        <p14:creationId xmlns:p14="http://schemas.microsoft.com/office/powerpoint/2010/main" xmlns="" val="232102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a:t>
            </a:r>
            <a:r>
              <a:rPr lang="en-US" baseline="0" dirty="0" smtClean="0"/>
              <a:t> 1 was near where Eastman Road (then called Horse Creek Road) crossed the Holston River.</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8</a:t>
            </a:fld>
            <a:endParaRPr lang="en-US"/>
          </a:p>
        </p:txBody>
      </p:sp>
    </p:spTree>
    <p:extLst>
      <p:ext uri="{BB962C8B-B14F-4D97-AF65-F5344CB8AC3E}">
        <p14:creationId xmlns:p14="http://schemas.microsoft.com/office/powerpoint/2010/main" xmlns="" val="57701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Eastman built a larger sawmill in 1927 to achieve economy</a:t>
            </a:r>
            <a:r>
              <a:rPr lang="en-US" baseline="0" dirty="0" smtClean="0"/>
              <a:t> of scale to try to make a profit.  The power plant at the mill ran 2/3 on wood and 1/3 on coal.</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9</a:t>
            </a:fld>
            <a:endParaRPr lang="en-US"/>
          </a:p>
        </p:txBody>
      </p:sp>
    </p:spTree>
    <p:extLst>
      <p:ext uri="{BB962C8B-B14F-4D97-AF65-F5344CB8AC3E}">
        <p14:creationId xmlns:p14="http://schemas.microsoft.com/office/powerpoint/2010/main" xmlns="" val="80976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B-53 is the first coal boiler.  These initial buildings show</a:t>
            </a:r>
            <a:r>
              <a:rPr lang="en-US" baseline="0" dirty="0" smtClean="0"/>
              <a:t> Eastman’s foray into make cellulose acetate.  The old wood distillation buildings are behind and to the right of the photographer.</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10</a:t>
            </a:fld>
            <a:endParaRPr lang="en-US"/>
          </a:p>
        </p:txBody>
      </p:sp>
    </p:spTree>
    <p:extLst>
      <p:ext uri="{BB962C8B-B14F-4D97-AF65-F5344CB8AC3E}">
        <p14:creationId xmlns:p14="http://schemas.microsoft.com/office/powerpoint/2010/main" xmlns="" val="613427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Expanding further into cellulose</a:t>
            </a:r>
            <a:r>
              <a:rPr lang="en-US" baseline="0" dirty="0" smtClean="0"/>
              <a:t> acetate fibers, we built our first yard plant, which is still in use today to make filter tow.</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11</a:t>
            </a:fld>
            <a:endParaRPr lang="en-US"/>
          </a:p>
        </p:txBody>
      </p:sp>
    </p:spTree>
    <p:extLst>
      <p:ext uri="{BB962C8B-B14F-4D97-AF65-F5344CB8AC3E}">
        <p14:creationId xmlns:p14="http://schemas.microsoft.com/office/powerpoint/2010/main" xmlns="" val="199424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B-99</a:t>
            </a:r>
            <a:r>
              <a:rPr lang="en-US" baseline="0" dirty="0" smtClean="0"/>
              <a:t> is still under construction.</a:t>
            </a:r>
            <a:endParaRPr lang="en-US" dirty="0"/>
          </a:p>
        </p:txBody>
      </p:sp>
      <p:sp>
        <p:nvSpPr>
          <p:cNvPr id="4" name="Slide Number Placeholder 3"/>
          <p:cNvSpPr>
            <a:spLocks noGrp="1"/>
          </p:cNvSpPr>
          <p:nvPr>
            <p:ph type="sldNum" sz="quarter" idx="10"/>
          </p:nvPr>
        </p:nvSpPr>
        <p:spPr/>
        <p:txBody>
          <a:bodyPr/>
          <a:lstStyle/>
          <a:p>
            <a:fld id="{201AB445-71E0-4969-9B0C-5DBB7F3B09E1}" type="slidenum">
              <a:rPr lang="en-US" smtClean="0"/>
              <a:pPr/>
              <a:t>14</a:t>
            </a:fld>
            <a:endParaRPr lang="en-US"/>
          </a:p>
        </p:txBody>
      </p:sp>
    </p:spTree>
    <p:extLst>
      <p:ext uri="{BB962C8B-B14F-4D97-AF65-F5344CB8AC3E}">
        <p14:creationId xmlns:p14="http://schemas.microsoft.com/office/powerpoint/2010/main" xmlns="" val="54213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E6F746-53C2-4BE5-B905-1C2988D1850E}" type="datetimeFigureOut">
              <a:rPr lang="en-US" smtClean="0"/>
              <a:t>8/16/2012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6F746-53C2-4BE5-B905-1C2988D1850E}" type="datetimeFigureOut">
              <a:rPr lang="en-US" smtClean="0"/>
              <a:t>8/16/2012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6F746-53C2-4BE5-B905-1C2988D1850E}" type="datetimeFigureOut">
              <a:rPr lang="en-US" smtClean="0"/>
              <a:t>8/16/2012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E6F746-53C2-4BE5-B905-1C2988D1850E}" type="datetimeFigureOut">
              <a:rPr lang="en-US" smtClean="0"/>
              <a:t>8/16/2012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D4B041CA-6ADD-4435-89D1-79DEBAB42A8C}"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4C9269EE-FD54-4297-9B37-FE1EACC62815}" type="slidenum">
              <a:rPr lang="en-US" smtClean="0"/>
              <a:pPr/>
              <a:t>‹#›</a:t>
            </a:fld>
            <a:endParaRPr lang="en-US" dirty="0"/>
          </a:p>
        </p:txBody>
      </p:sp>
      <p:sp>
        <p:nvSpPr>
          <p:cNvPr id="6" name="Title Placeholder 1"/>
          <p:cNvSpPr>
            <a:spLocks noGrp="1"/>
          </p:cNvSpPr>
          <p:nvPr>
            <p:ph type="title"/>
          </p:nvPr>
        </p:nvSpPr>
        <p:spPr>
          <a:xfrm>
            <a:off x="457200" y="457200"/>
            <a:ext cx="5806440" cy="914400"/>
          </a:xfrm>
          <a:prstGeom prst="rect">
            <a:avLst/>
          </a:prstGeom>
        </p:spPr>
        <p:txBody>
          <a:bodyPr vert="horz" lIns="91440" tIns="45720" rIns="91440" bIns="45720" rtlCol="0" anchor="t">
            <a:normAutofit/>
          </a:bodyPr>
          <a:lstStyle/>
          <a:p>
            <a:r>
              <a:rPr lang="en-US"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Slide 2/Section Divider">
    <p:spTree>
      <p:nvGrpSpPr>
        <p:cNvPr id="1" name=""/>
        <p:cNvGrpSpPr/>
        <p:nvPr/>
      </p:nvGrpSpPr>
      <p:grpSpPr>
        <a:xfrm>
          <a:off x="0" y="0"/>
          <a:ext cx="0" cy="0"/>
          <a:chOff x="0" y="0"/>
          <a:chExt cx="0" cy="0"/>
        </a:xfrm>
      </p:grpSpPr>
      <p:pic>
        <p:nvPicPr>
          <p:cNvPr id="5" name="Picture 4" descr="muted blue.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Title 4"/>
          <p:cNvSpPr>
            <a:spLocks noGrp="1"/>
          </p:cNvSpPr>
          <p:nvPr>
            <p:ph type="title" hasCustomPrompt="1"/>
          </p:nvPr>
        </p:nvSpPr>
        <p:spPr>
          <a:xfrm>
            <a:off x="457200" y="2286000"/>
            <a:ext cx="8229600" cy="1828800"/>
          </a:xfrm>
        </p:spPr>
        <p:txBody>
          <a:bodyPr anchor="ctr">
            <a:normAutofit/>
          </a:bodyPr>
          <a:lstStyle>
            <a:lvl1pPr algn="ctr">
              <a:defRPr sz="4000">
                <a:solidFill>
                  <a:schemeClr val="bg1">
                    <a:lumMod val="95000"/>
                  </a:schemeClr>
                </a:solidFill>
              </a:defRPr>
            </a:lvl1pPr>
          </a:lstStyle>
          <a:p>
            <a:r>
              <a:rPr lang="en-US" dirty="0" smtClean="0"/>
              <a:t>Click to </a:t>
            </a:r>
            <a:br>
              <a:rPr lang="en-US" dirty="0" smtClean="0"/>
            </a:br>
            <a:r>
              <a:rPr lang="en-US" dirty="0" smtClean="0"/>
              <a:t>edit Master title style</a:t>
            </a:r>
            <a:endParaRPr lang="en-US" dirty="0"/>
          </a:p>
        </p:txBody>
      </p:sp>
      <p:sp>
        <p:nvSpPr>
          <p:cNvPr id="8" name="Rectangle 4"/>
          <p:cNvSpPr>
            <a:spLocks noGrp="1" noChangeArrowheads="1"/>
          </p:cNvSpPr>
          <p:nvPr>
            <p:ph type="subTitle" idx="1"/>
          </p:nvPr>
        </p:nvSpPr>
        <p:spPr>
          <a:xfrm>
            <a:off x="4419600" y="5867400"/>
            <a:ext cx="4343400" cy="762000"/>
          </a:xfrm>
        </p:spPr>
        <p:txBody>
          <a:bodyPr anchor="b">
            <a:normAutofit/>
          </a:bodyPr>
          <a:lstStyle>
            <a:lvl1pPr marL="0" indent="0" algn="r">
              <a:buFont typeface="Wingdings" pitchFamily="2" charset="2"/>
              <a:buNone/>
              <a:defRPr sz="1800">
                <a:solidFill>
                  <a:schemeClr val="bg1"/>
                </a:solidFill>
                <a:latin typeface="Arial" pitchFamily="34" charset="0"/>
                <a:cs typeface="Arial" pitchFamily="34" charset="0"/>
              </a:defRPr>
            </a:lvl1pPr>
          </a:lstStyle>
          <a:p>
            <a:r>
              <a:rPr lang="en-US" smtClean="0"/>
              <a:t>Click to edit Master subtitle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3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4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5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Date Placeholder 3"/>
          <p:cNvSpPr>
            <a:spLocks noGrp="1"/>
          </p:cNvSpPr>
          <p:nvPr>
            <p:ph type="dt" sz="half" idx="11"/>
          </p:nvPr>
        </p:nvSpPr>
        <p:spPr/>
        <p:txBody>
          <a:bodyPr/>
          <a:lstStyle/>
          <a:p>
            <a:fld id="{27A8B0A4-2EF1-4A43-AE68-7A6459A65CCA}" type="datetimeFigureOut">
              <a:rPr lang="en-US" smtClean="0"/>
              <a:pPr/>
              <a:t>8/16/2012</a:t>
            </a:fld>
            <a:endParaRPr lang="en-US"/>
          </a:p>
        </p:txBody>
      </p:sp>
      <p:sp>
        <p:nvSpPr>
          <p:cNvPr id="5" name="Slide Number Placeholder 4"/>
          <p:cNvSpPr>
            <a:spLocks noGrp="1"/>
          </p:cNvSpPr>
          <p:nvPr>
            <p:ph type="sldNum" sz="quarter" idx="12"/>
          </p:nvPr>
        </p:nvSpPr>
        <p:spPr/>
        <p:txBody>
          <a:bodyPr/>
          <a:lstStyle/>
          <a:p>
            <a:fld id="{F3EEB646-35C1-4A61-9484-9F6FB33538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6F746-53C2-4BE5-B905-1C2988D1850E}" type="datetimeFigureOut">
              <a:rPr lang="en-US" smtClean="0"/>
              <a:t>8/16/2012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E6F746-53C2-4BE5-B905-1C2988D1850E}" type="datetimeFigureOut">
              <a:rPr lang="en-US" smtClean="0"/>
              <a:t>8/16/2012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E6F746-53C2-4BE5-B905-1C2988D1850E}" type="datetimeFigureOut">
              <a:rPr lang="en-US" smtClean="0"/>
              <a:t>8/16/2012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40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AE6F746-53C2-4BE5-B905-1C2988D1850E}" type="datetimeFigureOut">
              <a:rPr lang="en-US" smtClean="0"/>
              <a:t>8/16/2012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6F746-53C2-4BE5-B905-1C2988D1850E}" type="datetimeFigureOut">
              <a:rPr lang="en-US" smtClean="0"/>
              <a:t>8/16/2012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6F746-53C2-4BE5-B905-1C2988D1850E}" type="datetimeFigureOut">
              <a:rPr lang="en-US" smtClean="0"/>
              <a:t>8/16/2012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6F746-53C2-4BE5-B905-1C2988D1850E}" type="datetimeFigureOut">
              <a:rPr lang="en-US" smtClean="0"/>
              <a:t>8/16/2012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B3139-9242-484A-8236-9946340F0A4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6F746-53C2-4BE5-B905-1C2988D1850E}" type="datetimeFigureOut">
              <a:rPr lang="en-US" smtClean="0"/>
              <a:t>8/16/2012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B3139-9242-484A-8236-9946340F0A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8" Type="http://schemas.openxmlformats.org/officeDocument/2006/relationships/hyperlink" Target="http://images.google.com/imgres?imgurl=http://www.fairbankschamber.org/members/images/FRH_Horz_black_logo.jpg&amp;imgrefurl=http://www.fairbankschamber.org/members/benefactors.html&amp;usg=__8sY8gFmUoIBVApH1MfyaHLrZKZE=&amp;h=326&amp;w=795&amp;sz=41&amp;hl=en&amp;start=3&amp;um=1&amp;tbnid=a0aMeEJKR9bjoM:&amp;tbnh=59&amp;tbnw=143&amp;prev=/images?q=flint+hills+resources&amp;hl=en&amp;rls=com.microsoft:*&amp;rlz=1I7GPEA_enUS288&amp;um=1" TargetMode="External"/><Relationship Id="rId3" Type="http://schemas.openxmlformats.org/officeDocument/2006/relationships/notesSlide" Target="../notesSlides/notesSlide28.xml"/><Relationship Id="rId7"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images.google.com/imgres?imgurl=http://catalog.ides.com/WebFileShare/Images/MFGLogos/Small/logo_984_SM.gif&amp;imgrefurl=http://www.polyone.com/en-us/products/polyonedist/Pages/default.aspx&amp;usg=__r4UJy8fQ7GXIhQgR94uVyP9dsL8=&amp;h=41&amp;w=149&amp;sz=4&amp;hl=en&amp;start=2&amp;um=1&amp;tbnid=sLrZHYjP67IL2M:&amp;tbnh=26&amp;tbnw=95&amp;prev=/images?q=westlake+chemical&amp;hl=en&amp;rls=com.microsoft:*&amp;rlz=1I7GPEA_enUS288&amp;um=1" TargetMode="External"/><Relationship Id="rId5" Type="http://schemas.openxmlformats.org/officeDocument/2006/relationships/image" Target="../media/image45.jpeg"/><Relationship Id="rId10" Type="http://schemas.openxmlformats.org/officeDocument/2006/relationships/image" Target="../media/image48.jpeg"/><Relationship Id="rId4" Type="http://schemas.openxmlformats.org/officeDocument/2006/relationships/oleObject" Target="../embeddings/oleObject2.bin"/><Relationship Id="rId9"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About Eastman:</a:t>
            </a:r>
            <a:br>
              <a:rPr lang="en-US" dirty="0" smtClean="0"/>
            </a:br>
            <a:r>
              <a:rPr lang="en-US" dirty="0" smtClean="0"/>
              <a:t>An Engineer’s View of History</a:t>
            </a:r>
            <a:endParaRPr lang="en-US" dirty="0"/>
          </a:p>
        </p:txBody>
      </p:sp>
      <p:sp>
        <p:nvSpPr>
          <p:cNvPr id="3" name="Subtitle 2"/>
          <p:cNvSpPr>
            <a:spLocks noGrp="1"/>
          </p:cNvSpPr>
          <p:nvPr>
            <p:ph type="subTitle" idx="1"/>
          </p:nvPr>
        </p:nvSpPr>
        <p:spPr/>
        <p:txBody>
          <a:bodyPr/>
          <a:lstStyle/>
          <a:p>
            <a:r>
              <a:rPr lang="en-US" dirty="0" smtClean="0"/>
              <a:t>Tim Nolen, Engineering Leader and Fellow</a:t>
            </a:r>
          </a:p>
          <a:p>
            <a:r>
              <a:rPr lang="en-US" dirty="0" smtClean="0"/>
              <a:t>July 2012</a:t>
            </a:r>
            <a:endParaRPr lang="en-US" dirty="0"/>
          </a:p>
        </p:txBody>
      </p:sp>
    </p:spTree>
    <p:extLst>
      <p:ext uri="{BB962C8B-B14F-4D97-AF65-F5344CB8AC3E}">
        <p14:creationId xmlns:p14="http://schemas.microsoft.com/office/powerpoint/2010/main" xmlns="" val="1499891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934200" cy="914400"/>
          </a:xfrm>
        </p:spPr>
        <p:txBody>
          <a:bodyPr>
            <a:normAutofit fontScale="90000"/>
          </a:bodyPr>
          <a:lstStyle/>
          <a:p>
            <a:r>
              <a:rPr lang="en-US" dirty="0" smtClean="0"/>
              <a:t>From the TNO Utilities Division Archives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944058"/>
            <a:ext cx="9144000" cy="4922409"/>
          </a:xfrm>
          <a:prstGeom prst="rect">
            <a:avLst/>
          </a:prstGeom>
        </p:spPr>
      </p:pic>
    </p:spTree>
    <p:extLst>
      <p:ext uri="{BB962C8B-B14F-4D97-AF65-F5344CB8AC3E}">
        <p14:creationId xmlns:p14="http://schemas.microsoft.com/office/powerpoint/2010/main" xmlns="" val="1479704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914400"/>
          </a:xfrm>
        </p:spPr>
        <p:txBody>
          <a:bodyPr>
            <a:noAutofit/>
          </a:bodyPr>
          <a:lstStyle/>
          <a:p>
            <a:r>
              <a:rPr lang="en-US" sz="3600" dirty="0" smtClean="0"/>
              <a:t>Adaptation:  Cellulose acetate for textile fibers, not just safety film</a:t>
            </a:r>
            <a:endParaRPr lang="en-US" sz="3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31143"/>
          <a:stretch/>
        </p:blipFill>
        <p:spPr>
          <a:xfrm>
            <a:off x="-67733" y="1786911"/>
            <a:ext cx="9220200" cy="5071089"/>
          </a:xfrm>
          <a:prstGeom prst="rect">
            <a:avLst/>
          </a:prstGeom>
        </p:spPr>
      </p:pic>
      <p:sp>
        <p:nvSpPr>
          <p:cNvPr id="6" name="TextBox 5"/>
          <p:cNvSpPr txBox="1"/>
          <p:nvPr/>
        </p:nvSpPr>
        <p:spPr>
          <a:xfrm>
            <a:off x="152400" y="1798242"/>
            <a:ext cx="5486400" cy="369332"/>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Yarn plant, B-70, 1932.  It’s still in operation today!</a:t>
            </a:r>
            <a:endParaRPr lang="en-US"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5410200" y="5410200"/>
            <a:ext cx="3886200" cy="369332"/>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Today, you can get a </a:t>
            </a:r>
            <a:r>
              <a:rPr lang="en-US" dirty="0" err="1" smtClean="0">
                <a:solidFill>
                  <a:schemeClr val="bg1"/>
                </a:solidFill>
                <a:effectLst>
                  <a:outerShdw blurRad="38100" dist="38100" dir="2700000" algn="tl">
                    <a:srgbClr val="000000">
                      <a:alpha val="43137"/>
                    </a:srgbClr>
                  </a:outerShdw>
                </a:effectLst>
              </a:rPr>
              <a:t>Chik</a:t>
            </a:r>
            <a:r>
              <a:rPr lang="en-US" dirty="0" smtClean="0">
                <a:solidFill>
                  <a:schemeClr val="bg1"/>
                </a:solidFill>
                <a:effectLst>
                  <a:outerShdw blurRad="38100" dist="38100" dir="2700000" algn="tl">
                    <a:srgbClr val="000000">
                      <a:alpha val="43137"/>
                    </a:srgbClr>
                  </a:outerShdw>
                </a:effectLst>
              </a:rPr>
              <a:t>-</a:t>
            </a:r>
            <a:r>
              <a:rPr lang="en-US" dirty="0" err="1" smtClean="0">
                <a:solidFill>
                  <a:schemeClr val="bg1"/>
                </a:solidFill>
                <a:effectLst>
                  <a:outerShdw blurRad="38100" dist="38100" dir="2700000" algn="tl">
                    <a:srgbClr val="000000">
                      <a:alpha val="43137"/>
                    </a:srgbClr>
                  </a:outerShdw>
                </a:effectLst>
              </a:rPr>
              <a:t>fil</a:t>
            </a:r>
            <a:r>
              <a:rPr lang="en-US" dirty="0" smtClean="0">
                <a:solidFill>
                  <a:schemeClr val="bg1"/>
                </a:solidFill>
                <a:effectLst>
                  <a:outerShdw blurRad="38100" dist="38100" dir="2700000" algn="tl">
                    <a:srgbClr val="000000">
                      <a:alpha val="43137"/>
                    </a:srgbClr>
                  </a:outerShdw>
                </a:effectLst>
              </a:rPr>
              <a:t>-a.</a:t>
            </a:r>
          </a:p>
        </p:txBody>
      </p:sp>
      <p:cxnSp>
        <p:nvCxnSpPr>
          <p:cNvPr id="8" name="Straight Arrow Connector 7"/>
          <p:cNvCxnSpPr/>
          <p:nvPr/>
        </p:nvCxnSpPr>
        <p:spPr>
          <a:xfrm flipH="1" flipV="1">
            <a:off x="7391400" y="4572000"/>
            <a:ext cx="4572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6096000"/>
            <a:ext cx="3886200" cy="646331"/>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Henry Ford:  Any color you want, as long as it’s black.</a:t>
            </a:r>
          </a:p>
        </p:txBody>
      </p:sp>
      <p:cxnSp>
        <p:nvCxnSpPr>
          <p:cNvPr id="11" name="Straight Arrow Connector 10"/>
          <p:cNvCxnSpPr/>
          <p:nvPr/>
        </p:nvCxnSpPr>
        <p:spPr>
          <a:xfrm flipV="1">
            <a:off x="1828800" y="5867400"/>
            <a:ext cx="152400" cy="254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31123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lang="en-US" dirty="0" smtClean="0"/>
              <a:t>1933 Kingsport Phone Book</a:t>
            </a:r>
            <a:endParaRPr lang="en-US" dirty="0"/>
          </a:p>
        </p:txBody>
      </p:sp>
      <p:pic>
        <p:nvPicPr>
          <p:cNvPr id="3" name="Picture 2" descr="1933-Kingsport-phone-book.jpg"/>
          <p:cNvPicPr>
            <a:picLocks noChangeAspect="1"/>
          </p:cNvPicPr>
          <p:nvPr/>
        </p:nvPicPr>
        <p:blipFill>
          <a:blip r:embed="rId2" cstate="print"/>
          <a:stretch>
            <a:fillRect/>
          </a:stretch>
        </p:blipFill>
        <p:spPr>
          <a:xfrm>
            <a:off x="2057400" y="838200"/>
            <a:ext cx="5019675" cy="5400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5341"/>
            <a:ext cx="9177734" cy="7525741"/>
          </a:xfrm>
          <a:prstGeom prst="rect">
            <a:avLst/>
          </a:prstGeom>
        </p:spPr>
      </p:pic>
      <p:sp>
        <p:nvSpPr>
          <p:cNvPr id="6" name="TextBox 5"/>
          <p:cNvSpPr txBox="1"/>
          <p:nvPr/>
        </p:nvSpPr>
        <p:spPr>
          <a:xfrm>
            <a:off x="4038600" y="304800"/>
            <a:ext cx="1524000" cy="584775"/>
          </a:xfrm>
          <a:prstGeom prst="rect">
            <a:avLst/>
          </a:prstGeom>
          <a:solidFill>
            <a:schemeClr val="tx1">
              <a:alpha val="41000"/>
            </a:schemeClr>
          </a:solidFill>
        </p:spPr>
        <p:txBody>
          <a:bodyPr wrap="square" rtlCol="0">
            <a:spAutoFit/>
          </a:bodyPr>
          <a:lstStyle/>
          <a:p>
            <a:r>
              <a:rPr lang="en-US" sz="3200" dirty="0" smtClean="0">
                <a:solidFill>
                  <a:schemeClr val="bg1"/>
                </a:solidFill>
                <a:effectLst>
                  <a:outerShdw blurRad="38100" dist="38100" dir="2700000" algn="tl">
                    <a:srgbClr val="000000">
                      <a:alpha val="43137"/>
                    </a:srgbClr>
                  </a:outerShdw>
                </a:effectLst>
              </a:rPr>
              <a:t>1939</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604512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1939 – Before the War</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9430" b="31232"/>
          <a:stretch/>
        </p:blipFill>
        <p:spPr>
          <a:xfrm>
            <a:off x="-990600" y="1524000"/>
            <a:ext cx="10962503" cy="5334000"/>
          </a:xfrm>
          <a:prstGeom prst="rect">
            <a:avLst/>
          </a:prstGeom>
        </p:spPr>
      </p:pic>
      <p:sp>
        <p:nvSpPr>
          <p:cNvPr id="4" name="TextBox 3"/>
          <p:cNvSpPr txBox="1"/>
          <p:nvPr/>
        </p:nvSpPr>
        <p:spPr>
          <a:xfrm>
            <a:off x="7848600" y="2764932"/>
            <a:ext cx="990600"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Yarn plant</a:t>
            </a:r>
            <a:endParaRPr lang="en-US" sz="140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876026" y="1981200"/>
            <a:ext cx="2667000" cy="338554"/>
          </a:xfrm>
          <a:prstGeom prst="rect">
            <a:avLst/>
          </a:prstGeom>
          <a:solidFill>
            <a:schemeClr val="tx1">
              <a:alpha val="41000"/>
            </a:schemeClr>
          </a:solidFill>
        </p:spPr>
        <p:txBody>
          <a:bodyPr wrap="square" rtlCol="0">
            <a:spAutoFit/>
          </a:bodyPr>
          <a:lstStyle/>
          <a:p>
            <a:r>
              <a:rPr lang="en-US" sz="1600" dirty="0" smtClean="0">
                <a:solidFill>
                  <a:schemeClr val="bg1"/>
                </a:solidFill>
                <a:effectLst>
                  <a:outerShdw blurRad="38100" dist="38100" dir="2700000" algn="tl">
                    <a:srgbClr val="000000">
                      <a:alpha val="43137"/>
                    </a:srgbClr>
                  </a:outerShdw>
                </a:effectLst>
              </a:rPr>
              <a:t>saw mill and wood yard</a:t>
            </a:r>
            <a:endParaRPr lang="en-US" sz="1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7351143" y="4114800"/>
            <a:ext cx="497457"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75</a:t>
            </a:r>
            <a:endParaRPr lang="en-US" sz="14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6371326" y="2842873"/>
            <a:ext cx="715274"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B-83</a:t>
            </a:r>
            <a:endParaRPr lang="en-US" sz="14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505200" y="5638800"/>
            <a:ext cx="609600"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B-99</a:t>
            </a:r>
            <a:endParaRPr lang="en-US" sz="14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209800" y="3212205"/>
            <a:ext cx="1051706" cy="523220"/>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Edgewood Village</a:t>
            </a:r>
            <a:endParaRPr lang="en-US" sz="14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3576251" y="2764932"/>
            <a:ext cx="1300549"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Baseball Field</a:t>
            </a:r>
            <a:endParaRPr lang="en-US" sz="1400"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518389" y="3859352"/>
            <a:ext cx="577611"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B-53</a:t>
            </a:r>
            <a:endParaRPr lang="en-US" sz="14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838199" y="5136076"/>
            <a:ext cx="2667001"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Retorts and distillation building</a:t>
            </a:r>
            <a:endParaRPr lang="en-US" sz="1400"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261505" y="1972155"/>
            <a:ext cx="1447799" cy="307777"/>
          </a:xfrm>
          <a:prstGeom prst="rect">
            <a:avLst/>
          </a:prstGeom>
          <a:solidFill>
            <a:schemeClr val="tx1">
              <a:alpha val="41000"/>
            </a:schemeClr>
          </a:solidFill>
        </p:spPr>
        <p:txBody>
          <a:bodyPr wrap="square" rtlCol="0">
            <a:spAutoFit/>
          </a:bodyPr>
          <a:lstStyle/>
          <a:p>
            <a:r>
              <a:rPr lang="en-US" sz="1400" dirty="0" err="1" smtClean="0">
                <a:solidFill>
                  <a:schemeClr val="bg1"/>
                </a:solidFill>
                <a:effectLst>
                  <a:outerShdw blurRad="38100" dist="38100" dir="2700000" algn="tl">
                    <a:srgbClr val="000000">
                      <a:alpha val="43137"/>
                    </a:srgbClr>
                  </a:outerShdw>
                </a:effectLst>
              </a:rPr>
              <a:t>Hale’s</a:t>
            </a:r>
            <a:r>
              <a:rPr lang="en-US" sz="1400" dirty="0" smtClean="0">
                <a:solidFill>
                  <a:schemeClr val="bg1"/>
                </a:solidFill>
                <a:effectLst>
                  <a:outerShdw blurRad="38100" dist="38100" dir="2700000" algn="tl">
                    <a:srgbClr val="000000">
                      <a:alpha val="43137"/>
                    </a:srgbClr>
                  </a:outerShdw>
                </a:effectLst>
              </a:rPr>
              <a:t> Branch</a:t>
            </a:r>
            <a:endParaRPr lang="en-US" sz="1400" dirty="0">
              <a:solidFill>
                <a:schemeClr val="bg1"/>
              </a:solidFill>
              <a:effectLst>
                <a:outerShdw blurRad="38100" dist="38100" dir="2700000" algn="tl">
                  <a:srgbClr val="000000">
                    <a:alpha val="43137"/>
                  </a:srgbClr>
                </a:outerShdw>
              </a:effectLst>
            </a:endParaRPr>
          </a:p>
        </p:txBody>
      </p:sp>
      <p:cxnSp>
        <p:nvCxnSpPr>
          <p:cNvPr id="15" name="Straight Arrow Connector 14"/>
          <p:cNvCxnSpPr>
            <a:stCxn id="14" idx="1"/>
          </p:cNvCxnSpPr>
          <p:nvPr/>
        </p:nvCxnSpPr>
        <p:spPr>
          <a:xfrm flipH="1">
            <a:off x="3044409" y="2126044"/>
            <a:ext cx="217096" cy="21544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24400" y="2187598"/>
            <a:ext cx="457200" cy="32700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4800" y="2627531"/>
            <a:ext cx="1447799" cy="307777"/>
          </a:xfrm>
          <a:prstGeom prst="rect">
            <a:avLst/>
          </a:prstGeom>
          <a:solidFill>
            <a:schemeClr val="tx1">
              <a:alpha val="41000"/>
            </a:schemeClr>
          </a:solid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Eastman Road</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629213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Acetic Acid and Methanol from Wood Distillation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6200"/>
            <a:ext cx="9144000" cy="6195060"/>
          </a:xfrm>
          <a:prstGeom prst="rect">
            <a:avLst/>
          </a:prstGeom>
        </p:spPr>
      </p:pic>
    </p:spTree>
    <p:extLst>
      <p:ext uri="{BB962C8B-B14F-4D97-AF65-F5344CB8AC3E}">
        <p14:creationId xmlns:p14="http://schemas.microsoft.com/office/powerpoint/2010/main" xmlns="" val="402575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6705600" cy="914400"/>
          </a:xfrm>
        </p:spPr>
        <p:txBody>
          <a:bodyPr>
            <a:normAutofit fontScale="90000"/>
          </a:bodyPr>
          <a:lstStyle/>
          <a:p>
            <a:r>
              <a:rPr lang="en-US" dirty="0" smtClean="0"/>
              <a:t>Wood distillation provided only 1 </a:t>
            </a:r>
            <a:r>
              <a:rPr lang="en-US" dirty="0" err="1" smtClean="0"/>
              <a:t>lb</a:t>
            </a:r>
            <a:r>
              <a:rPr lang="en-US" dirty="0" smtClean="0"/>
              <a:t> of methanol / acetic per </a:t>
            </a:r>
            <a:r>
              <a:rPr lang="en-US" dirty="0"/>
              <a:t>6</a:t>
            </a:r>
            <a:r>
              <a:rPr lang="en-US" dirty="0" smtClean="0"/>
              <a:t> </a:t>
            </a:r>
            <a:r>
              <a:rPr lang="en-US" dirty="0" err="1" smtClean="0"/>
              <a:t>lb</a:t>
            </a:r>
            <a:r>
              <a:rPr lang="en-US" dirty="0" smtClean="0"/>
              <a:t> of wood.</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29" y="2079028"/>
            <a:ext cx="9119871" cy="4778972"/>
          </a:xfrm>
          <a:prstGeom prst="rect">
            <a:avLst/>
          </a:prstGeom>
        </p:spPr>
      </p:pic>
    </p:spTree>
    <p:extLst>
      <p:ext uri="{BB962C8B-B14F-4D97-AF65-F5344CB8AC3E}">
        <p14:creationId xmlns:p14="http://schemas.microsoft.com/office/powerpoint/2010/main" xmlns="" val="4109819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Eastman’s new products in the 30’s and 40’s</a:t>
            </a:r>
            <a:endParaRPr lang="en-US" dirty="0"/>
          </a:p>
        </p:txBody>
      </p:sp>
      <p:sp>
        <p:nvSpPr>
          <p:cNvPr id="3" name="Content Placeholder 2"/>
          <p:cNvSpPr>
            <a:spLocks noGrp="1"/>
          </p:cNvSpPr>
          <p:nvPr>
            <p:ph idx="1"/>
          </p:nvPr>
        </p:nvSpPr>
        <p:spPr>
          <a:xfrm>
            <a:off x="457200" y="1371600"/>
            <a:ext cx="8229600" cy="4343400"/>
          </a:xfrm>
        </p:spPr>
        <p:txBody>
          <a:bodyPr>
            <a:normAutofit fontScale="92500" lnSpcReduction="20000"/>
          </a:bodyPr>
          <a:lstStyle/>
          <a:p>
            <a:r>
              <a:rPr lang="en-US" dirty="0" smtClean="0"/>
              <a:t>Acetic acid cracking</a:t>
            </a:r>
          </a:p>
          <a:p>
            <a:r>
              <a:rPr lang="en-US" dirty="0" smtClean="0"/>
              <a:t>Ethanol to acetic acid</a:t>
            </a:r>
          </a:p>
          <a:p>
            <a:r>
              <a:rPr lang="en-US" dirty="0" smtClean="0"/>
              <a:t>Butanol to butyric acid</a:t>
            </a:r>
          </a:p>
          <a:p>
            <a:r>
              <a:rPr lang="en-US" dirty="0" smtClean="0"/>
              <a:t>Tenite plastics</a:t>
            </a:r>
          </a:p>
          <a:p>
            <a:r>
              <a:rPr lang="en-US" dirty="0" smtClean="0"/>
              <a:t>Acetate Staple Fiber</a:t>
            </a:r>
          </a:p>
          <a:p>
            <a:r>
              <a:rPr lang="en-US" dirty="0" smtClean="0"/>
              <a:t>Acetate dyes</a:t>
            </a:r>
          </a:p>
          <a:p>
            <a:r>
              <a:rPr lang="en-US" dirty="0" smtClean="0"/>
              <a:t>Triethyl phosphate</a:t>
            </a:r>
          </a:p>
          <a:p>
            <a:r>
              <a:rPr lang="en-US" dirty="0" smtClean="0"/>
              <a:t>Isopropyl Acetate</a:t>
            </a:r>
          </a:p>
          <a:p>
            <a:r>
              <a:rPr lang="en-US" dirty="0" smtClean="0"/>
              <a:t>HQ and derivatives</a:t>
            </a:r>
            <a:endParaRPr lang="en-US" dirty="0"/>
          </a:p>
        </p:txBody>
      </p:sp>
      <p:sp>
        <p:nvSpPr>
          <p:cNvPr id="4" name="TextBox 3"/>
          <p:cNvSpPr txBox="1"/>
          <p:nvPr/>
        </p:nvSpPr>
        <p:spPr>
          <a:xfrm>
            <a:off x="1371600" y="5638800"/>
            <a:ext cx="6106287" cy="400110"/>
          </a:xfrm>
          <a:prstGeom prst="rect">
            <a:avLst/>
          </a:prstGeom>
          <a:solidFill>
            <a:schemeClr val="accent6">
              <a:lumMod val="40000"/>
              <a:lumOff val="60000"/>
            </a:schemeClr>
          </a:solidFill>
        </p:spPr>
        <p:txBody>
          <a:bodyPr wrap="none" rtlCol="0">
            <a:spAutoFit/>
          </a:bodyPr>
          <a:lstStyle/>
          <a:p>
            <a:r>
              <a:rPr lang="en-US" sz="2000" b="1" dirty="0" smtClean="0"/>
              <a:t>Eastman’s first profit was not realized until 1932.</a:t>
            </a:r>
            <a:endParaRPr lang="en-US" sz="2000" b="1" dirty="0"/>
          </a:p>
        </p:txBody>
      </p:sp>
    </p:spTree>
    <p:extLst>
      <p:ext uri="{BB962C8B-B14F-4D97-AF65-F5344CB8AC3E}">
        <p14:creationId xmlns:p14="http://schemas.microsoft.com/office/powerpoint/2010/main" xmlns="" val="703752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Donald </a:t>
            </a:r>
            <a:r>
              <a:rPr lang="en-US" dirty="0" err="1" smtClean="0"/>
              <a:t>Othmer</a:t>
            </a:r>
            <a:r>
              <a:rPr lang="en-US" dirty="0" smtClean="0"/>
              <a:t> invented </a:t>
            </a:r>
            <a:r>
              <a:rPr lang="en-US" dirty="0" smtClean="0"/>
              <a:t>acid </a:t>
            </a:r>
            <a:r>
              <a:rPr lang="en-US" dirty="0" smtClean="0"/>
              <a:t>concentration process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Ph.D. in chemical engineering from U. of Nebraska in 1925.</a:t>
            </a:r>
          </a:p>
          <a:p>
            <a:r>
              <a:rPr lang="en-US" dirty="0" smtClean="0"/>
              <a:t>Worked for Kodak in Rochester from 1927 to 1931.</a:t>
            </a:r>
          </a:p>
          <a:p>
            <a:r>
              <a:rPr lang="en-US" dirty="0" smtClean="0"/>
              <a:t>Was professor at Brooklyn Polytechnic starting in 1932 (150 patents / 350 publications).</a:t>
            </a:r>
          </a:p>
          <a:p>
            <a:r>
              <a:rPr lang="en-US" dirty="0" smtClean="0"/>
              <a:t>Collaborated with Raymond Kirk on Kirk-</a:t>
            </a:r>
            <a:r>
              <a:rPr lang="en-US" dirty="0" err="1" smtClean="0"/>
              <a:t>Othmer</a:t>
            </a:r>
            <a:r>
              <a:rPr lang="en-US" dirty="0" smtClean="0"/>
              <a:t> Encyclopedia of Chemical Industry.</a:t>
            </a:r>
          </a:p>
          <a:p>
            <a:r>
              <a:rPr lang="en-US" dirty="0" smtClean="0"/>
              <a:t>Invested with Warren Buffett (also from Omaha) in the 1950s.</a:t>
            </a:r>
          </a:p>
          <a:p>
            <a:r>
              <a:rPr lang="en-US" dirty="0" smtClean="0"/>
              <a:t>Died in 1995 with an estate worth $750 million.</a:t>
            </a:r>
          </a:p>
          <a:p>
            <a:r>
              <a:rPr lang="en-US" dirty="0" smtClean="0"/>
              <a:t>He and his second wife Mildred had no children, and gave estate to many charitable organizations.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Othmer.jpg"/>
          <p:cNvPicPr>
            <a:picLocks noChangeAspect="1"/>
          </p:cNvPicPr>
          <p:nvPr/>
        </p:nvPicPr>
        <p:blipFill>
          <a:blip r:embed="rId3" cstate="print"/>
          <a:srcRect r="5688" b="31111"/>
          <a:stretch>
            <a:fillRect/>
          </a:stretch>
        </p:blipFill>
        <p:spPr>
          <a:xfrm>
            <a:off x="-228600" y="-228600"/>
            <a:ext cx="9372600" cy="7086600"/>
          </a:xfrm>
          <a:prstGeom prst="rect">
            <a:avLst/>
          </a:prstGeom>
        </p:spPr>
      </p:pic>
      <p:sp>
        <p:nvSpPr>
          <p:cNvPr id="4" name="TextBox 3"/>
          <p:cNvSpPr txBox="1"/>
          <p:nvPr/>
        </p:nvSpPr>
        <p:spPr>
          <a:xfrm>
            <a:off x="14177" y="4800600"/>
            <a:ext cx="4588589" cy="1569660"/>
          </a:xfrm>
          <a:prstGeom prst="rect">
            <a:avLst/>
          </a:prstGeom>
          <a:solidFill>
            <a:schemeClr val="tx1">
              <a:lumMod val="60000"/>
              <a:lumOff val="40000"/>
            </a:schemeClr>
          </a:solidFill>
        </p:spPr>
        <p:txBody>
          <a:bodyPr wrap="square" rtlCol="0">
            <a:spAutoFit/>
          </a:bodyPr>
          <a:lstStyle/>
          <a:p>
            <a:r>
              <a:rPr lang="en-US" sz="2400" dirty="0" smtClean="0">
                <a:solidFill>
                  <a:schemeClr val="bg1"/>
                </a:solidFill>
              </a:rPr>
              <a:t>Worked for Kodak from 1927-1931.  Invented Eastman’s </a:t>
            </a:r>
            <a:r>
              <a:rPr lang="en-US" sz="2400" dirty="0" smtClean="0">
                <a:solidFill>
                  <a:schemeClr val="bg1"/>
                </a:solidFill>
              </a:rPr>
              <a:t>Acid </a:t>
            </a:r>
            <a:r>
              <a:rPr lang="en-US" sz="2400" dirty="0" smtClean="0">
                <a:solidFill>
                  <a:schemeClr val="bg1"/>
                </a:solidFill>
              </a:rPr>
              <a:t>Concentration Process which </a:t>
            </a:r>
            <a:r>
              <a:rPr lang="en-US" sz="2400" dirty="0" smtClean="0">
                <a:solidFill>
                  <a:schemeClr val="bg1"/>
                </a:solidFill>
              </a:rPr>
              <a:t>enabled entire acetyl stream.</a:t>
            </a:r>
            <a:endParaRPr lang="en-US" sz="2400" dirty="0">
              <a:solidFill>
                <a:schemeClr val="bg1"/>
              </a:solidFill>
            </a:endParaRPr>
          </a:p>
        </p:txBody>
      </p:sp>
      <p:sp>
        <p:nvSpPr>
          <p:cNvPr id="5" name="TextBox 4"/>
          <p:cNvSpPr txBox="1"/>
          <p:nvPr/>
        </p:nvSpPr>
        <p:spPr>
          <a:xfrm>
            <a:off x="609601" y="76200"/>
            <a:ext cx="4114800" cy="461665"/>
          </a:xfrm>
          <a:prstGeom prst="rect">
            <a:avLst/>
          </a:prstGeom>
          <a:solidFill>
            <a:schemeClr val="tx1">
              <a:lumMod val="60000"/>
              <a:lumOff val="40000"/>
            </a:schemeClr>
          </a:solidFill>
        </p:spPr>
        <p:txBody>
          <a:bodyPr wrap="square" rtlCol="0">
            <a:spAutoFit/>
          </a:bodyPr>
          <a:lstStyle/>
          <a:p>
            <a:r>
              <a:rPr lang="en-US" sz="2400" dirty="0" smtClean="0">
                <a:solidFill>
                  <a:schemeClr val="bg1"/>
                </a:solidFill>
              </a:rPr>
              <a:t>Donald </a:t>
            </a:r>
            <a:r>
              <a:rPr lang="en-US" sz="2400" dirty="0" err="1" smtClean="0">
                <a:solidFill>
                  <a:schemeClr val="bg1"/>
                </a:solidFill>
              </a:rPr>
              <a:t>Othmer</a:t>
            </a:r>
            <a:r>
              <a:rPr lang="en-US" sz="2400" dirty="0" smtClean="0">
                <a:solidFill>
                  <a:schemeClr val="bg1"/>
                </a:solidFill>
              </a:rPr>
              <a:t> in the 1940s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114800" cy="1143000"/>
          </a:xfrm>
        </p:spPr>
        <p:txBody>
          <a:bodyPr>
            <a:normAutofit fontScale="90000"/>
          </a:bodyPr>
          <a:lstStyle/>
          <a:p>
            <a:r>
              <a:rPr lang="en-US" dirty="0" smtClean="0"/>
              <a:t>Eastman History </a:t>
            </a:r>
            <a:br>
              <a:rPr lang="en-US" dirty="0" smtClean="0"/>
            </a:br>
            <a:r>
              <a:rPr lang="en-US" dirty="0" smtClean="0"/>
              <a:t>Resources</a:t>
            </a:r>
            <a:endParaRPr lang="en-US" dirty="0"/>
          </a:p>
        </p:txBody>
      </p:sp>
      <p:sp>
        <p:nvSpPr>
          <p:cNvPr id="5" name="Content Placeholder 4"/>
          <p:cNvSpPr>
            <a:spLocks noGrp="1"/>
          </p:cNvSpPr>
          <p:nvPr>
            <p:ph idx="1"/>
          </p:nvPr>
        </p:nvSpPr>
        <p:spPr>
          <a:xfrm>
            <a:off x="457200" y="1676400"/>
            <a:ext cx="3962400" cy="4038600"/>
          </a:xfrm>
        </p:spPr>
        <p:txBody>
          <a:bodyPr>
            <a:normAutofit fontScale="77500" lnSpcReduction="20000"/>
          </a:bodyPr>
          <a:lstStyle/>
          <a:p>
            <a:r>
              <a:rPr lang="en-US" dirty="0" smtClean="0"/>
              <a:t>Eastman History Exhibit – B-310</a:t>
            </a:r>
          </a:p>
          <a:p>
            <a:r>
              <a:rPr lang="en-US" dirty="0" smtClean="0"/>
              <a:t>Utilities History Exhibit – B-469</a:t>
            </a:r>
          </a:p>
          <a:p>
            <a:r>
              <a:rPr lang="en-US" dirty="0" smtClean="0"/>
              <a:t>Eastman History Videos (3 on streaming media)</a:t>
            </a:r>
          </a:p>
          <a:p>
            <a:r>
              <a:rPr lang="en-US" dirty="0" smtClean="0"/>
              <a:t>Eastman Timeline (online)</a:t>
            </a:r>
          </a:p>
          <a:p>
            <a:r>
              <a:rPr lang="en-US" dirty="0" smtClean="0"/>
              <a:t>Eastman History Book:  “Years of Glory.  Times of Change” (1990s vintage)</a:t>
            </a:r>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3547154"/>
            <a:ext cx="4270460" cy="331084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152406"/>
            <a:ext cx="4572000" cy="3246457"/>
          </a:xfrm>
          <a:prstGeom prst="rect">
            <a:avLst/>
          </a:prstGeom>
        </p:spPr>
      </p:pic>
    </p:spTree>
    <p:extLst>
      <p:ext uri="{BB962C8B-B14F-4D97-AF65-F5344CB8AC3E}">
        <p14:creationId xmlns:p14="http://schemas.microsoft.com/office/powerpoint/2010/main" xmlns="" val="938578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Long Island Flood of 1940 </a:t>
            </a:r>
            <a:endParaRPr lang="en-US" dirty="0"/>
          </a:p>
        </p:txBody>
      </p:sp>
      <p:pic>
        <p:nvPicPr>
          <p:cNvPr id="3" name="Picture 2" descr="Long-Island-flood-1940-B78-B75.JPG"/>
          <p:cNvPicPr>
            <a:picLocks noChangeAspect="1"/>
          </p:cNvPicPr>
          <p:nvPr/>
        </p:nvPicPr>
        <p:blipFill>
          <a:blip r:embed="rId3" cstate="print"/>
          <a:stretch>
            <a:fillRect/>
          </a:stretch>
        </p:blipFill>
        <p:spPr>
          <a:xfrm>
            <a:off x="685800" y="1524000"/>
            <a:ext cx="7581900" cy="4629150"/>
          </a:xfrm>
          <a:prstGeom prst="rect">
            <a:avLst/>
          </a:prstGeom>
        </p:spPr>
      </p:pic>
      <p:sp>
        <p:nvSpPr>
          <p:cNvPr id="4" name="TextBox 3"/>
          <p:cNvSpPr txBox="1"/>
          <p:nvPr/>
        </p:nvSpPr>
        <p:spPr>
          <a:xfrm>
            <a:off x="1524000" y="5791200"/>
            <a:ext cx="6400800" cy="369332"/>
          </a:xfrm>
          <a:prstGeom prst="rect">
            <a:avLst/>
          </a:prstGeom>
          <a:noFill/>
        </p:spPr>
        <p:txBody>
          <a:bodyPr wrap="square" rtlCol="0">
            <a:spAutoFit/>
          </a:bodyPr>
          <a:lstStyle/>
          <a:p>
            <a:r>
              <a:rPr lang="en-US" b="1" dirty="0" smtClean="0">
                <a:solidFill>
                  <a:schemeClr val="bg1"/>
                </a:solidFill>
              </a:rPr>
              <a:t>Ft. Patrick Henry Dam completed on October 27, 1953</a:t>
            </a:r>
            <a:r>
              <a:rPr lang="en-US" dirty="0" smtClean="0"/>
              <a:t>.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Tennessee Eastman Company Wins the War</a:t>
            </a:r>
            <a:endParaRPr lang="en-US" dirty="0"/>
          </a:p>
        </p:txBody>
      </p:sp>
      <p:sp>
        <p:nvSpPr>
          <p:cNvPr id="3" name="Content Placeholder 2"/>
          <p:cNvSpPr>
            <a:spLocks noGrp="1"/>
          </p:cNvSpPr>
          <p:nvPr>
            <p:ph idx="1"/>
          </p:nvPr>
        </p:nvSpPr>
        <p:spPr/>
        <p:txBody>
          <a:bodyPr>
            <a:normAutofit fontScale="92500"/>
          </a:bodyPr>
          <a:lstStyle/>
          <a:p>
            <a:r>
              <a:rPr lang="en-US" dirty="0" smtClean="0"/>
              <a:t>Implemented U. Michigan process to make RDX, high explosive</a:t>
            </a:r>
          </a:p>
          <a:p>
            <a:r>
              <a:rPr lang="en-US" dirty="0" smtClean="0"/>
              <a:t>Created Wexler Bend Pilot Plant to make RDX within 26 days of being asked by the government</a:t>
            </a:r>
          </a:p>
          <a:p>
            <a:r>
              <a:rPr lang="en-US" dirty="0" smtClean="0"/>
              <a:t>Was contractor for atomic bomb Manhattan Project at Oak Ridge</a:t>
            </a:r>
          </a:p>
          <a:p>
            <a:r>
              <a:rPr lang="en-US" dirty="0" smtClean="0"/>
              <a:t>Eastman employed 30,000 people at Oak Ridge and Holston Ordinance Works at height of effort(!)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914400"/>
          </a:xfrm>
        </p:spPr>
        <p:txBody>
          <a:bodyPr>
            <a:normAutofit/>
          </a:bodyPr>
          <a:lstStyle/>
          <a:p>
            <a:r>
              <a:rPr lang="en-US" dirty="0" smtClean="0"/>
              <a:t>Produced first RDX in 26 days</a:t>
            </a:r>
            <a:endParaRPr lang="en-US" dirty="0"/>
          </a:p>
        </p:txBody>
      </p:sp>
      <p:pic>
        <p:nvPicPr>
          <p:cNvPr id="3" name="Picture 2" descr="Capture.JPG"/>
          <p:cNvPicPr>
            <a:picLocks noChangeAspect="1"/>
          </p:cNvPicPr>
          <p:nvPr/>
        </p:nvPicPr>
        <p:blipFill>
          <a:blip r:embed="rId2" cstate="print"/>
          <a:stretch>
            <a:fillRect/>
          </a:stretch>
        </p:blipFill>
        <p:spPr>
          <a:xfrm>
            <a:off x="0" y="1403646"/>
            <a:ext cx="9144000" cy="405070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682" y="0"/>
            <a:ext cx="8914635" cy="6858000"/>
          </a:xfrm>
          <a:prstGeom prst="rect">
            <a:avLst/>
          </a:prstGeom>
        </p:spPr>
      </p:pic>
    </p:spTree>
    <p:extLst>
      <p:ext uri="{BB962C8B-B14F-4D97-AF65-F5344CB8AC3E}">
        <p14:creationId xmlns:p14="http://schemas.microsoft.com/office/powerpoint/2010/main" xmlns="" val="3857143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914400"/>
          </a:xfrm>
        </p:spPr>
        <p:txBody>
          <a:bodyPr>
            <a:normAutofit/>
          </a:bodyPr>
          <a:lstStyle/>
          <a:p>
            <a:r>
              <a:rPr lang="en-US" dirty="0" smtClean="0"/>
              <a:t>1948 – Yes, the world was in color</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21869"/>
            <a:ext cx="9144000" cy="5836131"/>
          </a:xfrm>
          <a:prstGeom prst="rect">
            <a:avLst/>
          </a:prstGeom>
        </p:spPr>
      </p:pic>
    </p:spTree>
    <p:extLst>
      <p:ext uri="{BB962C8B-B14F-4D97-AF65-F5344CB8AC3E}">
        <p14:creationId xmlns:p14="http://schemas.microsoft.com/office/powerpoint/2010/main" xmlns="" val="1222154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28600"/>
            <a:ext cx="9144000" cy="6446520"/>
          </a:xfrm>
          <a:prstGeom prst="rect">
            <a:avLst/>
          </a:prstGeom>
        </p:spPr>
      </p:pic>
      <p:sp>
        <p:nvSpPr>
          <p:cNvPr id="2" name="Title 1"/>
          <p:cNvSpPr>
            <a:spLocks noGrp="1"/>
          </p:cNvSpPr>
          <p:nvPr>
            <p:ph type="title"/>
          </p:nvPr>
        </p:nvSpPr>
        <p:spPr>
          <a:xfrm>
            <a:off x="0" y="457200"/>
            <a:ext cx="3477638" cy="914400"/>
          </a:xfrm>
        </p:spPr>
        <p:txBody>
          <a:bodyPr>
            <a:noAutofit/>
          </a:bodyPr>
          <a:lstStyle/>
          <a:p>
            <a:pPr algn="ctr"/>
            <a:r>
              <a:rPr lang="en-US" sz="3200" dirty="0" smtClean="0">
                <a:solidFill>
                  <a:schemeClr val="bg1"/>
                </a:solidFill>
              </a:rPr>
              <a:t>1955 – Golden Age of Manufacturing in America</a:t>
            </a:r>
            <a:endParaRPr lang="en-US" sz="3200" dirty="0">
              <a:solidFill>
                <a:schemeClr val="bg1"/>
              </a:solidFill>
            </a:endParaRPr>
          </a:p>
        </p:txBody>
      </p:sp>
    </p:spTree>
    <p:extLst>
      <p:ext uri="{BB962C8B-B14F-4D97-AF65-F5344CB8AC3E}">
        <p14:creationId xmlns:p14="http://schemas.microsoft.com/office/powerpoint/2010/main" xmlns="" val="4198766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10001"/>
            <a:ext cx="8762999" cy="6868001"/>
          </a:xfrm>
          <a:prstGeom prst="rect">
            <a:avLst/>
          </a:prstGeom>
        </p:spPr>
      </p:pic>
      <p:sp>
        <p:nvSpPr>
          <p:cNvPr id="4" name="TextBox 3"/>
          <p:cNvSpPr txBox="1"/>
          <p:nvPr/>
        </p:nvSpPr>
        <p:spPr>
          <a:xfrm>
            <a:off x="4419600" y="6019800"/>
            <a:ext cx="4800600" cy="646331"/>
          </a:xfrm>
          <a:prstGeom prst="rect">
            <a:avLst/>
          </a:prstGeom>
          <a:solidFill>
            <a:schemeClr val="accent1">
              <a:alpha val="72000"/>
            </a:schemeClr>
          </a:solid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Most elements of the Research Complex were established 1948-1952.  </a:t>
            </a:r>
          </a:p>
        </p:txBody>
      </p:sp>
      <p:sp>
        <p:nvSpPr>
          <p:cNvPr id="5" name="TextBox 4"/>
          <p:cNvSpPr txBox="1"/>
          <p:nvPr/>
        </p:nvSpPr>
        <p:spPr>
          <a:xfrm>
            <a:off x="762000" y="6019799"/>
            <a:ext cx="1676400" cy="646331"/>
          </a:xfrm>
          <a:prstGeom prst="rect">
            <a:avLst/>
          </a:prstGeom>
          <a:solidFill>
            <a:schemeClr val="accent1">
              <a:alpha val="72000"/>
            </a:schemeClr>
          </a:solid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Picture:  March 1955</a:t>
            </a:r>
          </a:p>
        </p:txBody>
      </p:sp>
    </p:spTree>
    <p:extLst>
      <p:ext uri="{BB962C8B-B14F-4D97-AF65-F5344CB8AC3E}">
        <p14:creationId xmlns:p14="http://schemas.microsoft.com/office/powerpoint/2010/main" xmlns="" val="42949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990600"/>
            <a:ext cx="1524001" cy="5334000"/>
          </a:xfrm>
        </p:spPr>
        <p:txBody>
          <a:bodyPr>
            <a:normAutofit/>
          </a:bodyPr>
          <a:lstStyle/>
          <a:p>
            <a:r>
              <a:rPr lang="en-US" sz="2800" dirty="0" smtClean="0"/>
              <a:t>1958 We’d like the river over there, please</a:t>
            </a:r>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06564"/>
            <a:ext cx="7467600" cy="6151436"/>
          </a:xfrm>
          <a:prstGeom prst="rect">
            <a:avLst/>
          </a:prstGeom>
        </p:spPr>
      </p:pic>
    </p:spTree>
    <p:extLst>
      <p:ext uri="{BB962C8B-B14F-4D97-AF65-F5344CB8AC3E}">
        <p14:creationId xmlns:p14="http://schemas.microsoft.com/office/powerpoint/2010/main" xmlns="" val="4228114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Growing Pains</a:t>
            </a:r>
            <a:endParaRPr lang="en-US" dirty="0"/>
          </a:p>
        </p:txBody>
      </p:sp>
      <p:sp>
        <p:nvSpPr>
          <p:cNvPr id="3" name="Content Placeholder 2"/>
          <p:cNvSpPr>
            <a:spLocks noGrp="1"/>
          </p:cNvSpPr>
          <p:nvPr>
            <p:ph idx="1"/>
          </p:nvPr>
        </p:nvSpPr>
        <p:spPr>
          <a:xfrm>
            <a:off x="457200" y="1066800"/>
            <a:ext cx="8229600" cy="1981200"/>
          </a:xfrm>
        </p:spPr>
        <p:txBody>
          <a:bodyPr/>
          <a:lstStyle/>
          <a:p>
            <a:pPr marL="0" indent="0">
              <a:buNone/>
            </a:pPr>
            <a:r>
              <a:rPr lang="en-US" sz="2800" dirty="0" smtClean="0"/>
              <a:t>April 4, 1953</a:t>
            </a:r>
          </a:p>
          <a:p>
            <a:pPr lvl="1"/>
            <a:r>
              <a:rPr lang="en-US" sz="2400" dirty="0" smtClean="0"/>
              <a:t>Explosion in B-159 in research – Four employees killed</a:t>
            </a:r>
          </a:p>
          <a:p>
            <a:pPr marL="0"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3932" y="2286000"/>
            <a:ext cx="7924800" cy="3946922"/>
          </a:xfrm>
          <a:prstGeom prst="rect">
            <a:avLst/>
          </a:prstGeom>
        </p:spPr>
      </p:pic>
      <p:sp>
        <p:nvSpPr>
          <p:cNvPr id="5" name="TextBox 4"/>
          <p:cNvSpPr txBox="1"/>
          <p:nvPr/>
        </p:nvSpPr>
        <p:spPr>
          <a:xfrm>
            <a:off x="588523" y="6215390"/>
            <a:ext cx="2446504" cy="261610"/>
          </a:xfrm>
          <a:prstGeom prst="rect">
            <a:avLst/>
          </a:prstGeom>
          <a:solidFill>
            <a:schemeClr val="accent1">
              <a:lumMod val="40000"/>
              <a:lumOff val="60000"/>
            </a:schemeClr>
          </a:solidFill>
        </p:spPr>
        <p:txBody>
          <a:bodyPr wrap="none" rtlCol="0">
            <a:spAutoFit/>
          </a:bodyPr>
          <a:lstStyle/>
          <a:p>
            <a:r>
              <a:rPr lang="en-US" sz="1100" dirty="0" smtClean="0"/>
              <a:t>Kingsport Times-News, Oct. 4, 2009</a:t>
            </a:r>
            <a:endParaRPr lang="en-US" sz="1100" dirty="0"/>
          </a:p>
        </p:txBody>
      </p:sp>
    </p:spTree>
    <p:extLst>
      <p:ext uri="{BB962C8B-B14F-4D97-AF65-F5344CB8AC3E}">
        <p14:creationId xmlns:p14="http://schemas.microsoft.com/office/powerpoint/2010/main" xmlns="" val="3450428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Pains</a:t>
            </a:r>
            <a:endParaRPr lang="en-US" dirty="0"/>
          </a:p>
        </p:txBody>
      </p:sp>
      <p:sp>
        <p:nvSpPr>
          <p:cNvPr id="3" name="Content Placeholder 2"/>
          <p:cNvSpPr>
            <a:spLocks noGrp="1"/>
          </p:cNvSpPr>
          <p:nvPr>
            <p:ph idx="1"/>
          </p:nvPr>
        </p:nvSpPr>
        <p:spPr/>
        <p:txBody>
          <a:bodyPr/>
          <a:lstStyle/>
          <a:p>
            <a:pPr marL="0" indent="0">
              <a:buNone/>
            </a:pPr>
            <a:r>
              <a:rPr lang="en-US" dirty="0" smtClean="0"/>
              <a:t>October 4, 1960</a:t>
            </a:r>
          </a:p>
          <a:p>
            <a:r>
              <a:rPr lang="en-US" dirty="0" smtClean="0"/>
              <a:t>Explosion in Aniline plant, B-207, 16 employees killed</a:t>
            </a:r>
          </a:p>
        </p:txBody>
      </p:sp>
    </p:spTree>
    <p:extLst>
      <p:ext uri="{BB962C8B-B14F-4D97-AF65-F5344CB8AC3E}">
        <p14:creationId xmlns:p14="http://schemas.microsoft.com/office/powerpoint/2010/main" xmlns="" val="163647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Kingsport had a vision to become an industrial town.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27344"/>
            <a:ext cx="9144000" cy="5722189"/>
          </a:xfrm>
          <a:prstGeom prst="rect">
            <a:avLst/>
          </a:prstGeom>
        </p:spPr>
      </p:pic>
    </p:spTree>
    <p:extLst>
      <p:ext uri="{BB962C8B-B14F-4D97-AF65-F5344CB8AC3E}">
        <p14:creationId xmlns:p14="http://schemas.microsoft.com/office/powerpoint/2010/main" xmlns="" val="168289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5946" y="0"/>
            <a:ext cx="8592107" cy="6858000"/>
          </a:xfrm>
          <a:prstGeom prst="rect">
            <a:avLst/>
          </a:prstGeom>
        </p:spPr>
      </p:pic>
      <p:sp>
        <p:nvSpPr>
          <p:cNvPr id="4" name="TextBox 3"/>
          <p:cNvSpPr txBox="1"/>
          <p:nvPr/>
        </p:nvSpPr>
        <p:spPr>
          <a:xfrm>
            <a:off x="685800" y="2743200"/>
            <a:ext cx="2441694" cy="923330"/>
          </a:xfrm>
          <a:prstGeom prst="rect">
            <a:avLst/>
          </a:prstGeom>
          <a:noFill/>
        </p:spPr>
        <p:txBody>
          <a:bodyPr wrap="none" rtlCol="0">
            <a:spAutoFit/>
          </a:bodyPr>
          <a:lstStyle/>
          <a:p>
            <a:r>
              <a:rPr lang="en-US" dirty="0" smtClean="0">
                <a:solidFill>
                  <a:schemeClr val="bg1"/>
                </a:solidFill>
              </a:rPr>
              <a:t>B-207 Aniline plant </a:t>
            </a:r>
          </a:p>
          <a:p>
            <a:r>
              <a:rPr lang="en-US" dirty="0">
                <a:solidFill>
                  <a:schemeClr val="bg1"/>
                </a:solidFill>
              </a:rPr>
              <a:t>e</a:t>
            </a:r>
            <a:r>
              <a:rPr lang="en-US" dirty="0" smtClean="0">
                <a:solidFill>
                  <a:schemeClr val="bg1"/>
                </a:solidFill>
              </a:rPr>
              <a:t>xploded Oct. 4, 1960</a:t>
            </a:r>
          </a:p>
          <a:p>
            <a:r>
              <a:rPr lang="en-US" dirty="0" smtClean="0">
                <a:solidFill>
                  <a:schemeClr val="bg1"/>
                </a:solidFill>
              </a:rPr>
              <a:t>killing 16</a:t>
            </a:r>
            <a:endParaRPr lang="en-US" dirty="0">
              <a:solidFill>
                <a:schemeClr val="bg1"/>
              </a:solidFill>
            </a:endParaRPr>
          </a:p>
        </p:txBody>
      </p:sp>
    </p:spTree>
    <p:extLst>
      <p:ext uri="{BB962C8B-B14F-4D97-AF65-F5344CB8AC3E}">
        <p14:creationId xmlns:p14="http://schemas.microsoft.com/office/powerpoint/2010/main" xmlns="" val="4080190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3907"/>
            <a:ext cx="9144000" cy="6730185"/>
          </a:xfrm>
          <a:prstGeom prst="rect">
            <a:avLst/>
          </a:prstGeom>
        </p:spPr>
      </p:pic>
      <p:sp>
        <p:nvSpPr>
          <p:cNvPr id="4" name="TextBox 3"/>
          <p:cNvSpPr txBox="1"/>
          <p:nvPr/>
        </p:nvSpPr>
        <p:spPr>
          <a:xfrm>
            <a:off x="1676400" y="1828800"/>
            <a:ext cx="825867" cy="369332"/>
          </a:xfrm>
          <a:prstGeom prst="rect">
            <a:avLst/>
          </a:prstGeom>
          <a:noFill/>
        </p:spPr>
        <p:txBody>
          <a:bodyPr wrap="none" rtlCol="0">
            <a:spAutoFit/>
          </a:bodyPr>
          <a:lstStyle/>
          <a:p>
            <a:r>
              <a:rPr lang="en-US" dirty="0" smtClean="0">
                <a:solidFill>
                  <a:schemeClr val="bg1"/>
                </a:solidFill>
              </a:rPr>
              <a:t>Crater</a:t>
            </a:r>
            <a:endParaRPr lang="en-US" dirty="0">
              <a:solidFill>
                <a:schemeClr val="bg1"/>
              </a:solidFill>
            </a:endParaRPr>
          </a:p>
        </p:txBody>
      </p:sp>
      <p:cxnSp>
        <p:nvCxnSpPr>
          <p:cNvPr id="5" name="Straight Arrow Connector 4"/>
          <p:cNvCxnSpPr>
            <a:stCxn id="4" idx="3"/>
          </p:cNvCxnSpPr>
          <p:nvPr/>
        </p:nvCxnSpPr>
        <p:spPr>
          <a:xfrm flipV="1">
            <a:off x="2502267" y="1887977"/>
            <a:ext cx="850533" cy="12548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9661143">
            <a:off x="3972131" y="2050850"/>
            <a:ext cx="685800" cy="1660559"/>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76801" y="2198132"/>
            <a:ext cx="1676400" cy="923330"/>
          </a:xfrm>
          <a:prstGeom prst="rect">
            <a:avLst/>
          </a:prstGeom>
          <a:noFill/>
        </p:spPr>
        <p:txBody>
          <a:bodyPr wrap="square" rtlCol="0">
            <a:spAutoFit/>
          </a:bodyPr>
          <a:lstStyle/>
          <a:p>
            <a:r>
              <a:rPr lang="en-US" dirty="0" smtClean="0">
                <a:solidFill>
                  <a:schemeClr val="bg1"/>
                </a:solidFill>
              </a:rPr>
              <a:t>Future location </a:t>
            </a:r>
          </a:p>
          <a:p>
            <a:r>
              <a:rPr lang="en-US" dirty="0" smtClean="0">
                <a:solidFill>
                  <a:schemeClr val="bg1"/>
                </a:solidFill>
              </a:rPr>
              <a:t>of B-231</a:t>
            </a:r>
            <a:endParaRPr lang="en-US" dirty="0">
              <a:solidFill>
                <a:schemeClr val="bg1"/>
              </a:solidFill>
            </a:endParaRPr>
          </a:p>
        </p:txBody>
      </p:sp>
    </p:spTree>
    <p:extLst>
      <p:ext uri="{BB962C8B-B14F-4D97-AF65-F5344CB8AC3E}">
        <p14:creationId xmlns:p14="http://schemas.microsoft.com/office/powerpoint/2010/main" xmlns="" val="2634034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90600"/>
          </a:xfrm>
        </p:spPr>
        <p:txBody>
          <a:bodyPr>
            <a:normAutofit/>
          </a:bodyPr>
          <a:lstStyle/>
          <a:p>
            <a:r>
              <a:rPr lang="en-US" dirty="0" smtClean="0"/>
              <a:t>Oct. 5, 1960 – Displayed in B-469</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395083" y="1744385"/>
            <a:ext cx="9781766" cy="7772400"/>
          </a:xfrm>
          <a:prstGeom prst="rect">
            <a:avLst/>
          </a:prstGeom>
        </p:spPr>
      </p:pic>
    </p:spTree>
    <p:extLst>
      <p:ext uri="{BB962C8B-B14F-4D97-AF65-F5344CB8AC3E}">
        <p14:creationId xmlns:p14="http://schemas.microsoft.com/office/powerpoint/2010/main" xmlns="" val="1061539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271" y="0"/>
            <a:ext cx="8245457" cy="6858000"/>
          </a:xfrm>
          <a:prstGeom prst="rect">
            <a:avLst/>
          </a:prstGeom>
        </p:spPr>
      </p:pic>
    </p:spTree>
    <p:extLst>
      <p:ext uri="{BB962C8B-B14F-4D97-AF65-F5344CB8AC3E}">
        <p14:creationId xmlns:p14="http://schemas.microsoft.com/office/powerpoint/2010/main" xmlns="" val="3113400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305800" cy="914400"/>
          </a:xfrm>
        </p:spPr>
        <p:txBody>
          <a:bodyPr>
            <a:normAutofit fontScale="90000"/>
          </a:bodyPr>
          <a:lstStyle/>
          <a:p>
            <a:r>
              <a:rPr lang="en-US" dirty="0" smtClean="0"/>
              <a:t>Research Building 150, </a:t>
            </a:r>
            <a:r>
              <a:rPr lang="en-US" dirty="0" smtClean="0"/>
              <a:t>150A</a:t>
            </a:r>
            <a:r>
              <a:rPr lang="en-US" dirty="0"/>
              <a:t> </a:t>
            </a:r>
            <a:r>
              <a:rPr lang="en-US" dirty="0" smtClean="0"/>
              <a:t>in 1965</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71600" y="1600200"/>
            <a:ext cx="6567752" cy="4262988"/>
          </a:xfrm>
          <a:prstGeom prst="rect">
            <a:avLst/>
          </a:prstGeom>
        </p:spPr>
      </p:pic>
    </p:spTree>
    <p:extLst>
      <p:ext uri="{BB962C8B-B14F-4D97-AF65-F5344CB8AC3E}">
        <p14:creationId xmlns:p14="http://schemas.microsoft.com/office/powerpoint/2010/main" xmlns="" val="42130637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 Innovation in Acetyls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056716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Acetyls Adaptation / Innovation</a:t>
            </a:r>
            <a:br>
              <a:rPr lang="en-US" dirty="0" smtClean="0"/>
            </a:br>
            <a:r>
              <a:rPr lang="en-US" dirty="0" smtClean="0"/>
              <a:t>Before 1950</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037" y="1304925"/>
            <a:ext cx="7019925" cy="4248150"/>
          </a:xfrm>
          <a:prstGeom prst="rect">
            <a:avLst/>
          </a:prstGeom>
        </p:spPr>
      </p:pic>
      <p:sp>
        <p:nvSpPr>
          <p:cNvPr id="4" name="Rounded Rectangle 3"/>
          <p:cNvSpPr/>
          <p:nvPr/>
        </p:nvSpPr>
        <p:spPr>
          <a:xfrm>
            <a:off x="5867400" y="1600200"/>
            <a:ext cx="1066800" cy="12954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019800" y="2895600"/>
            <a:ext cx="1447800" cy="9144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968948" y="3810000"/>
            <a:ext cx="2193851" cy="19050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4267200"/>
            <a:ext cx="1095172" cy="646331"/>
          </a:xfrm>
          <a:prstGeom prst="rect">
            <a:avLst/>
          </a:prstGeom>
          <a:noFill/>
        </p:spPr>
        <p:txBody>
          <a:bodyPr wrap="none" rtlCol="0">
            <a:spAutoFit/>
          </a:bodyPr>
          <a:lstStyle/>
          <a:p>
            <a:r>
              <a:rPr lang="en-US" dirty="0" smtClean="0"/>
              <a:t>Eastman</a:t>
            </a:r>
          </a:p>
          <a:p>
            <a:r>
              <a:rPr lang="en-US" dirty="0" smtClean="0"/>
              <a:t>1930s</a:t>
            </a:r>
            <a:endParaRPr lang="en-US" dirty="0"/>
          </a:p>
        </p:txBody>
      </p:sp>
      <p:sp>
        <p:nvSpPr>
          <p:cNvPr id="8" name="TextBox 7"/>
          <p:cNvSpPr txBox="1"/>
          <p:nvPr/>
        </p:nvSpPr>
        <p:spPr>
          <a:xfrm>
            <a:off x="838200" y="5943600"/>
            <a:ext cx="1375698" cy="261610"/>
          </a:xfrm>
          <a:prstGeom prst="rect">
            <a:avLst/>
          </a:prstGeom>
          <a:noFill/>
        </p:spPr>
        <p:txBody>
          <a:bodyPr wrap="none" rtlCol="0">
            <a:spAutoFit/>
          </a:bodyPr>
          <a:lstStyle/>
          <a:p>
            <a:r>
              <a:rPr lang="en-US" sz="1100" dirty="0" smtClean="0"/>
              <a:t>Credit:  Joe Zoeller</a:t>
            </a:r>
            <a:endParaRPr lang="en-US" sz="1100" dirty="0"/>
          </a:p>
        </p:txBody>
      </p:sp>
    </p:spTree>
    <p:extLst>
      <p:ext uri="{BB962C8B-B14F-4D97-AF65-F5344CB8AC3E}">
        <p14:creationId xmlns:p14="http://schemas.microsoft.com/office/powerpoint/2010/main" xmlns="" val="29367633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Acetyls Adaptation / Innovation</a:t>
            </a:r>
            <a:br>
              <a:rPr lang="en-US" dirty="0" smtClean="0"/>
            </a:br>
            <a:r>
              <a:rPr lang="en-US" dirty="0" smtClean="0"/>
              <a:t>Before 1950</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037" y="1304925"/>
            <a:ext cx="7019925" cy="4248150"/>
          </a:xfrm>
          <a:prstGeom prst="rect">
            <a:avLst/>
          </a:prstGeom>
        </p:spPr>
      </p:pic>
      <p:sp>
        <p:nvSpPr>
          <p:cNvPr id="4" name="Rounded Rectangle 3"/>
          <p:cNvSpPr/>
          <p:nvPr/>
        </p:nvSpPr>
        <p:spPr>
          <a:xfrm>
            <a:off x="4571999" y="2438400"/>
            <a:ext cx="2057402" cy="4572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019800" y="2895600"/>
            <a:ext cx="1447800" cy="9144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968948" y="3810000"/>
            <a:ext cx="2193851" cy="19050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02279" y="4249479"/>
            <a:ext cx="1261884" cy="646331"/>
          </a:xfrm>
          <a:prstGeom prst="rect">
            <a:avLst/>
          </a:prstGeom>
          <a:noFill/>
        </p:spPr>
        <p:txBody>
          <a:bodyPr wrap="none" rtlCol="0">
            <a:spAutoFit/>
          </a:bodyPr>
          <a:lstStyle/>
          <a:p>
            <a:r>
              <a:rPr lang="en-US" dirty="0" smtClean="0"/>
              <a:t>Eastman</a:t>
            </a:r>
          </a:p>
          <a:p>
            <a:r>
              <a:rPr lang="en-US" dirty="0" smtClean="0"/>
              <a:t>1940s-50s</a:t>
            </a:r>
            <a:endParaRPr lang="en-US" dirty="0"/>
          </a:p>
        </p:txBody>
      </p:sp>
      <p:sp>
        <p:nvSpPr>
          <p:cNvPr id="8" name="Rounded Rectangle 7"/>
          <p:cNvSpPr/>
          <p:nvPr/>
        </p:nvSpPr>
        <p:spPr>
          <a:xfrm>
            <a:off x="3048000" y="1676400"/>
            <a:ext cx="2057402" cy="7620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 y="5943600"/>
            <a:ext cx="1375698" cy="261610"/>
          </a:xfrm>
          <a:prstGeom prst="rect">
            <a:avLst/>
          </a:prstGeom>
          <a:noFill/>
        </p:spPr>
        <p:txBody>
          <a:bodyPr wrap="none" rtlCol="0">
            <a:spAutoFit/>
          </a:bodyPr>
          <a:lstStyle/>
          <a:p>
            <a:r>
              <a:rPr lang="en-US" sz="1100" dirty="0" smtClean="0"/>
              <a:t>Credit:  Joe Zoeller</a:t>
            </a:r>
            <a:endParaRPr lang="en-US" sz="1100" dirty="0"/>
          </a:p>
        </p:txBody>
      </p:sp>
    </p:spTree>
    <p:extLst>
      <p:ext uri="{BB962C8B-B14F-4D97-AF65-F5344CB8AC3E}">
        <p14:creationId xmlns:p14="http://schemas.microsoft.com/office/powerpoint/2010/main" xmlns="" val="279042759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5300" y="1371600"/>
            <a:ext cx="8153400" cy="4114800"/>
          </a:xfrm>
          <a:prstGeom prst="rect">
            <a:avLst/>
          </a:prstGeom>
        </p:spPr>
      </p:pic>
      <p:sp>
        <p:nvSpPr>
          <p:cNvPr id="2" name="Title 1"/>
          <p:cNvSpPr>
            <a:spLocks noGrp="1"/>
          </p:cNvSpPr>
          <p:nvPr>
            <p:ph type="title"/>
          </p:nvPr>
        </p:nvSpPr>
        <p:spPr/>
        <p:txBody>
          <a:bodyPr>
            <a:normAutofit fontScale="90000"/>
          </a:bodyPr>
          <a:lstStyle/>
          <a:p>
            <a:r>
              <a:rPr lang="en-US" dirty="0" smtClean="0"/>
              <a:t>Acetyls Adaptation / Innovation</a:t>
            </a:r>
            <a:r>
              <a:rPr lang="en-US" dirty="0"/>
              <a:t/>
            </a:r>
            <a:br>
              <a:rPr lang="en-US" dirty="0"/>
            </a:br>
            <a:r>
              <a:rPr lang="en-US" dirty="0" smtClean="0"/>
              <a:t>1970</a:t>
            </a:r>
            <a:endParaRPr lang="en-US" dirty="0"/>
          </a:p>
        </p:txBody>
      </p:sp>
      <p:sp>
        <p:nvSpPr>
          <p:cNvPr id="4" name="Rounded Rectangle 3"/>
          <p:cNvSpPr/>
          <p:nvPr/>
        </p:nvSpPr>
        <p:spPr>
          <a:xfrm>
            <a:off x="1981200" y="4117216"/>
            <a:ext cx="2987748" cy="1445384"/>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475074" y="3409507"/>
            <a:ext cx="2544726" cy="762644"/>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89943" y="5029200"/>
            <a:ext cx="1402948" cy="646331"/>
          </a:xfrm>
          <a:prstGeom prst="rect">
            <a:avLst/>
          </a:prstGeom>
          <a:noFill/>
        </p:spPr>
        <p:txBody>
          <a:bodyPr wrap="none" rtlCol="0">
            <a:spAutoFit/>
          </a:bodyPr>
          <a:lstStyle/>
          <a:p>
            <a:r>
              <a:rPr lang="en-US" dirty="0" smtClean="0"/>
              <a:t>Eastman</a:t>
            </a:r>
          </a:p>
          <a:p>
            <a:r>
              <a:rPr lang="en-US" dirty="0" smtClean="0"/>
              <a:t>1950s-1991</a:t>
            </a:r>
            <a:endParaRPr lang="en-US" dirty="0"/>
          </a:p>
        </p:txBody>
      </p:sp>
      <p:sp>
        <p:nvSpPr>
          <p:cNvPr id="8" name="Rounded Rectangle 7"/>
          <p:cNvSpPr/>
          <p:nvPr/>
        </p:nvSpPr>
        <p:spPr>
          <a:xfrm>
            <a:off x="472262" y="2667000"/>
            <a:ext cx="5014137" cy="7620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8200" y="5943600"/>
            <a:ext cx="1375698" cy="261610"/>
          </a:xfrm>
          <a:prstGeom prst="rect">
            <a:avLst/>
          </a:prstGeom>
          <a:noFill/>
        </p:spPr>
        <p:txBody>
          <a:bodyPr wrap="none" rtlCol="0">
            <a:spAutoFit/>
          </a:bodyPr>
          <a:lstStyle/>
          <a:p>
            <a:r>
              <a:rPr lang="en-US" sz="1100" dirty="0" smtClean="0"/>
              <a:t>Credit:  Joe Zoeller</a:t>
            </a:r>
            <a:endParaRPr lang="en-US" sz="1100" dirty="0"/>
          </a:p>
        </p:txBody>
      </p:sp>
    </p:spTree>
    <p:extLst>
      <p:ext uri="{BB962C8B-B14F-4D97-AF65-F5344CB8AC3E}">
        <p14:creationId xmlns:p14="http://schemas.microsoft.com/office/powerpoint/2010/main" xmlns="" val="39714443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8612" y="1590675"/>
            <a:ext cx="8486775" cy="3676650"/>
          </a:xfrm>
          <a:prstGeom prst="rect">
            <a:avLst/>
          </a:prstGeom>
        </p:spPr>
      </p:pic>
      <p:sp>
        <p:nvSpPr>
          <p:cNvPr id="2" name="Title 1"/>
          <p:cNvSpPr>
            <a:spLocks noGrp="1"/>
          </p:cNvSpPr>
          <p:nvPr>
            <p:ph type="title"/>
          </p:nvPr>
        </p:nvSpPr>
        <p:spPr/>
        <p:txBody>
          <a:bodyPr>
            <a:normAutofit fontScale="90000"/>
          </a:bodyPr>
          <a:lstStyle/>
          <a:p>
            <a:r>
              <a:rPr lang="en-US" dirty="0" smtClean="0"/>
              <a:t>Acetyls Adaptation / Innovation</a:t>
            </a:r>
            <a:r>
              <a:rPr lang="en-US" dirty="0"/>
              <a:t/>
            </a:r>
            <a:br>
              <a:rPr lang="en-US" dirty="0"/>
            </a:br>
            <a:r>
              <a:rPr lang="en-US" dirty="0" smtClean="0"/>
              <a:t>Today</a:t>
            </a:r>
            <a:endParaRPr lang="en-US" dirty="0"/>
          </a:p>
        </p:txBody>
      </p:sp>
      <p:sp>
        <p:nvSpPr>
          <p:cNvPr id="6" name="Rounded Rectangle 5"/>
          <p:cNvSpPr/>
          <p:nvPr/>
        </p:nvSpPr>
        <p:spPr>
          <a:xfrm>
            <a:off x="3140148" y="3581399"/>
            <a:ext cx="2955852" cy="1685925"/>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77475" y="3581400"/>
            <a:ext cx="2056973" cy="1754326"/>
          </a:xfrm>
          <a:prstGeom prst="rect">
            <a:avLst/>
          </a:prstGeom>
          <a:noFill/>
        </p:spPr>
        <p:txBody>
          <a:bodyPr wrap="none" rtlCol="0">
            <a:spAutoFit/>
          </a:bodyPr>
          <a:lstStyle/>
          <a:p>
            <a:r>
              <a:rPr lang="en-US" dirty="0" smtClean="0"/>
              <a:t>Eastman Today</a:t>
            </a:r>
          </a:p>
          <a:p>
            <a:r>
              <a:rPr lang="en-US" dirty="0" smtClean="0"/>
              <a:t>Coal Gas Phase II</a:t>
            </a:r>
          </a:p>
          <a:p>
            <a:r>
              <a:rPr lang="en-US" dirty="0" smtClean="0"/>
              <a:t>1991 eliminated</a:t>
            </a:r>
          </a:p>
          <a:p>
            <a:r>
              <a:rPr lang="en-US" dirty="0" smtClean="0"/>
              <a:t>need to use </a:t>
            </a:r>
          </a:p>
          <a:p>
            <a:r>
              <a:rPr lang="en-US" dirty="0" smtClean="0"/>
              <a:t>acetaldehyde to </a:t>
            </a:r>
          </a:p>
          <a:p>
            <a:r>
              <a:rPr lang="en-US" dirty="0" smtClean="0"/>
              <a:t>make acetic acid</a:t>
            </a:r>
          </a:p>
        </p:txBody>
      </p:sp>
      <p:sp>
        <p:nvSpPr>
          <p:cNvPr id="8" name="Rounded Rectangle 7"/>
          <p:cNvSpPr/>
          <p:nvPr/>
        </p:nvSpPr>
        <p:spPr>
          <a:xfrm>
            <a:off x="328612" y="2438400"/>
            <a:ext cx="3938589" cy="1143000"/>
          </a:xfrm>
          <a:prstGeom prst="roundRect">
            <a:avLst/>
          </a:prstGeom>
          <a:solidFill>
            <a:schemeClr val="accent2">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 y="5943600"/>
            <a:ext cx="1375698" cy="261610"/>
          </a:xfrm>
          <a:prstGeom prst="rect">
            <a:avLst/>
          </a:prstGeom>
          <a:noFill/>
        </p:spPr>
        <p:txBody>
          <a:bodyPr wrap="none" rtlCol="0">
            <a:spAutoFit/>
          </a:bodyPr>
          <a:lstStyle/>
          <a:p>
            <a:r>
              <a:rPr lang="en-US" sz="1100" dirty="0" smtClean="0"/>
              <a:t>Credit:  Joe Zoeller</a:t>
            </a:r>
            <a:endParaRPr lang="en-US" sz="1100" dirty="0"/>
          </a:p>
        </p:txBody>
      </p:sp>
    </p:spTree>
    <p:extLst>
      <p:ext uri="{BB962C8B-B14F-4D97-AF65-F5344CB8AC3E}">
        <p14:creationId xmlns:p14="http://schemas.microsoft.com/office/powerpoint/2010/main" xmlns="" val="289619852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Kodak Needed Materials</a:t>
            </a:r>
            <a:endParaRPr lang="en-US" dirty="0"/>
          </a:p>
        </p:txBody>
      </p:sp>
      <p:sp>
        <p:nvSpPr>
          <p:cNvPr id="3" name="Content Placeholder 2"/>
          <p:cNvSpPr>
            <a:spLocks noGrp="1"/>
          </p:cNvSpPr>
          <p:nvPr>
            <p:ph idx="1"/>
          </p:nvPr>
        </p:nvSpPr>
        <p:spPr/>
        <p:txBody>
          <a:bodyPr/>
          <a:lstStyle/>
          <a:p>
            <a:r>
              <a:rPr lang="en-US" dirty="0" smtClean="0"/>
              <a:t>World War I interrupted commerce and George Eastman was determined to secure his supply.  </a:t>
            </a:r>
          </a:p>
          <a:p>
            <a:r>
              <a:rPr lang="en-US" dirty="0" smtClean="0"/>
              <a:t>Kingsport had a wood distillation plant, a willing spirit, and a new railroad.</a:t>
            </a:r>
          </a:p>
          <a:p>
            <a:pPr marL="0" indent="0">
              <a:buNone/>
            </a:pPr>
            <a:endParaRPr lang="en-US" dirty="0"/>
          </a:p>
        </p:txBody>
      </p:sp>
    </p:spTree>
    <p:extLst>
      <p:ext uri="{BB962C8B-B14F-4D97-AF65-F5344CB8AC3E}">
        <p14:creationId xmlns:p14="http://schemas.microsoft.com/office/powerpoint/2010/main" xmlns="" val="109262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Adapting Acetyls</a:t>
            </a:r>
            <a:endParaRPr lang="en-US" dirty="0"/>
          </a:p>
        </p:txBody>
      </p:sp>
      <p:sp>
        <p:nvSpPr>
          <p:cNvPr id="3" name="Content Placeholder 2"/>
          <p:cNvSpPr>
            <a:spLocks noGrp="1"/>
          </p:cNvSpPr>
          <p:nvPr>
            <p:ph idx="1"/>
          </p:nvPr>
        </p:nvSpPr>
        <p:spPr/>
        <p:txBody>
          <a:bodyPr/>
          <a:lstStyle/>
          <a:p>
            <a:r>
              <a:rPr lang="en-US" dirty="0" smtClean="0"/>
              <a:t>1930 – cellulose acetate for safety film</a:t>
            </a:r>
          </a:p>
          <a:p>
            <a:r>
              <a:rPr lang="en-US" dirty="0" smtClean="0"/>
              <a:t>1931 – cellulose acetate for textiles</a:t>
            </a:r>
          </a:p>
          <a:p>
            <a:r>
              <a:rPr lang="en-US" dirty="0" smtClean="0"/>
              <a:t>1932 – cellulose acetate for plastics</a:t>
            </a:r>
          </a:p>
          <a:p>
            <a:r>
              <a:rPr lang="en-US" dirty="0" smtClean="0"/>
              <a:t>1938 – cellulose acetate butyrate</a:t>
            </a:r>
          </a:p>
          <a:p>
            <a:r>
              <a:rPr lang="en-US" dirty="0" smtClean="0"/>
              <a:t>1952 – filter tow for cigarette filters</a:t>
            </a:r>
          </a:p>
          <a:p>
            <a:r>
              <a:rPr lang="en-US" dirty="0" smtClean="0"/>
              <a:t>On and on to other applications in coatings and films</a:t>
            </a:r>
          </a:p>
        </p:txBody>
      </p:sp>
    </p:spTree>
    <p:extLst>
      <p:ext uri="{BB962C8B-B14F-4D97-AF65-F5344CB8AC3E}">
        <p14:creationId xmlns:p14="http://schemas.microsoft.com/office/powerpoint/2010/main" xmlns="" val="511781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EC-1983.JPG"/>
          <p:cNvPicPr>
            <a:picLocks noChangeAspect="1"/>
          </p:cNvPicPr>
          <p:nvPr/>
        </p:nvPicPr>
        <p:blipFill>
          <a:blip r:embed="rId3" cstate="print"/>
          <a:stretch>
            <a:fillRect/>
          </a:stretch>
        </p:blipFill>
        <p:spPr>
          <a:xfrm>
            <a:off x="0" y="15483"/>
            <a:ext cx="9144000" cy="6827034"/>
          </a:xfrm>
          <a:prstGeom prst="rect">
            <a:avLst/>
          </a:prstGeom>
        </p:spPr>
      </p:pic>
      <p:sp>
        <p:nvSpPr>
          <p:cNvPr id="4" name="TextBox 3"/>
          <p:cNvSpPr txBox="1"/>
          <p:nvPr/>
        </p:nvSpPr>
        <p:spPr>
          <a:xfrm>
            <a:off x="2438400" y="5715000"/>
            <a:ext cx="5367175" cy="461665"/>
          </a:xfrm>
          <a:prstGeom prst="rect">
            <a:avLst/>
          </a:prstGeom>
          <a:noFill/>
        </p:spPr>
        <p:txBody>
          <a:bodyPr wrap="none" rtlCol="0">
            <a:spAutoFit/>
          </a:bodyPr>
          <a:lstStyle/>
          <a:p>
            <a:r>
              <a:rPr lang="en-US" sz="2400" b="1" dirty="0" smtClean="0">
                <a:solidFill>
                  <a:schemeClr val="bg1"/>
                </a:solidFill>
              </a:rPr>
              <a:t>1983 – Coal Gas (Phase I) Starts Up</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 Innovation in Polyester</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381541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Dawn of Polyester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Polyethylene Terephthalate was developed at ICI in the 1930s.</a:t>
            </a:r>
          </a:p>
          <a:p>
            <a:r>
              <a:rPr lang="en-US" dirty="0" smtClean="0"/>
              <a:t>DuPont and Eastman produced it during WWII as a nylon substitute to meet war demand.</a:t>
            </a:r>
          </a:p>
          <a:p>
            <a:r>
              <a:rPr lang="en-US" dirty="0" smtClean="0"/>
              <a:t>After the war, DuPont licensed PET to Eastman for use as film base</a:t>
            </a:r>
          </a:p>
          <a:p>
            <a:r>
              <a:rPr lang="en-US" dirty="0" smtClean="0"/>
              <a:t>Eastman licensed PET bottle patents from DuPont and made its first PET for bottles in 1979.</a:t>
            </a:r>
          </a:p>
          <a:p>
            <a:r>
              <a:rPr lang="en-US" dirty="0" smtClean="0"/>
              <a:t>Eastman ended production of PET fibers for textiles in 1993.</a:t>
            </a:r>
          </a:p>
          <a:p>
            <a:r>
              <a:rPr lang="en-US" dirty="0" smtClean="0"/>
              <a:t>Eastman sold the PET business in 2011.</a:t>
            </a:r>
            <a:endParaRPr lang="en-US" dirty="0"/>
          </a:p>
        </p:txBody>
      </p:sp>
    </p:spTree>
    <p:extLst>
      <p:ext uri="{BB962C8B-B14F-4D97-AF65-F5344CB8AC3E}">
        <p14:creationId xmlns:p14="http://schemas.microsoft.com/office/powerpoint/2010/main" xmlns="" val="2167228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Polyester Adaptation / Innovation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Got into fibers for war production (1940s)</a:t>
            </a:r>
          </a:p>
          <a:p>
            <a:r>
              <a:rPr lang="en-US" dirty="0" smtClean="0"/>
              <a:t>Adapted PET as film base for Kodak (1950s)</a:t>
            </a:r>
          </a:p>
          <a:p>
            <a:r>
              <a:rPr lang="en-US" dirty="0" smtClean="0"/>
              <a:t>Developed TPA / DMT processes (1950s)</a:t>
            </a:r>
          </a:p>
          <a:p>
            <a:r>
              <a:rPr lang="en-US" dirty="0" smtClean="0"/>
              <a:t>Built two EG plants at Texas in the 1960s to integrate</a:t>
            </a:r>
          </a:p>
          <a:p>
            <a:r>
              <a:rPr lang="en-US" dirty="0" smtClean="0"/>
              <a:t>Changed TPA chemistry in the early 1980s to avoid </a:t>
            </a:r>
            <a:r>
              <a:rPr lang="en-US" dirty="0" err="1" smtClean="0"/>
              <a:t>acetyladehyde</a:t>
            </a:r>
            <a:r>
              <a:rPr lang="en-US" dirty="0" smtClean="0"/>
              <a:t>-to-acetic acid co-production</a:t>
            </a:r>
          </a:p>
          <a:p>
            <a:r>
              <a:rPr lang="en-US" dirty="0" smtClean="0"/>
              <a:t>Adopted direct esterification of TPA (PTA)</a:t>
            </a:r>
          </a:p>
          <a:p>
            <a:r>
              <a:rPr lang="en-US" dirty="0" smtClean="0"/>
              <a:t>Created </a:t>
            </a:r>
            <a:r>
              <a:rPr lang="en-US" dirty="0" err="1" smtClean="0"/>
              <a:t>Integrex</a:t>
            </a:r>
            <a:r>
              <a:rPr lang="en-US" dirty="0" smtClean="0"/>
              <a:t>™ technology for esterification (2000s)</a:t>
            </a:r>
          </a:p>
          <a:p>
            <a:r>
              <a:rPr lang="en-US" dirty="0" smtClean="0"/>
              <a:t>Built </a:t>
            </a:r>
            <a:r>
              <a:rPr lang="en-US" dirty="0" err="1" smtClean="0"/>
              <a:t>iso</a:t>
            </a:r>
            <a:r>
              <a:rPr lang="en-US" dirty="0" smtClean="0"/>
              <a:t>-phthalic acid plant in the late 1990s</a:t>
            </a:r>
          </a:p>
          <a:p>
            <a:r>
              <a:rPr lang="en-US" dirty="0" smtClean="0"/>
              <a:t>Created co-polyesters to build specialty plastics business</a:t>
            </a:r>
          </a:p>
          <a:p>
            <a:endParaRPr lang="en-US" dirty="0"/>
          </a:p>
        </p:txBody>
      </p:sp>
    </p:spTree>
    <p:extLst>
      <p:ext uri="{BB962C8B-B14F-4D97-AF65-F5344CB8AC3E}">
        <p14:creationId xmlns:p14="http://schemas.microsoft.com/office/powerpoint/2010/main" xmlns="" val="2258221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7" name="Object 3"/>
          <p:cNvGraphicFramePr>
            <a:graphicFrameLocks noGrp="1" noChangeAspect="1"/>
          </p:cNvGraphicFramePr>
          <p:nvPr>
            <p:ph idx="1"/>
            <p:extLst>
              <p:ext uri="{D42A27DB-BD31-4B8C-83A1-F6EECF244321}">
                <p14:modId xmlns:p14="http://schemas.microsoft.com/office/powerpoint/2010/main" xmlns="" val="3666844601"/>
              </p:ext>
            </p:extLst>
          </p:nvPr>
        </p:nvGraphicFramePr>
        <p:xfrm>
          <a:off x="457200" y="1620044"/>
          <a:ext cx="8229600" cy="4486275"/>
        </p:xfrm>
        <a:graphic>
          <a:graphicData uri="http://schemas.openxmlformats.org/presentationml/2006/ole">
            <p:oleObj spid="_x0000_s1026" name="Chart" r:id="rId3" imgW="8229687" imgH="4486296" progId="MSGraph.Chart.8">
              <p:embed followColorScheme="full"/>
            </p:oleObj>
          </a:graphicData>
        </a:graphic>
      </p:graphicFrame>
      <p:sp>
        <p:nvSpPr>
          <p:cNvPr id="82951" name="Rectangle 7"/>
          <p:cNvSpPr>
            <a:spLocks noChangeArrowheads="1"/>
          </p:cNvSpPr>
          <p:nvPr/>
        </p:nvSpPr>
        <p:spPr bwMode="auto">
          <a:xfrm>
            <a:off x="7696200" y="21336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Tritan</a:t>
            </a:r>
            <a:r>
              <a:rPr lang="en-US" b="1" i="1">
                <a:solidFill>
                  <a:srgbClr val="FFFFFF"/>
                </a:solidFill>
                <a:latin typeface="Tahoma" pitchFamily="34" charset="0"/>
                <a:cs typeface="Tahoma" pitchFamily="34" charset="0"/>
              </a:rPr>
              <a:t>™</a:t>
            </a:r>
          </a:p>
        </p:txBody>
      </p:sp>
      <p:sp>
        <p:nvSpPr>
          <p:cNvPr id="11" name="Rectangle 4"/>
          <p:cNvSpPr>
            <a:spLocks noChangeArrowheads="1"/>
          </p:cNvSpPr>
          <p:nvPr/>
        </p:nvSpPr>
        <p:spPr bwMode="auto">
          <a:xfrm>
            <a:off x="6934200" y="31242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dirty="0">
                <a:solidFill>
                  <a:srgbClr val="FFFFFF"/>
                </a:solidFill>
                <a:latin typeface="Tahoma" pitchFamily="34" charset="0"/>
              </a:rPr>
              <a:t>Eastar</a:t>
            </a:r>
          </a:p>
          <a:p>
            <a:pPr algn="ctr"/>
            <a:r>
              <a:rPr lang="en-US" b="1" dirty="0">
                <a:solidFill>
                  <a:srgbClr val="FFFFFF"/>
                </a:solidFill>
                <a:latin typeface="Tahoma" pitchFamily="34" charset="0"/>
              </a:rPr>
              <a:t>EB062</a:t>
            </a:r>
          </a:p>
        </p:txBody>
      </p:sp>
      <p:sp>
        <p:nvSpPr>
          <p:cNvPr id="12" name="Rectangle 7"/>
          <p:cNvSpPr>
            <a:spLocks noChangeArrowheads="1"/>
          </p:cNvSpPr>
          <p:nvPr/>
        </p:nvSpPr>
        <p:spPr bwMode="auto">
          <a:xfrm>
            <a:off x="6477000" y="41148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Cadence</a:t>
            </a:r>
          </a:p>
        </p:txBody>
      </p:sp>
      <p:sp>
        <p:nvSpPr>
          <p:cNvPr id="13" name="Rectangle 4"/>
          <p:cNvSpPr>
            <a:spLocks noChangeArrowheads="1"/>
          </p:cNvSpPr>
          <p:nvPr/>
        </p:nvSpPr>
        <p:spPr bwMode="auto">
          <a:xfrm>
            <a:off x="5791200" y="3117112"/>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Embrace</a:t>
            </a:r>
          </a:p>
        </p:txBody>
      </p:sp>
      <p:sp>
        <p:nvSpPr>
          <p:cNvPr id="16" name="Rectangle 4"/>
          <p:cNvSpPr>
            <a:spLocks noChangeArrowheads="1"/>
          </p:cNvSpPr>
          <p:nvPr/>
        </p:nvSpPr>
        <p:spPr bwMode="auto">
          <a:xfrm>
            <a:off x="5791200" y="20574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Durastar</a:t>
            </a:r>
          </a:p>
        </p:txBody>
      </p:sp>
      <p:sp>
        <p:nvSpPr>
          <p:cNvPr id="17" name="Rectangle 9"/>
          <p:cNvSpPr>
            <a:spLocks noChangeArrowheads="1"/>
          </p:cNvSpPr>
          <p:nvPr/>
        </p:nvSpPr>
        <p:spPr bwMode="auto">
          <a:xfrm>
            <a:off x="5791200" y="9906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Provista</a:t>
            </a:r>
          </a:p>
        </p:txBody>
      </p:sp>
      <p:sp>
        <p:nvSpPr>
          <p:cNvPr id="18" name="Rectangle 7"/>
          <p:cNvSpPr>
            <a:spLocks noChangeArrowheads="1"/>
          </p:cNvSpPr>
          <p:nvPr/>
        </p:nvSpPr>
        <p:spPr bwMode="auto">
          <a:xfrm>
            <a:off x="4572000" y="41148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a:solidFill>
                  <a:srgbClr val="FFFFFF"/>
                </a:solidFill>
                <a:latin typeface="Tahoma" pitchFamily="34" charset="0"/>
              </a:rPr>
              <a:t>Spectar</a:t>
            </a:r>
          </a:p>
        </p:txBody>
      </p:sp>
      <p:sp>
        <p:nvSpPr>
          <p:cNvPr id="20" name="Rectangle 5"/>
          <p:cNvSpPr>
            <a:spLocks noChangeArrowheads="1"/>
          </p:cNvSpPr>
          <p:nvPr/>
        </p:nvSpPr>
        <p:spPr bwMode="auto">
          <a:xfrm>
            <a:off x="2895600" y="41148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dirty="0">
                <a:solidFill>
                  <a:srgbClr val="FFFFFF"/>
                </a:solidFill>
                <a:latin typeface="Tahoma" pitchFamily="34" charset="0"/>
              </a:rPr>
              <a:t>Eastar</a:t>
            </a:r>
          </a:p>
          <a:p>
            <a:pPr algn="ctr"/>
            <a:r>
              <a:rPr lang="en-US" b="1" dirty="0" smtClean="0">
                <a:solidFill>
                  <a:srgbClr val="FFFFFF"/>
                </a:solidFill>
                <a:latin typeface="Tahoma" pitchFamily="34" charset="0"/>
              </a:rPr>
              <a:t>PCTG</a:t>
            </a:r>
          </a:p>
          <a:p>
            <a:pPr algn="ctr"/>
            <a:r>
              <a:rPr lang="en-US" b="1" dirty="0" smtClean="0">
                <a:solidFill>
                  <a:srgbClr val="FFFFFF"/>
                </a:solidFill>
                <a:latin typeface="Tahoma" pitchFamily="34" charset="0"/>
              </a:rPr>
              <a:t>5445</a:t>
            </a:r>
            <a:endParaRPr lang="en-US" b="1" dirty="0">
              <a:solidFill>
                <a:srgbClr val="FFFFFF"/>
              </a:solidFill>
              <a:latin typeface="Tahoma" pitchFamily="34" charset="0"/>
            </a:endParaRPr>
          </a:p>
        </p:txBody>
      </p:sp>
      <p:sp>
        <p:nvSpPr>
          <p:cNvPr id="21" name="Rectangle 9"/>
          <p:cNvSpPr>
            <a:spLocks noChangeArrowheads="1"/>
          </p:cNvSpPr>
          <p:nvPr/>
        </p:nvSpPr>
        <p:spPr bwMode="auto">
          <a:xfrm>
            <a:off x="457200" y="4114800"/>
            <a:ext cx="1066800" cy="914400"/>
          </a:xfrm>
          <a:prstGeom prst="rect">
            <a:avLst/>
          </a:prstGeom>
          <a:solidFill>
            <a:srgbClr val="CC0200"/>
          </a:solidFill>
          <a:ln w="9525">
            <a:solidFill>
              <a:srgbClr val="CC0200"/>
            </a:solidFill>
            <a:miter lim="800000"/>
            <a:headEnd/>
            <a:tailEnd/>
          </a:ln>
          <a:effectLst/>
        </p:spPr>
        <p:txBody>
          <a:bodyPr wrap="none" anchor="ctr"/>
          <a:lstStyle/>
          <a:p>
            <a:pPr algn="ctr"/>
            <a:r>
              <a:rPr lang="en-US" b="1" i="1" dirty="0">
                <a:solidFill>
                  <a:srgbClr val="FFFFFF"/>
                </a:solidFill>
                <a:latin typeface="Tahoma" pitchFamily="34" charset="0"/>
              </a:rPr>
              <a:t>Eastar</a:t>
            </a:r>
          </a:p>
          <a:p>
            <a:pPr algn="ctr"/>
            <a:r>
              <a:rPr lang="en-US" b="1" dirty="0" smtClean="0">
                <a:solidFill>
                  <a:srgbClr val="FFFFFF"/>
                </a:solidFill>
                <a:latin typeface="Tahoma" pitchFamily="34" charset="0"/>
              </a:rPr>
              <a:t>PETG</a:t>
            </a:r>
          </a:p>
          <a:p>
            <a:pPr algn="ctr"/>
            <a:r>
              <a:rPr lang="en-US" b="1" dirty="0" smtClean="0">
                <a:solidFill>
                  <a:srgbClr val="FFFFFF"/>
                </a:solidFill>
                <a:latin typeface="Tahoma" pitchFamily="34" charset="0"/>
              </a:rPr>
              <a:t>6763</a:t>
            </a:r>
            <a:endParaRPr lang="en-US" b="1" dirty="0">
              <a:solidFill>
                <a:srgbClr val="FFFFFF"/>
              </a:solidFill>
              <a:latin typeface="Tahoma" pitchFamily="34" charset="0"/>
            </a:endParaRPr>
          </a:p>
        </p:txBody>
      </p:sp>
      <p:sp>
        <p:nvSpPr>
          <p:cNvPr id="14" name="TextBox 13"/>
          <p:cNvSpPr txBox="1"/>
          <p:nvPr/>
        </p:nvSpPr>
        <p:spPr>
          <a:xfrm>
            <a:off x="838200" y="5943600"/>
            <a:ext cx="1484702" cy="261610"/>
          </a:xfrm>
          <a:prstGeom prst="rect">
            <a:avLst/>
          </a:prstGeom>
          <a:noFill/>
        </p:spPr>
        <p:txBody>
          <a:bodyPr wrap="none" rtlCol="0">
            <a:spAutoFit/>
          </a:bodyPr>
          <a:lstStyle/>
          <a:p>
            <a:r>
              <a:rPr lang="en-US" sz="1100" dirty="0" smtClean="0"/>
              <a:t>Credit:  Eric Moskala</a:t>
            </a:r>
            <a:endParaRPr lang="en-US" sz="1100" dirty="0"/>
          </a:p>
        </p:txBody>
      </p:sp>
    </p:spTree>
    <p:extLst>
      <p:ext uri="{BB962C8B-B14F-4D97-AF65-F5344CB8AC3E}">
        <p14:creationId xmlns:p14="http://schemas.microsoft.com/office/powerpoint/2010/main" xmlns="" val="22008445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have we done lately at Tennessee Operations?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3815415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have we built lately in Kingsport?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1983 – New hydroquinone plant with improved chemistry</a:t>
            </a:r>
          </a:p>
          <a:p>
            <a:r>
              <a:rPr lang="en-US" dirty="0" smtClean="0"/>
              <a:t>1991 – Coal gas phase II for more acetic anhydride</a:t>
            </a:r>
          </a:p>
          <a:p>
            <a:r>
              <a:rPr lang="en-US" dirty="0" smtClean="0"/>
              <a:t>1992 – </a:t>
            </a:r>
            <a:r>
              <a:rPr lang="en-US" dirty="0" err="1" smtClean="0"/>
              <a:t>Primester</a:t>
            </a:r>
            <a:r>
              <a:rPr lang="en-US" dirty="0" smtClean="0"/>
              <a:t> JV for cellulose acetate flake</a:t>
            </a:r>
          </a:p>
          <a:p>
            <a:r>
              <a:rPr lang="en-US" dirty="0" smtClean="0"/>
              <a:t>1998 – Isophthalic acid plant</a:t>
            </a:r>
          </a:p>
          <a:p>
            <a:r>
              <a:rPr lang="en-US" dirty="0" smtClean="0"/>
              <a:t>1998 – New World Headquarters B-280B,C</a:t>
            </a:r>
          </a:p>
          <a:p>
            <a:r>
              <a:rPr lang="en-US" dirty="0" smtClean="0"/>
              <a:t>1998 – Research expansion, B-150C</a:t>
            </a:r>
          </a:p>
          <a:p>
            <a:r>
              <a:rPr lang="en-US" dirty="0" smtClean="0"/>
              <a:t>1990s – CHDA plant (1990s)</a:t>
            </a:r>
          </a:p>
          <a:p>
            <a:r>
              <a:rPr lang="en-US" dirty="0" smtClean="0"/>
              <a:t>1990s – Liquid Phase Methanol Plant</a:t>
            </a:r>
          </a:p>
          <a:p>
            <a:r>
              <a:rPr lang="en-US" dirty="0" smtClean="0"/>
              <a:t>2011 – TMCD for </a:t>
            </a:r>
            <a:r>
              <a:rPr lang="en-US" dirty="0" err="1" smtClean="0"/>
              <a:t>Tritan</a:t>
            </a:r>
            <a:r>
              <a:rPr lang="en-US" dirty="0" smtClean="0"/>
              <a:t>™ </a:t>
            </a:r>
          </a:p>
          <a:p>
            <a:r>
              <a:rPr lang="en-US" dirty="0" smtClean="0"/>
              <a:t>2012 – Perennial Wood Demonstration Plant</a:t>
            </a:r>
          </a:p>
          <a:p>
            <a:r>
              <a:rPr lang="en-US" dirty="0" smtClean="0"/>
              <a:t>2012 – New Cellulose Triacetate Plant</a:t>
            </a:r>
          </a:p>
          <a:p>
            <a:r>
              <a:rPr lang="en-US" dirty="0" smtClean="0"/>
              <a:t>Plus lots of expansions and infrastructure projects</a:t>
            </a:r>
            <a:endParaRPr lang="en-US" dirty="0"/>
          </a:p>
        </p:txBody>
      </p:sp>
    </p:spTree>
    <p:extLst>
      <p:ext uri="{BB962C8B-B14F-4D97-AF65-F5344CB8AC3E}">
        <p14:creationId xmlns:p14="http://schemas.microsoft.com/office/powerpoint/2010/main" xmlns="" val="4294715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 in building numbers in time is a straight line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2050" y="1295400"/>
            <a:ext cx="6819900" cy="4762500"/>
          </a:xfrm>
          <a:prstGeom prst="rect">
            <a:avLst/>
          </a:prstGeom>
        </p:spPr>
      </p:pic>
    </p:spTree>
    <p:extLst>
      <p:ext uri="{BB962C8B-B14F-4D97-AF65-F5344CB8AC3E}">
        <p14:creationId xmlns:p14="http://schemas.microsoft.com/office/powerpoint/2010/main" xmlns="" val="28599033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5400" y="3124200"/>
            <a:ext cx="2641600" cy="1175706"/>
          </a:xfrm>
          <a:prstGeom prst="rect">
            <a:avLst/>
          </a:prstGeom>
          <a:solidFill>
            <a:schemeClr val="accent1">
              <a:lumMod val="40000"/>
              <a:lumOff val="60000"/>
            </a:schemeClr>
          </a:solidFill>
        </p:spPr>
        <p:txBody>
          <a:bodyPr wrap="square" rtlCol="0">
            <a:spAutoFit/>
          </a:bodyPr>
          <a:lstStyle/>
          <a:p>
            <a:pPr algn="ctr">
              <a:buNone/>
            </a:pPr>
            <a:r>
              <a:rPr lang="en-US" sz="1100" b="1" u="sng" dirty="0" smtClean="0"/>
              <a:t>Energy Input</a:t>
            </a:r>
          </a:p>
          <a:p>
            <a:pPr>
              <a:buNone/>
            </a:pPr>
            <a:r>
              <a:rPr lang="en-US" sz="1100" dirty="0" smtClean="0"/>
              <a:t>Power </a:t>
            </a:r>
            <a:r>
              <a:rPr lang="en-US" sz="1100" dirty="0"/>
              <a:t>&amp; Steam </a:t>
            </a:r>
            <a:r>
              <a:rPr lang="en-US" sz="1100" dirty="0" smtClean="0"/>
              <a:t>Production</a:t>
            </a:r>
            <a:br>
              <a:rPr lang="en-US" sz="1100" dirty="0" smtClean="0"/>
            </a:br>
            <a:r>
              <a:rPr lang="en-US" sz="1100" dirty="0" smtClean="0"/>
              <a:t/>
            </a:r>
            <a:br>
              <a:rPr lang="en-US" sz="1100" dirty="0" smtClean="0"/>
            </a:br>
            <a:r>
              <a:rPr lang="en-US" sz="1100" dirty="0" smtClean="0"/>
              <a:t>Major Steam Distribution</a:t>
            </a:r>
            <a:br>
              <a:rPr lang="en-US" sz="1100" dirty="0" smtClean="0"/>
            </a:br>
            <a:endParaRPr lang="en-US" sz="1100" dirty="0" smtClean="0"/>
          </a:p>
          <a:p>
            <a:pPr>
              <a:buNone/>
            </a:pPr>
            <a:r>
              <a:rPr lang="en-US" sz="1100" dirty="0" smtClean="0"/>
              <a:t>Major Furnaces</a:t>
            </a:r>
            <a:r>
              <a:rPr lang="en-US" sz="1100" dirty="0"/>
              <a:t> </a:t>
            </a:r>
            <a:r>
              <a:rPr lang="en-US" sz="1100" dirty="0" smtClean="0"/>
              <a:t>or Stacks</a:t>
            </a:r>
            <a:endParaRPr lang="en-US" sz="1100" dirty="0"/>
          </a:p>
        </p:txBody>
      </p:sp>
      <p:pic>
        <p:nvPicPr>
          <p:cNvPr id="28" name="Picture 3" descr="Eastman Logo, blk"/>
          <p:cNvPicPr>
            <a:picLocks noChangeAspect="1" noChangeArrowheads="1"/>
          </p:cNvPicPr>
          <p:nvPr/>
        </p:nvPicPr>
        <p:blipFill>
          <a:blip r:embed="rId3" cstate="print"/>
          <a:srcRect/>
          <a:stretch>
            <a:fillRect/>
          </a:stretch>
        </p:blipFill>
        <p:spPr bwMode="auto">
          <a:xfrm>
            <a:off x="7358063" y="6465889"/>
            <a:ext cx="1350963" cy="254000"/>
          </a:xfrm>
          <a:prstGeom prst="rect">
            <a:avLst/>
          </a:prstGeom>
          <a:noFill/>
          <a:ln w="9525">
            <a:noFill/>
            <a:miter lim="800000"/>
            <a:headEnd/>
            <a:tailEnd/>
          </a:ln>
        </p:spPr>
      </p:pic>
      <p:pic>
        <p:nvPicPr>
          <p:cNvPr id="1026" name="Picture 2" descr="C:\Users\l898766\AppData\Local\Microsoft\Windows\Temporary Internet Files\Content.Outlook\JQ5ACBPH\605520.jpg"/>
          <p:cNvPicPr>
            <a:picLocks noChangeAspect="1" noChangeArrowheads="1"/>
          </p:cNvPicPr>
          <p:nvPr/>
        </p:nvPicPr>
        <p:blipFill>
          <a:blip r:embed="rId4" cstate="print"/>
          <a:srcRect/>
          <a:stretch>
            <a:fillRect/>
          </a:stretch>
        </p:blipFill>
        <p:spPr bwMode="auto">
          <a:xfrm>
            <a:off x="2709168" y="0"/>
            <a:ext cx="6434832" cy="6477000"/>
          </a:xfrm>
          <a:prstGeom prst="rect">
            <a:avLst/>
          </a:prstGeom>
          <a:noFill/>
        </p:spPr>
      </p:pic>
      <p:sp>
        <p:nvSpPr>
          <p:cNvPr id="35" name="Lightning Bolt 34"/>
          <p:cNvSpPr/>
          <p:nvPr/>
        </p:nvSpPr>
        <p:spPr>
          <a:xfrm>
            <a:off x="1905000" y="3352800"/>
            <a:ext cx="228600" cy="28575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1905000" y="3733800"/>
            <a:ext cx="304800" cy="11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1905000" y="4038600"/>
            <a:ext cx="177800"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0" y="5181600"/>
            <a:ext cx="2641600" cy="1209562"/>
          </a:xfrm>
          <a:prstGeom prst="rect">
            <a:avLst/>
          </a:prstGeom>
          <a:solidFill>
            <a:srgbClr val="92D050"/>
          </a:solidFill>
        </p:spPr>
        <p:txBody>
          <a:bodyPr wrap="square" rtlCol="0">
            <a:spAutoFit/>
          </a:bodyPr>
          <a:lstStyle/>
          <a:p>
            <a:pPr algn="ctr">
              <a:buNone/>
            </a:pPr>
            <a:r>
              <a:rPr lang="en-US" sz="1100" b="1" u="sng" dirty="0" smtClean="0"/>
              <a:t>Representative OUTPUT</a:t>
            </a:r>
          </a:p>
          <a:p>
            <a:pPr algn="ctr"/>
            <a:endParaRPr lang="en-US" sz="1100" b="1" u="sng" dirty="0" smtClean="0"/>
          </a:p>
          <a:p>
            <a:pPr>
              <a:buNone/>
            </a:pPr>
            <a:r>
              <a:rPr lang="en-US" sz="1100" dirty="0" smtClean="0"/>
              <a:t>Chemical Production Plants</a:t>
            </a:r>
            <a:br>
              <a:rPr lang="en-US" sz="1100" dirty="0" smtClean="0"/>
            </a:br>
            <a:r>
              <a:rPr lang="en-US" sz="1100" dirty="0" smtClean="0"/>
              <a:t> </a:t>
            </a:r>
          </a:p>
          <a:p>
            <a:pPr>
              <a:buNone/>
            </a:pPr>
            <a:r>
              <a:rPr lang="en-US" sz="1100" dirty="0" smtClean="0"/>
              <a:t>Fibers Production Plants</a:t>
            </a:r>
            <a:br>
              <a:rPr lang="en-US" sz="1100" dirty="0" smtClean="0"/>
            </a:br>
            <a:r>
              <a:rPr lang="en-US" sz="1100" dirty="0" smtClean="0"/>
              <a:t>Plastics Production Plants</a:t>
            </a:r>
            <a:endParaRPr lang="en-US" sz="1100" dirty="0"/>
          </a:p>
        </p:txBody>
      </p:sp>
      <p:pic>
        <p:nvPicPr>
          <p:cNvPr id="1027" name="Picture 3" descr="C:\Users\l898766\AppData\Local\Microsoft\Windows\Temporary Internet Files\Content.IE5\CQQCRU8I\MCj04369220000[1].png"/>
          <p:cNvPicPr>
            <a:picLocks noChangeAspect="1" noChangeArrowheads="1"/>
          </p:cNvPicPr>
          <p:nvPr/>
        </p:nvPicPr>
        <p:blipFill>
          <a:blip r:embed="rId5" cstate="print"/>
          <a:stretch>
            <a:fillRect/>
          </a:stretch>
        </p:blipFill>
        <p:spPr bwMode="auto">
          <a:xfrm>
            <a:off x="1981200" y="5638800"/>
            <a:ext cx="203200" cy="114300"/>
          </a:xfrm>
          <a:prstGeom prst="rect">
            <a:avLst/>
          </a:prstGeom>
          <a:solidFill>
            <a:srgbClr val="4CFF0D"/>
          </a:solidFill>
          <a:ln>
            <a:noFill/>
          </a:ln>
        </p:spPr>
      </p:pic>
      <p:sp>
        <p:nvSpPr>
          <p:cNvPr id="91" name="Rounded Rectangle 90"/>
          <p:cNvSpPr/>
          <p:nvPr/>
        </p:nvSpPr>
        <p:spPr>
          <a:xfrm>
            <a:off x="1981200" y="5943600"/>
            <a:ext cx="127000" cy="152400"/>
          </a:xfrm>
          <a:prstGeom prst="roundRect">
            <a:avLst/>
          </a:prstGeom>
          <a:blipFill>
            <a:blip r:embed="rId6"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59"/>
          <p:cNvSpPr/>
          <p:nvPr/>
        </p:nvSpPr>
        <p:spPr>
          <a:xfrm>
            <a:off x="1981200" y="6172200"/>
            <a:ext cx="152400" cy="152400"/>
          </a:xfrm>
          <a:prstGeom prst="star4">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6" name="Table 245"/>
          <p:cNvGraphicFramePr>
            <a:graphicFrameLocks noGrp="1"/>
          </p:cNvGraphicFramePr>
          <p:nvPr/>
        </p:nvGraphicFramePr>
        <p:xfrm>
          <a:off x="3962400" y="0"/>
          <a:ext cx="3689555" cy="609600"/>
        </p:xfrm>
        <a:graphic>
          <a:graphicData uri="http://schemas.openxmlformats.org/drawingml/2006/table">
            <a:tbl>
              <a:tblPr/>
              <a:tblGrid>
                <a:gridCol w="2831895"/>
                <a:gridCol w="857660"/>
              </a:tblGrid>
              <a:tr h="304800">
                <a:tc>
                  <a:txBody>
                    <a:bodyPr/>
                    <a:lstStyle/>
                    <a:p>
                      <a:pPr algn="ctr" fontAlgn="ctr"/>
                      <a:r>
                        <a:rPr lang="en-US" sz="1100" b="0" i="0" u="none" strike="noStrike" dirty="0" smtClean="0">
                          <a:solidFill>
                            <a:srgbClr val="FFFFFF"/>
                          </a:solidFill>
                          <a:latin typeface="Calibri"/>
                        </a:rPr>
                        <a:t>Hundreds</a:t>
                      </a:r>
                      <a:r>
                        <a:rPr lang="en-US" sz="1100" b="0" i="0" u="none" strike="noStrike" baseline="0" dirty="0" smtClean="0">
                          <a:solidFill>
                            <a:srgbClr val="FFFFFF"/>
                          </a:solidFill>
                          <a:latin typeface="Calibri"/>
                        </a:rPr>
                        <a:t> of </a:t>
                      </a:r>
                      <a:r>
                        <a:rPr lang="en-US" sz="1100" b="0" i="0" u="none" strike="noStrike" dirty="0" smtClean="0">
                          <a:solidFill>
                            <a:srgbClr val="FFFFFF"/>
                          </a:solidFill>
                          <a:latin typeface="Calibri"/>
                        </a:rPr>
                        <a:t>Commercial </a:t>
                      </a:r>
                      <a:r>
                        <a:rPr lang="en-US" sz="1100" b="0" i="0" u="none" strike="noStrike" dirty="0">
                          <a:solidFill>
                            <a:srgbClr val="FFFFFF"/>
                          </a:solidFill>
                          <a:latin typeface="Calibri"/>
                        </a:rPr>
                        <a:t>Products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en-US" sz="1100" b="0" i="0" u="none" strike="noStrike">
                          <a:solidFill>
                            <a:srgbClr val="FFFFFF"/>
                          </a:solidFill>
                          <a:latin typeface="Calibri"/>
                        </a:rPr>
                        <a:t>&gt;650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r>
              <a:tr h="304800">
                <a:tc>
                  <a:txBody>
                    <a:bodyPr/>
                    <a:lstStyle/>
                    <a:p>
                      <a:pPr algn="ctr" fontAlgn="ctr"/>
                      <a:r>
                        <a:rPr lang="en-US" sz="1100" b="0" i="0" u="none" strike="noStrike" dirty="0" smtClean="0">
                          <a:solidFill>
                            <a:srgbClr val="FFFFFF"/>
                          </a:solidFill>
                          <a:latin typeface="Calibri"/>
                        </a:rPr>
                        <a:t>Billions of lbs of </a:t>
                      </a:r>
                      <a:r>
                        <a:rPr lang="en-US" sz="1100" b="0" i="0" u="none" strike="noStrike" dirty="0">
                          <a:solidFill>
                            <a:srgbClr val="FFFFFF"/>
                          </a:solidFill>
                          <a:latin typeface="Calibri"/>
                        </a:rPr>
                        <a:t>Sales </a:t>
                      </a:r>
                      <a:r>
                        <a:rPr lang="en-US" sz="1100" b="0" i="0" u="none" strike="noStrike" dirty="0" smtClean="0">
                          <a:solidFill>
                            <a:srgbClr val="FFFFFF"/>
                          </a:solidFill>
                          <a:latin typeface="Calibri"/>
                        </a:rPr>
                        <a:t>Volume</a:t>
                      </a:r>
                      <a:endParaRPr lang="en-US" sz="1100" b="0" i="0" u="none" strike="noStrike" dirty="0">
                        <a:solidFill>
                          <a:srgbClr val="FFFFFF"/>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ctr"/>
                      <a:r>
                        <a:rPr lang="en-US" sz="1100" b="0" i="0" u="none" strike="noStrike" dirty="0">
                          <a:solidFill>
                            <a:srgbClr val="FFFFFF"/>
                          </a:solidFill>
                          <a:latin typeface="Calibri"/>
                        </a:rPr>
                        <a:t>~4,700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r>
            </a:tbl>
          </a:graphicData>
        </a:graphic>
      </p:graphicFrame>
      <p:sp>
        <p:nvSpPr>
          <p:cNvPr id="214" name="Text Box 5"/>
          <p:cNvSpPr txBox="1">
            <a:spLocks noChangeArrowheads="1"/>
          </p:cNvSpPr>
          <p:nvPr/>
        </p:nvSpPr>
        <p:spPr bwMode="auto">
          <a:xfrm>
            <a:off x="1" y="68898"/>
            <a:ext cx="2667001" cy="2400657"/>
          </a:xfrm>
          <a:prstGeom prst="rect">
            <a:avLst/>
          </a:prstGeom>
          <a:noFill/>
          <a:ln w="9525">
            <a:noFill/>
            <a:miter lim="800000"/>
            <a:headEnd/>
            <a:tailEnd/>
          </a:ln>
        </p:spPr>
        <p:txBody>
          <a:bodyPr wrap="square">
            <a:spAutoFit/>
          </a:bodyPr>
          <a:lstStyle/>
          <a:p>
            <a:pPr eaLnBrk="0" hangingPunct="0">
              <a:spcBef>
                <a:spcPct val="50000"/>
              </a:spcBef>
              <a:buNone/>
            </a:pPr>
            <a:r>
              <a:rPr lang="en-US" sz="1600" dirty="0" smtClean="0">
                <a:solidFill>
                  <a:srgbClr val="002060"/>
                </a:solidFill>
              </a:rPr>
              <a:t>Eastman Kingsport, TN</a:t>
            </a:r>
            <a:r>
              <a:rPr lang="en-US" sz="1000" dirty="0" smtClean="0">
                <a:solidFill>
                  <a:srgbClr val="002060"/>
                </a:solidFill>
              </a:rPr>
              <a:t> </a:t>
            </a:r>
          </a:p>
          <a:p>
            <a:pPr eaLnBrk="0" hangingPunct="0">
              <a:buNone/>
            </a:pPr>
            <a:r>
              <a:rPr lang="en-US" sz="1600" dirty="0" smtClean="0">
                <a:solidFill>
                  <a:srgbClr val="002060"/>
                </a:solidFill>
              </a:rPr>
              <a:t>“An integrated site”</a:t>
            </a:r>
            <a:r>
              <a:rPr lang="en-US" sz="2000" dirty="0" smtClean="0">
                <a:solidFill>
                  <a:srgbClr val="002060"/>
                </a:solidFill>
              </a:rPr>
              <a:t> </a:t>
            </a:r>
          </a:p>
          <a:p>
            <a:pPr eaLnBrk="0" hangingPunct="0">
              <a:spcBef>
                <a:spcPts val="0"/>
              </a:spcBef>
              <a:buNone/>
            </a:pPr>
            <a:r>
              <a:rPr lang="en-US" sz="1100" i="1" dirty="0" smtClean="0">
                <a:solidFill>
                  <a:srgbClr val="C18C3F"/>
                </a:solidFill>
              </a:rPr>
              <a:t>5 Manufacturing Divisions </a:t>
            </a:r>
          </a:p>
          <a:p>
            <a:pPr eaLnBrk="0" hangingPunct="0">
              <a:spcBef>
                <a:spcPts val="0"/>
              </a:spcBef>
              <a:buNone/>
            </a:pPr>
            <a:r>
              <a:rPr lang="en-US" sz="1100" i="1" dirty="0" smtClean="0">
                <a:solidFill>
                  <a:srgbClr val="C18C3F"/>
                </a:solidFill>
              </a:rPr>
              <a:t>Hundreds of chemicals, fibers, and plastics produced</a:t>
            </a:r>
          </a:p>
          <a:p>
            <a:pPr eaLnBrk="0" hangingPunct="0">
              <a:spcBef>
                <a:spcPts val="0"/>
              </a:spcBef>
              <a:buNone/>
            </a:pPr>
            <a:r>
              <a:rPr lang="en-US" sz="1100" i="1" dirty="0" smtClean="0">
                <a:solidFill>
                  <a:srgbClr val="C18C3F"/>
                </a:solidFill>
              </a:rPr>
              <a:t>~7,000 Eastman Employees</a:t>
            </a:r>
          </a:p>
          <a:p>
            <a:pPr eaLnBrk="0" hangingPunct="0">
              <a:spcBef>
                <a:spcPts val="0"/>
              </a:spcBef>
              <a:buNone/>
            </a:pPr>
            <a:r>
              <a:rPr lang="en-US" sz="1100" i="1" dirty="0" smtClean="0">
                <a:solidFill>
                  <a:srgbClr val="C18C3F"/>
                </a:solidFill>
              </a:rPr>
              <a:t>&gt; 1,000 Contract Employees</a:t>
            </a:r>
          </a:p>
          <a:p>
            <a:pPr eaLnBrk="0" hangingPunct="0">
              <a:spcBef>
                <a:spcPts val="0"/>
              </a:spcBef>
              <a:buNone/>
            </a:pPr>
            <a:r>
              <a:rPr lang="en-US" sz="1100" i="1" dirty="0">
                <a:solidFill>
                  <a:srgbClr val="C18C3F"/>
                </a:solidFill>
              </a:rPr>
              <a:t> </a:t>
            </a:r>
            <a:r>
              <a:rPr lang="en-US" sz="1100" i="1" dirty="0" smtClean="0">
                <a:solidFill>
                  <a:srgbClr val="C18C3F"/>
                </a:solidFill>
              </a:rPr>
              <a:t>&gt;500 buildings and ~4,000 acres of land (main plant occupies ~900 acres)</a:t>
            </a:r>
          </a:p>
          <a:p>
            <a:pPr eaLnBrk="0" hangingPunct="0">
              <a:spcBef>
                <a:spcPts val="0"/>
              </a:spcBef>
              <a:buNone/>
            </a:pPr>
            <a:r>
              <a:rPr lang="en-US" sz="1100" i="1" dirty="0">
                <a:solidFill>
                  <a:srgbClr val="C18C3F"/>
                </a:solidFill>
              </a:rPr>
              <a:t> </a:t>
            </a:r>
            <a:r>
              <a:rPr lang="en-US" sz="1100" i="1" dirty="0" smtClean="0">
                <a:solidFill>
                  <a:srgbClr val="C18C3F"/>
                </a:solidFill>
              </a:rPr>
              <a:t>~90% power &amp; 100% steam internally produced</a:t>
            </a:r>
          </a:p>
          <a:p>
            <a:pPr eaLnBrk="0" hangingPunct="0">
              <a:spcBef>
                <a:spcPts val="0"/>
              </a:spcBef>
              <a:buNone/>
            </a:pPr>
            <a:r>
              <a:rPr lang="en-US" sz="1100" i="1" dirty="0" smtClean="0">
                <a:solidFill>
                  <a:srgbClr val="C18C3F"/>
                </a:solidFill>
              </a:rPr>
              <a:t>~165MW avg. electrical use</a:t>
            </a:r>
            <a:endParaRPr lang="en-US" sz="1050" i="1" dirty="0">
              <a:solidFill>
                <a:srgbClr val="C18C3F"/>
              </a:solidFill>
            </a:endParaRPr>
          </a:p>
        </p:txBody>
      </p:sp>
      <p:sp>
        <p:nvSpPr>
          <p:cNvPr id="198" name="TextBox 197"/>
          <p:cNvSpPr txBox="1"/>
          <p:nvPr/>
        </p:nvSpPr>
        <p:spPr>
          <a:xfrm>
            <a:off x="572698" y="6477000"/>
            <a:ext cx="1587294" cy="261610"/>
          </a:xfrm>
          <a:prstGeom prst="rect">
            <a:avLst/>
          </a:prstGeom>
          <a:noFill/>
        </p:spPr>
        <p:txBody>
          <a:bodyPr wrap="none" rtlCol="0">
            <a:spAutoFit/>
          </a:bodyPr>
          <a:lstStyle/>
          <a:p>
            <a:r>
              <a:rPr lang="en-US" sz="1100" dirty="0" smtClean="0"/>
              <a:t>Credit:  Ron Sheppard</a:t>
            </a:r>
            <a:endParaRPr lang="en-US" sz="1100" dirty="0"/>
          </a:p>
        </p:txBody>
      </p:sp>
    </p:spTree>
    <p:extLst>
      <p:ext uri="{BB962C8B-B14F-4D97-AF65-F5344CB8AC3E}">
        <p14:creationId xmlns:p14="http://schemas.microsoft.com/office/powerpoint/2010/main" xmlns="" val="204836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 calcmode="lin" valueType="num">
                                      <p:cBhvr additive="base">
                                        <p:cTn id="33" dur="500" fill="hold"/>
                                        <p:tgtEl>
                                          <p:spTgt spid="91"/>
                                        </p:tgtEl>
                                        <p:attrNameLst>
                                          <p:attrName>ppt_x</p:attrName>
                                        </p:attrNameLst>
                                      </p:cBhvr>
                                      <p:tavLst>
                                        <p:tav tm="0">
                                          <p:val>
                                            <p:strVal val="#ppt_x"/>
                                          </p:val>
                                        </p:tav>
                                        <p:tav tm="100000">
                                          <p:val>
                                            <p:strVal val="#ppt_x"/>
                                          </p:val>
                                        </p:tav>
                                      </p:tavLst>
                                    </p:anim>
                                    <p:anim calcmode="lin" valueType="num">
                                      <p:cBhvr additive="base">
                                        <p:cTn id="34" dur="500" fill="hold"/>
                                        <p:tgtEl>
                                          <p:spTgt spid="9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ppt_x"/>
                                          </p:val>
                                        </p:tav>
                                        <p:tav tm="100000">
                                          <p:val>
                                            <p:strVal val="#ppt_x"/>
                                          </p:val>
                                        </p:tav>
                                      </p:tavLst>
                                    </p:anim>
                                    <p:anim calcmode="lin" valueType="num">
                                      <p:cBhvr additive="base">
                                        <p:cTn id="3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46"/>
                                        </p:tgtEl>
                                        <p:attrNameLst>
                                          <p:attrName>style.visibility</p:attrName>
                                        </p:attrNameLst>
                                      </p:cBhvr>
                                      <p:to>
                                        <p:strVal val="visible"/>
                                      </p:to>
                                    </p:set>
                                    <p:animEffect transition="in" filter="wipe(up)">
                                      <p:cBhvr>
                                        <p:cTn id="43"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72" grpId="0" animBg="1"/>
      <p:bldP spid="80" grpId="0" animBg="1"/>
      <p:bldP spid="91"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Kodak needed and we delivered</a:t>
            </a:r>
            <a:endParaRPr lang="en-US" dirty="0"/>
          </a:p>
        </p:txBody>
      </p:sp>
      <p:sp>
        <p:nvSpPr>
          <p:cNvPr id="3" name="Content Placeholder 2"/>
          <p:cNvSpPr>
            <a:spLocks noGrp="1"/>
          </p:cNvSpPr>
          <p:nvPr>
            <p:ph idx="1"/>
          </p:nvPr>
        </p:nvSpPr>
        <p:spPr/>
        <p:txBody>
          <a:bodyPr/>
          <a:lstStyle/>
          <a:p>
            <a:r>
              <a:rPr lang="en-US" dirty="0" smtClean="0"/>
              <a:t>Methanol</a:t>
            </a:r>
          </a:p>
          <a:p>
            <a:r>
              <a:rPr lang="en-US" dirty="0" smtClean="0"/>
              <a:t>Cellulose acetate (safety film)</a:t>
            </a:r>
          </a:p>
          <a:p>
            <a:r>
              <a:rPr lang="en-US" dirty="0" smtClean="0"/>
              <a:t>Hydroquinone</a:t>
            </a:r>
          </a:p>
          <a:p>
            <a:r>
              <a:rPr lang="en-US" dirty="0" smtClean="0"/>
              <a:t>PET</a:t>
            </a:r>
          </a:p>
          <a:p>
            <a:r>
              <a:rPr lang="en-US" dirty="0" smtClean="0"/>
              <a:t>Photographic chemicals</a:t>
            </a:r>
          </a:p>
        </p:txBody>
      </p:sp>
    </p:spTree>
    <p:extLst>
      <p:ext uri="{BB962C8B-B14F-4D97-AF65-F5344CB8AC3E}">
        <p14:creationId xmlns:p14="http://schemas.microsoft.com/office/powerpoint/2010/main" xmlns="" val="1056859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2819400"/>
          </a:xfrm>
        </p:spPr>
        <p:txBody>
          <a:bodyPr>
            <a:normAutofit/>
          </a:bodyPr>
          <a:lstStyle/>
          <a:p>
            <a:r>
              <a:rPr lang="en-US" sz="3200" dirty="0" smtClean="0"/>
              <a:t>A Few Words About </a:t>
            </a:r>
            <a:r>
              <a:rPr lang="en-US" dirty="0" smtClean="0"/>
              <a:t/>
            </a:r>
            <a:br>
              <a:rPr lang="en-US" dirty="0" smtClean="0"/>
            </a:br>
            <a:r>
              <a:rPr lang="en-US" sz="4800" dirty="0" smtClean="0"/>
              <a:t>Texas Operations (TXO)</a:t>
            </a:r>
            <a:br>
              <a:rPr lang="en-US" sz="4800" dirty="0" smtClean="0"/>
            </a:br>
            <a:r>
              <a:rPr lang="en-US" dirty="0" smtClean="0"/>
              <a:t>(a.k.a. Texas Eastman)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8469779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WWII, TEC wanted to integrate back to raw materials</a:t>
            </a:r>
            <a:endParaRPr lang="en-US" dirty="0"/>
          </a:p>
        </p:txBody>
      </p:sp>
      <p:sp>
        <p:nvSpPr>
          <p:cNvPr id="3" name="Content Placeholder 2"/>
          <p:cNvSpPr>
            <a:spLocks noGrp="1"/>
          </p:cNvSpPr>
          <p:nvPr>
            <p:ph idx="1"/>
          </p:nvPr>
        </p:nvSpPr>
        <p:spPr>
          <a:xfrm>
            <a:off x="457200" y="1524000"/>
            <a:ext cx="8229600" cy="4602480"/>
          </a:xfrm>
        </p:spPr>
        <p:txBody>
          <a:bodyPr/>
          <a:lstStyle/>
          <a:p>
            <a:r>
              <a:rPr lang="en-US" dirty="0" smtClean="0"/>
              <a:t>Longview, Texas was selected because of </a:t>
            </a:r>
          </a:p>
          <a:p>
            <a:pPr lvl="1"/>
            <a:r>
              <a:rPr lang="en-US" dirty="0" smtClean="0"/>
              <a:t>East Texas Oil Field</a:t>
            </a:r>
          </a:p>
          <a:p>
            <a:pPr lvl="1"/>
            <a:r>
              <a:rPr lang="en-US" dirty="0" smtClean="0"/>
              <a:t>Sabine River</a:t>
            </a:r>
          </a:p>
          <a:p>
            <a:pPr lvl="1"/>
            <a:r>
              <a:rPr lang="en-US" dirty="0" smtClean="0"/>
              <a:t>Two Railroads</a:t>
            </a:r>
          </a:p>
          <a:p>
            <a:pPr lvl="1"/>
            <a:r>
              <a:rPr lang="en-US" dirty="0" smtClean="0"/>
              <a:t>Strong Labor Force</a:t>
            </a:r>
          </a:p>
          <a:p>
            <a:r>
              <a:rPr lang="en-US" dirty="0" smtClean="0"/>
              <a:t>Plant site is 6,000 acres!</a:t>
            </a:r>
          </a:p>
          <a:p>
            <a:r>
              <a:rPr lang="en-US" dirty="0" smtClean="0"/>
              <a:t>Artificial lake with thermal dam provides cooling water</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ongview-paper-Aug25-1949.JPG"/>
          <p:cNvPicPr>
            <a:picLocks noChangeAspect="1"/>
          </p:cNvPicPr>
          <p:nvPr/>
        </p:nvPicPr>
        <p:blipFill>
          <a:blip r:embed="rId2" cstate="print"/>
          <a:stretch>
            <a:fillRect/>
          </a:stretch>
        </p:blipFill>
        <p:spPr>
          <a:xfrm>
            <a:off x="64047" y="0"/>
            <a:ext cx="9015905"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roundbreaking"/>
          <p:cNvPicPr>
            <a:picLocks noChangeAspect="1" noChangeArrowheads="1"/>
          </p:cNvPicPr>
          <p:nvPr/>
        </p:nvPicPr>
        <p:blipFill>
          <a:blip r:embed="rId3" cstate="print"/>
          <a:srcRect/>
          <a:stretch>
            <a:fillRect/>
          </a:stretch>
        </p:blipFill>
        <p:spPr bwMode="auto">
          <a:xfrm>
            <a:off x="-381000" y="0"/>
            <a:ext cx="9753600" cy="7018097"/>
          </a:xfrm>
          <a:prstGeom prst="rect">
            <a:avLst/>
          </a:prstGeom>
          <a:noFill/>
          <a:ln w="9525">
            <a:noFill/>
            <a:miter lim="800000"/>
            <a:headEnd/>
            <a:tailEnd/>
          </a:ln>
        </p:spPr>
      </p:pic>
      <p:sp>
        <p:nvSpPr>
          <p:cNvPr id="65538" name="Rectangle 2"/>
          <p:cNvSpPr>
            <a:spLocks noChangeArrowheads="1"/>
          </p:cNvSpPr>
          <p:nvPr/>
        </p:nvSpPr>
        <p:spPr bwMode="auto">
          <a:xfrm>
            <a:off x="990600" y="4953000"/>
            <a:ext cx="7543800" cy="1447800"/>
          </a:xfrm>
          <a:prstGeom prst="rect">
            <a:avLst/>
          </a:prstGeom>
          <a:noFill/>
          <a:ln w="9525">
            <a:noFill/>
            <a:miter lim="800000"/>
            <a:headEnd/>
            <a:tailEnd/>
          </a:ln>
          <a:effectLst/>
        </p:spPr>
        <p:txBody>
          <a:bodyPr anchor="ctr"/>
          <a:lstStyle/>
          <a:p>
            <a:pPr>
              <a:defRPr/>
            </a:pPr>
            <a:r>
              <a:rPr lang="en-US" sz="3600" b="1" dirty="0" smtClean="0">
                <a:solidFill>
                  <a:schemeClr val="bg1"/>
                </a:solidFill>
                <a:effectLst>
                  <a:outerShdw blurRad="38100" dist="38100" dir="2700000" algn="tl">
                    <a:srgbClr val="000000"/>
                  </a:outerShdw>
                </a:effectLst>
              </a:rPr>
              <a:t>Texas Eastman Groundbreaking March 23, 1950</a:t>
            </a:r>
            <a:endParaRPr lang="en-US" sz="3600" b="1" dirty="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smtClean="0"/>
              <a:t>First Product Shipped</a:t>
            </a:r>
            <a:endParaRPr lang="en-US" dirty="0"/>
          </a:p>
        </p:txBody>
      </p:sp>
      <p:sp>
        <p:nvSpPr>
          <p:cNvPr id="3" name="Subtitle 2"/>
          <p:cNvSpPr>
            <a:spLocks noGrp="1"/>
          </p:cNvSpPr>
          <p:nvPr>
            <p:ph type="subTitle" idx="1"/>
          </p:nvPr>
        </p:nvSpPr>
        <p:spPr>
          <a:xfrm>
            <a:off x="2590800" y="5867400"/>
            <a:ext cx="4343400" cy="762000"/>
          </a:xfrm>
        </p:spPr>
        <p:txBody>
          <a:bodyPr>
            <a:normAutofit/>
          </a:bodyPr>
          <a:lstStyle/>
          <a:p>
            <a:pPr algn="ctr"/>
            <a:r>
              <a:rPr lang="en-US" sz="3200" b="1" dirty="0" smtClean="0"/>
              <a:t>March 10, 1953</a:t>
            </a:r>
            <a:endParaRPr lang="en-US" sz="3200" b="1" dirty="0"/>
          </a:p>
        </p:txBody>
      </p:sp>
      <p:pic>
        <p:nvPicPr>
          <p:cNvPr id="4" name="Picture 3" descr="1STPRODU"/>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38200" y="1142999"/>
            <a:ext cx="7620000" cy="4800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3773" y="29118"/>
            <a:ext cx="9444275" cy="6794376"/>
          </a:xfrm>
          <a:prstGeom prst="rect">
            <a:avLst/>
          </a:prstGeom>
        </p:spPr>
      </p:pic>
      <p:sp>
        <p:nvSpPr>
          <p:cNvPr id="5" name="Rectangle 3"/>
          <p:cNvSpPr>
            <a:spLocks noChangeArrowheads="1"/>
          </p:cNvSpPr>
          <p:nvPr/>
        </p:nvSpPr>
        <p:spPr bwMode="auto">
          <a:xfrm>
            <a:off x="914400" y="5427522"/>
            <a:ext cx="7772400" cy="1447800"/>
          </a:xfrm>
          <a:prstGeom prst="rect">
            <a:avLst/>
          </a:prstGeom>
          <a:noFill/>
          <a:ln w="9525">
            <a:noFill/>
            <a:miter lim="800000"/>
            <a:headEnd/>
            <a:tailEnd/>
          </a:ln>
          <a:effectLst/>
        </p:spPr>
        <p:txBody>
          <a:bodyPr anchor="ctr"/>
          <a:lstStyle/>
          <a:p>
            <a:pPr algn="ctr">
              <a:defRPr/>
            </a:pPr>
            <a:r>
              <a:rPr lang="en-US" sz="3600" b="1" dirty="0">
                <a:solidFill>
                  <a:schemeClr val="bg1"/>
                </a:solidFill>
                <a:effectLst>
                  <a:outerShdw blurRad="38100" dist="38100" dir="2700000" algn="tl">
                    <a:srgbClr val="000000"/>
                  </a:outerShdw>
                </a:effectLst>
              </a:rPr>
              <a:t>250 Employees</a:t>
            </a:r>
          </a:p>
        </p:txBody>
      </p:sp>
      <p:sp>
        <p:nvSpPr>
          <p:cNvPr id="6" name="Text Box 4"/>
          <p:cNvSpPr txBox="1">
            <a:spLocks noChangeArrowheads="1"/>
          </p:cNvSpPr>
          <p:nvPr/>
        </p:nvSpPr>
        <p:spPr bwMode="auto">
          <a:xfrm>
            <a:off x="1752600" y="5181600"/>
            <a:ext cx="6096000" cy="646331"/>
          </a:xfrm>
          <a:prstGeom prst="rect">
            <a:avLst/>
          </a:prstGeom>
          <a:noFill/>
          <a:ln w="12700">
            <a:noFill/>
            <a:miter lim="800000"/>
            <a:headEnd type="none" w="sm" len="sm"/>
            <a:tailEnd type="none" w="sm" len="sm"/>
          </a:ln>
          <a:effectLst/>
        </p:spPr>
        <p:txBody>
          <a:bodyPr>
            <a:spAutoFit/>
          </a:bodyPr>
          <a:lstStyle/>
          <a:p>
            <a:pPr algn="ctr">
              <a:defRPr/>
            </a:pPr>
            <a:r>
              <a:rPr lang="en-US" sz="3600" b="1" dirty="0">
                <a:solidFill>
                  <a:schemeClr val="bg1"/>
                </a:solidFill>
                <a:effectLst>
                  <a:outerShdw blurRad="38100" dist="38100" dir="2700000" algn="tl">
                    <a:srgbClr val="000000"/>
                  </a:outerShdw>
                </a:effectLst>
              </a:rPr>
              <a:t>Texas Eastman </a:t>
            </a:r>
            <a:r>
              <a:rPr lang="en-US" sz="3600" b="1" dirty="0" smtClean="0">
                <a:solidFill>
                  <a:schemeClr val="bg1"/>
                </a:solidFill>
                <a:effectLst>
                  <a:outerShdw blurRad="38100" dist="38100" dir="2700000" algn="tl">
                    <a:srgbClr val="000000"/>
                  </a:outerShdw>
                </a:effectLst>
              </a:rPr>
              <a:t>1952</a:t>
            </a:r>
            <a:endParaRPr lang="en-US" sz="3600" b="1" dirty="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221186"/>
            <a:ext cx="9120996" cy="7173915"/>
          </a:xfrm>
          <a:prstGeom prst="rect">
            <a:avLst/>
          </a:prstGeom>
        </p:spPr>
      </p:pic>
      <p:sp>
        <p:nvSpPr>
          <p:cNvPr id="5" name="Text Box 3"/>
          <p:cNvSpPr txBox="1">
            <a:spLocks noChangeArrowheads="1"/>
          </p:cNvSpPr>
          <p:nvPr/>
        </p:nvSpPr>
        <p:spPr bwMode="auto">
          <a:xfrm>
            <a:off x="2244306" y="685800"/>
            <a:ext cx="4724400" cy="1200329"/>
          </a:xfrm>
          <a:prstGeom prst="rect">
            <a:avLst/>
          </a:prstGeom>
          <a:noFill/>
          <a:ln w="9525">
            <a:noFill/>
            <a:miter lim="800000"/>
            <a:headEnd/>
            <a:tailEnd/>
          </a:ln>
          <a:effectLst/>
        </p:spPr>
        <p:txBody>
          <a:bodyPr wrap="square">
            <a:spAutoFit/>
          </a:bodyPr>
          <a:lstStyle/>
          <a:p>
            <a:pPr algn="ctr">
              <a:defRPr/>
            </a:pPr>
            <a:r>
              <a:rPr lang="en-US" sz="2400" b="1" dirty="0">
                <a:solidFill>
                  <a:schemeClr val="bg1"/>
                </a:solidFill>
                <a:effectLst>
                  <a:outerShdw blurRad="38100" dist="38100" dir="2700000" algn="tl">
                    <a:srgbClr val="000000"/>
                  </a:outerShdw>
                </a:effectLst>
              </a:rPr>
              <a:t>~1,600 Employees</a:t>
            </a:r>
          </a:p>
          <a:p>
            <a:pPr algn="ctr">
              <a:defRPr/>
            </a:pPr>
            <a:r>
              <a:rPr lang="en-US" sz="2400" b="1" dirty="0">
                <a:solidFill>
                  <a:schemeClr val="bg1"/>
                </a:solidFill>
                <a:effectLst>
                  <a:outerShdw blurRad="38100" dist="38100" dir="2700000" algn="tl">
                    <a:srgbClr val="000000"/>
                  </a:outerShdw>
                </a:effectLst>
              </a:rPr>
              <a:t>&gt; 40 Chemicals and Plastics</a:t>
            </a:r>
          </a:p>
          <a:p>
            <a:pPr algn="ctr">
              <a:defRPr/>
            </a:pPr>
            <a:r>
              <a:rPr lang="en-US" sz="2400" b="1" dirty="0">
                <a:solidFill>
                  <a:schemeClr val="bg1"/>
                </a:solidFill>
                <a:effectLst>
                  <a:outerShdw blurRad="38100" dist="38100" dir="2700000" algn="tl">
                    <a:srgbClr val="000000"/>
                  </a:outerShdw>
                </a:effectLst>
              </a:rPr>
              <a:t>~ 4 Billion Pounds/year</a:t>
            </a:r>
          </a:p>
        </p:txBody>
      </p:sp>
      <p:sp>
        <p:nvSpPr>
          <p:cNvPr id="6" name="Text Box 4"/>
          <p:cNvSpPr txBox="1">
            <a:spLocks noChangeArrowheads="1"/>
          </p:cNvSpPr>
          <p:nvPr/>
        </p:nvSpPr>
        <p:spPr bwMode="auto">
          <a:xfrm>
            <a:off x="1127234" y="0"/>
            <a:ext cx="7162800" cy="762000"/>
          </a:xfrm>
          <a:prstGeom prst="rect">
            <a:avLst/>
          </a:prstGeom>
          <a:noFill/>
          <a:ln w="12700">
            <a:noFill/>
            <a:miter lim="800000"/>
            <a:headEnd type="none" w="sm" len="sm"/>
            <a:tailEnd type="none" w="sm" len="sm"/>
          </a:ln>
          <a:effectLst/>
        </p:spPr>
        <p:txBody>
          <a:bodyPr wrap="square">
            <a:spAutoFit/>
          </a:bodyPr>
          <a:lstStyle/>
          <a:p>
            <a:pPr>
              <a:defRPr/>
            </a:pPr>
            <a:r>
              <a:rPr lang="en-US" sz="4400" b="1" dirty="0">
                <a:solidFill>
                  <a:schemeClr val="bg1"/>
                </a:solidFill>
                <a:effectLst>
                  <a:outerShdw blurRad="38100" dist="38100" dir="2700000" algn="tl">
                    <a:srgbClr val="000000"/>
                  </a:outerShdw>
                </a:effectLst>
              </a:rPr>
              <a:t>Texas Operations - Today</a:t>
            </a:r>
            <a:endParaRPr lang="en-US" sz="4400" dirty="0">
              <a:solidFill>
                <a:schemeClr val="bg1"/>
              </a:solidFill>
              <a:effectLst>
                <a:outerShdw blurRad="38100" dist="38100" dir="2700000" algn="tl">
                  <a:srgbClr val="000000"/>
                </a:outerShdw>
              </a:effectLst>
            </a:endParaRPr>
          </a:p>
        </p:txBody>
      </p:sp>
      <p:sp>
        <p:nvSpPr>
          <p:cNvPr id="9" name="Content Placeholder 4"/>
          <p:cNvSpPr txBox="1">
            <a:spLocks/>
          </p:cNvSpPr>
          <p:nvPr/>
        </p:nvSpPr>
        <p:spPr>
          <a:xfrm>
            <a:off x="1828800" y="3352800"/>
            <a:ext cx="2971800" cy="3505200"/>
          </a:xfrm>
          <a:prstGeom prst="rect">
            <a:avLst/>
          </a:prstGeom>
        </p:spPr>
        <p:txBody>
          <a:bodyPr vert="horz" lIns="91440" tIns="45720" rIns="91440" bIns="45720" rtlCol="0" anchor="b">
            <a:normAutofit/>
          </a:bodyPr>
          <a:lstStyle/>
          <a:p>
            <a:pPr marL="342900" marR="0" lvl="0" indent="-342900" algn="r" defTabSz="914400" rtl="0" eaLnBrk="1" fontAlgn="auto" latinLnBrk="0" hangingPunct="1">
              <a:lnSpc>
                <a:spcPct val="100000"/>
              </a:lnSpc>
              <a:spcBef>
                <a:spcPct val="20000"/>
              </a:spcBef>
              <a:spcAft>
                <a:spcPts val="0"/>
              </a:spcAft>
              <a:buClr>
                <a:srgbClr val="7E99AA"/>
              </a:buClr>
              <a:buSzPct val="125000"/>
              <a:buFont typeface="Wingdings" pitchFamily="2" charset="2"/>
              <a:buNone/>
              <a:tabLst/>
              <a:defRPr/>
            </a:pPr>
            <a:endParaRPr lang="en-US" sz="2400" b="1" dirty="0" smtClean="0">
              <a:solidFill>
                <a:srgbClr val="FFFF00"/>
              </a:solidFill>
              <a:effectLst>
                <a:outerShdw blurRad="38100" dist="38100" dir="2700000" algn="tl">
                  <a:srgbClr val="000000"/>
                </a:outerShdw>
              </a:effectLst>
            </a:endParaRP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smtClean="0">
                <a:solidFill>
                  <a:schemeClr val="bg1"/>
                </a:solidFill>
                <a:effectLst>
                  <a:outerShdw blurRad="38100" dist="38100" dir="2700000" algn="tl">
                    <a:srgbClr val="000000"/>
                  </a:outerShdw>
                </a:effectLst>
              </a:rPr>
              <a:t>Olefins</a:t>
            </a: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err="1" smtClean="0">
                <a:solidFill>
                  <a:schemeClr val="bg1"/>
                </a:solidFill>
                <a:effectLst>
                  <a:outerShdw blurRad="38100" dist="38100" dir="2700000" algn="tl">
                    <a:srgbClr val="000000"/>
                  </a:outerShdw>
                </a:effectLst>
              </a:rPr>
              <a:t>Polyolefins</a:t>
            </a:r>
            <a:endParaRPr lang="en-US" sz="2400" b="1" dirty="0" smtClean="0">
              <a:solidFill>
                <a:schemeClr val="bg1"/>
              </a:solidFill>
              <a:effectLst>
                <a:outerShdw blurRad="38100" dist="38100" dir="2700000" algn="tl">
                  <a:srgbClr val="000000"/>
                </a:outerShdw>
              </a:effectLst>
            </a:endParaRP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smtClean="0">
                <a:solidFill>
                  <a:schemeClr val="bg1"/>
                </a:solidFill>
                <a:effectLst>
                  <a:outerShdw blurRad="38100" dist="38100" dir="2700000" algn="tl">
                    <a:srgbClr val="000000"/>
                  </a:outerShdw>
                </a:effectLst>
              </a:rPr>
              <a:t>Alcohols</a:t>
            </a: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err="1" smtClean="0">
                <a:solidFill>
                  <a:schemeClr val="bg1"/>
                </a:solidFill>
                <a:effectLst>
                  <a:outerShdw blurRad="38100" dist="38100" dir="2700000" algn="tl">
                    <a:srgbClr val="000000"/>
                  </a:outerShdw>
                </a:effectLst>
              </a:rPr>
              <a:t>Aldehydes</a:t>
            </a:r>
            <a:endParaRPr lang="en-US" sz="2400" b="1" dirty="0" smtClean="0">
              <a:solidFill>
                <a:schemeClr val="bg1"/>
              </a:solidFill>
              <a:effectLst>
                <a:outerShdw blurRad="38100" dist="38100" dir="2700000" algn="tl">
                  <a:srgbClr val="000000"/>
                </a:outerShdw>
              </a:effectLst>
            </a:endParaRPr>
          </a:p>
          <a:p>
            <a:pPr marL="0" marR="0" lvl="0" indent="0" algn="r" defTabSz="914400" rtl="0" eaLnBrk="1" fontAlgn="auto" latinLnBrk="0" hangingPunct="1">
              <a:lnSpc>
                <a:spcPct val="100000"/>
              </a:lnSpc>
              <a:spcBef>
                <a:spcPct val="20000"/>
              </a:spcBef>
              <a:spcAft>
                <a:spcPts val="0"/>
              </a:spcAft>
              <a:buClr>
                <a:srgbClr val="7E99AA"/>
              </a:buClr>
              <a:buSzPct val="125000"/>
              <a:buFont typeface="Wingdings" pitchFamily="2" charset="2"/>
              <a:buNone/>
              <a:tabLst/>
              <a:defRPr/>
            </a:pPr>
            <a:endParaRPr kumimoji="0" lang="en-US" sz="1800" b="0" i="0" u="none" strike="noStrike" kern="1200" cap="none" spc="0" normalizeH="0" baseline="0" noProof="0" dirty="0">
              <a:ln>
                <a:noFill/>
              </a:ln>
              <a:solidFill>
                <a:srgbClr val="00B0F0"/>
              </a:solidFill>
              <a:effectLst/>
              <a:uLnTx/>
              <a:uFillTx/>
              <a:latin typeface="Arial" pitchFamily="34" charset="0"/>
              <a:ea typeface="+mn-ea"/>
              <a:cs typeface="Arial" pitchFamily="34" charset="0"/>
            </a:endParaRPr>
          </a:p>
        </p:txBody>
      </p:sp>
      <p:sp>
        <p:nvSpPr>
          <p:cNvPr id="11" name="Content Placeholder 4"/>
          <p:cNvSpPr txBox="1">
            <a:spLocks/>
          </p:cNvSpPr>
          <p:nvPr/>
        </p:nvSpPr>
        <p:spPr>
          <a:xfrm>
            <a:off x="4343400" y="4038600"/>
            <a:ext cx="4038600" cy="2819400"/>
          </a:xfrm>
          <a:prstGeom prst="rect">
            <a:avLst/>
          </a:prstGeom>
        </p:spPr>
        <p:txBody>
          <a:bodyPr vert="horz" lIns="91440" tIns="45720" rIns="91440" bIns="45720" rtlCol="0" anchor="b">
            <a:normAutofit/>
          </a:bodyPr>
          <a:lstStyle/>
          <a:p>
            <a:pPr marL="342900" marR="0" lvl="0" indent="-342900" algn="r" defTabSz="914400" rtl="0" eaLnBrk="1" fontAlgn="auto" latinLnBrk="0" hangingPunct="1">
              <a:lnSpc>
                <a:spcPct val="100000"/>
              </a:lnSpc>
              <a:spcBef>
                <a:spcPct val="20000"/>
              </a:spcBef>
              <a:spcAft>
                <a:spcPts val="0"/>
              </a:spcAft>
              <a:buClr>
                <a:srgbClr val="7E99AA"/>
              </a:buClr>
              <a:buSzPct val="125000"/>
              <a:buFont typeface="Wingdings" pitchFamily="2" charset="2"/>
              <a:buNone/>
              <a:tabLst/>
              <a:defRPr/>
            </a:pPr>
            <a:endParaRPr lang="en-US" sz="2400" b="1" dirty="0" smtClean="0">
              <a:solidFill>
                <a:srgbClr val="FFFF00"/>
              </a:solidFill>
              <a:effectLst>
                <a:outerShdw blurRad="38100" dist="38100" dir="2700000" algn="tl">
                  <a:srgbClr val="000000"/>
                </a:outerShdw>
              </a:effectLst>
            </a:endParaRP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smtClean="0">
                <a:solidFill>
                  <a:schemeClr val="bg1"/>
                </a:solidFill>
                <a:effectLst>
                  <a:outerShdw blurRad="38100" dist="38100" dir="2700000" algn="tl">
                    <a:srgbClr val="000000"/>
                  </a:outerShdw>
                </a:effectLst>
              </a:rPr>
              <a:t>Solvents</a:t>
            </a: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smtClean="0">
                <a:solidFill>
                  <a:schemeClr val="bg1"/>
                </a:solidFill>
                <a:effectLst>
                  <a:outerShdw blurRad="38100" dist="38100" dir="2700000" algn="tl">
                    <a:srgbClr val="000000"/>
                  </a:outerShdw>
                </a:effectLst>
              </a:rPr>
              <a:t>Resins</a:t>
            </a:r>
          </a:p>
          <a:p>
            <a:pPr marL="744538" marR="0" lvl="1" indent="-342900" algn="l" defTabSz="914400" rtl="0" eaLnBrk="1" fontAlgn="auto" latinLnBrk="0" hangingPunct="1">
              <a:lnSpc>
                <a:spcPct val="90000"/>
              </a:lnSpc>
              <a:spcBef>
                <a:spcPct val="20000"/>
              </a:spcBef>
              <a:spcAft>
                <a:spcPts val="0"/>
              </a:spcAft>
              <a:buClr>
                <a:srgbClr val="7E99AA"/>
              </a:buClr>
              <a:buSzPct val="125000"/>
              <a:buFontTx/>
              <a:buChar char="•"/>
              <a:tabLst/>
              <a:defRPr/>
            </a:pPr>
            <a:r>
              <a:rPr lang="en-US" sz="2400" b="1" dirty="0" smtClean="0">
                <a:solidFill>
                  <a:schemeClr val="bg1"/>
                </a:solidFill>
                <a:effectLst>
                  <a:outerShdw blurRad="38100" dist="38100" dir="2700000" algn="tl">
                    <a:srgbClr val="000000"/>
                  </a:outerShdw>
                </a:effectLst>
              </a:rPr>
              <a:t>Other Chemicals</a:t>
            </a:r>
          </a:p>
          <a:p>
            <a:pPr marL="0" marR="0" lvl="0" indent="0" algn="r" defTabSz="914400" rtl="0" eaLnBrk="1" fontAlgn="auto" latinLnBrk="0" hangingPunct="1">
              <a:lnSpc>
                <a:spcPct val="100000"/>
              </a:lnSpc>
              <a:spcBef>
                <a:spcPct val="20000"/>
              </a:spcBef>
              <a:spcAft>
                <a:spcPts val="0"/>
              </a:spcAft>
              <a:buClr>
                <a:srgbClr val="7E99AA"/>
              </a:buClr>
              <a:buSzPct val="125000"/>
              <a:buFont typeface="Wingdings" pitchFamily="2" charset="2"/>
              <a:buNone/>
              <a:tabLst/>
              <a:defRPr/>
            </a:pPr>
            <a:endParaRPr kumimoji="0" lang="en-US" sz="1800" b="0" i="0" u="none" strike="noStrike" kern="1200" cap="none" spc="0" normalizeH="0" baseline="0" noProof="0" dirty="0">
              <a:ln>
                <a:noFill/>
              </a:ln>
              <a:solidFill>
                <a:srgbClr val="00B0F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ChangeAspect="1"/>
          </p:cNvGraphicFramePr>
          <p:nvPr/>
        </p:nvGraphicFramePr>
        <p:xfrm>
          <a:off x="0" y="-277813"/>
          <a:ext cx="9513888" cy="7135813"/>
        </p:xfrm>
        <a:graphic>
          <a:graphicData uri="http://schemas.openxmlformats.org/presentationml/2006/ole">
            <p:oleObj spid="_x0000_s2050" name="Slide" r:id="rId4" imgW="4748754" imgH="3561684" progId="PowerPoint.Slide.8">
              <p:embed/>
            </p:oleObj>
          </a:graphicData>
        </a:graphic>
      </p:graphicFrame>
      <p:sp>
        <p:nvSpPr>
          <p:cNvPr id="113667" name="Line 3"/>
          <p:cNvSpPr>
            <a:spLocks noChangeShapeType="1"/>
          </p:cNvSpPr>
          <p:nvPr/>
        </p:nvSpPr>
        <p:spPr bwMode="auto">
          <a:xfrm>
            <a:off x="3581400" y="5562600"/>
            <a:ext cx="914400" cy="76200"/>
          </a:xfrm>
          <a:prstGeom prst="line">
            <a:avLst/>
          </a:prstGeom>
          <a:noFill/>
          <a:ln w="19050">
            <a:solidFill>
              <a:srgbClr val="FF0000"/>
            </a:solidFill>
            <a:round/>
            <a:headEnd/>
            <a:tailEnd type="triangle" w="med" len="med"/>
          </a:ln>
          <a:effectLst/>
        </p:spPr>
        <p:txBody>
          <a:bodyPr/>
          <a:lstStyle/>
          <a:p>
            <a:endParaRPr lang="en-US"/>
          </a:p>
        </p:txBody>
      </p:sp>
      <p:sp>
        <p:nvSpPr>
          <p:cNvPr id="113668" name="Text Box 4"/>
          <p:cNvSpPr txBox="1">
            <a:spLocks noChangeArrowheads="1"/>
          </p:cNvSpPr>
          <p:nvPr/>
        </p:nvSpPr>
        <p:spPr bwMode="auto">
          <a:xfrm>
            <a:off x="3048001" y="5334001"/>
            <a:ext cx="861133" cy="707886"/>
          </a:xfrm>
          <a:prstGeom prst="rect">
            <a:avLst/>
          </a:prstGeom>
          <a:solidFill>
            <a:srgbClr val="FF0000"/>
          </a:solidFill>
          <a:ln w="9525">
            <a:noFill/>
            <a:miter lim="800000"/>
            <a:headEnd/>
            <a:tailEnd/>
          </a:ln>
          <a:effectLst/>
        </p:spPr>
        <p:txBody>
          <a:bodyPr wrap="none">
            <a:spAutoFit/>
          </a:bodyPr>
          <a:lstStyle/>
          <a:p>
            <a:pPr algn="ctr"/>
            <a:r>
              <a:rPr lang="en-US" sz="1000" dirty="0">
                <a:solidFill>
                  <a:srgbClr val="000000"/>
                </a:solidFill>
                <a:latin typeface="Times New Roman" pitchFamily="18" charset="0"/>
              </a:rPr>
              <a:t>Bldg 52 </a:t>
            </a:r>
          </a:p>
          <a:p>
            <a:pPr algn="ctr"/>
            <a:r>
              <a:rPr lang="en-US" sz="1000" dirty="0">
                <a:solidFill>
                  <a:srgbClr val="000000"/>
                </a:solidFill>
                <a:latin typeface="Times New Roman" pitchFamily="18" charset="0"/>
              </a:rPr>
              <a:t>Boiler house</a:t>
            </a:r>
          </a:p>
          <a:p>
            <a:pPr algn="ctr"/>
            <a:r>
              <a:rPr lang="en-US" sz="1000" dirty="0">
                <a:solidFill>
                  <a:srgbClr val="000000"/>
                </a:solidFill>
                <a:latin typeface="Times New Roman" pitchFamily="18" charset="0"/>
              </a:rPr>
              <a:t>&amp;</a:t>
            </a:r>
          </a:p>
          <a:p>
            <a:pPr algn="ctr"/>
            <a:r>
              <a:rPr lang="en-US" sz="1000" dirty="0" err="1">
                <a:solidFill>
                  <a:srgbClr val="000000"/>
                </a:solidFill>
                <a:latin typeface="Times New Roman" pitchFamily="18" charset="0"/>
              </a:rPr>
              <a:t>Demin</a:t>
            </a:r>
            <a:r>
              <a:rPr lang="en-US" sz="1000" dirty="0">
                <a:solidFill>
                  <a:srgbClr val="000000"/>
                </a:solidFill>
                <a:latin typeface="Times New Roman" pitchFamily="18" charset="0"/>
              </a:rPr>
              <a:t>. Plant</a:t>
            </a:r>
          </a:p>
        </p:txBody>
      </p:sp>
      <p:sp>
        <p:nvSpPr>
          <p:cNvPr id="113669" name="Rectangle 5"/>
          <p:cNvSpPr>
            <a:spLocks noChangeArrowheads="1"/>
          </p:cNvSpPr>
          <p:nvPr/>
        </p:nvSpPr>
        <p:spPr bwMode="auto">
          <a:xfrm>
            <a:off x="3886200" y="3810000"/>
            <a:ext cx="152400" cy="762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13670" name="Rectangle 6"/>
          <p:cNvSpPr>
            <a:spLocks noChangeArrowheads="1"/>
          </p:cNvSpPr>
          <p:nvPr/>
        </p:nvSpPr>
        <p:spPr bwMode="auto">
          <a:xfrm>
            <a:off x="3429000" y="5105400"/>
            <a:ext cx="76200" cy="762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13671" name="Text Box 7"/>
          <p:cNvSpPr txBox="1">
            <a:spLocks noChangeArrowheads="1"/>
          </p:cNvSpPr>
          <p:nvPr/>
        </p:nvSpPr>
        <p:spPr bwMode="auto">
          <a:xfrm>
            <a:off x="2743201" y="3810001"/>
            <a:ext cx="944489" cy="553998"/>
          </a:xfrm>
          <a:prstGeom prst="rect">
            <a:avLst/>
          </a:prstGeom>
          <a:solidFill>
            <a:srgbClr val="00FF00"/>
          </a:solidFill>
          <a:ln w="9525">
            <a:noFill/>
            <a:miter lim="800000"/>
            <a:headEnd/>
            <a:tailEnd/>
          </a:ln>
          <a:effectLst/>
        </p:spPr>
        <p:txBody>
          <a:bodyPr wrap="none">
            <a:spAutoFit/>
          </a:bodyPr>
          <a:lstStyle/>
          <a:p>
            <a:r>
              <a:rPr lang="en-US" sz="1000">
                <a:solidFill>
                  <a:srgbClr val="000000"/>
                </a:solidFill>
                <a:latin typeface="Times New Roman" pitchFamily="18" charset="0"/>
              </a:rPr>
              <a:t>Once Through</a:t>
            </a:r>
          </a:p>
          <a:p>
            <a:r>
              <a:rPr lang="en-US" sz="1000">
                <a:solidFill>
                  <a:srgbClr val="000000"/>
                </a:solidFill>
                <a:latin typeface="Times New Roman" pitchFamily="18" charset="0"/>
              </a:rPr>
              <a:t>Cooling Water</a:t>
            </a:r>
          </a:p>
          <a:p>
            <a:r>
              <a:rPr lang="en-US" sz="1000">
                <a:solidFill>
                  <a:srgbClr val="000000"/>
                </a:solidFill>
                <a:latin typeface="Times New Roman" pitchFamily="18" charset="0"/>
              </a:rPr>
              <a:t>Pump Stations</a:t>
            </a:r>
          </a:p>
        </p:txBody>
      </p:sp>
      <p:sp>
        <p:nvSpPr>
          <p:cNvPr id="113672" name="Line 8"/>
          <p:cNvSpPr>
            <a:spLocks noChangeShapeType="1"/>
          </p:cNvSpPr>
          <p:nvPr/>
        </p:nvSpPr>
        <p:spPr bwMode="auto">
          <a:xfrm flipV="1">
            <a:off x="3657600" y="3886200"/>
            <a:ext cx="228600" cy="152400"/>
          </a:xfrm>
          <a:prstGeom prst="line">
            <a:avLst/>
          </a:prstGeom>
          <a:noFill/>
          <a:ln w="9525">
            <a:solidFill>
              <a:srgbClr val="00FF00"/>
            </a:solidFill>
            <a:round/>
            <a:headEnd/>
            <a:tailEnd type="triangle" w="med" len="med"/>
          </a:ln>
          <a:effectLst/>
        </p:spPr>
        <p:txBody>
          <a:bodyPr/>
          <a:lstStyle/>
          <a:p>
            <a:endParaRPr lang="en-US"/>
          </a:p>
        </p:txBody>
      </p:sp>
      <p:sp>
        <p:nvSpPr>
          <p:cNvPr id="113673" name="Line 9"/>
          <p:cNvSpPr>
            <a:spLocks noChangeShapeType="1"/>
          </p:cNvSpPr>
          <p:nvPr/>
        </p:nvSpPr>
        <p:spPr bwMode="auto">
          <a:xfrm>
            <a:off x="3276600" y="4343400"/>
            <a:ext cx="152400" cy="762000"/>
          </a:xfrm>
          <a:prstGeom prst="line">
            <a:avLst/>
          </a:prstGeom>
          <a:noFill/>
          <a:ln w="19050">
            <a:solidFill>
              <a:srgbClr val="00FF00"/>
            </a:solidFill>
            <a:round/>
            <a:headEnd/>
            <a:tailEnd type="triangle" w="med" len="med"/>
          </a:ln>
          <a:effectLst/>
        </p:spPr>
        <p:txBody>
          <a:bodyPr/>
          <a:lstStyle/>
          <a:p>
            <a:endParaRPr lang="en-US"/>
          </a:p>
        </p:txBody>
      </p:sp>
      <p:sp>
        <p:nvSpPr>
          <p:cNvPr id="113675" name="Rectangle 11"/>
          <p:cNvSpPr>
            <a:spLocks noChangeArrowheads="1"/>
          </p:cNvSpPr>
          <p:nvPr/>
        </p:nvSpPr>
        <p:spPr bwMode="auto">
          <a:xfrm>
            <a:off x="4191000" y="4876800"/>
            <a:ext cx="76200" cy="762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13676" name="Rectangle 12"/>
          <p:cNvSpPr>
            <a:spLocks noChangeArrowheads="1"/>
          </p:cNvSpPr>
          <p:nvPr/>
        </p:nvSpPr>
        <p:spPr bwMode="auto">
          <a:xfrm>
            <a:off x="4495800" y="5562600"/>
            <a:ext cx="76200" cy="762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13677" name="Rectangle 13"/>
          <p:cNvSpPr>
            <a:spLocks noChangeArrowheads="1"/>
          </p:cNvSpPr>
          <p:nvPr/>
        </p:nvSpPr>
        <p:spPr bwMode="auto">
          <a:xfrm>
            <a:off x="5638800" y="2743200"/>
            <a:ext cx="76200" cy="762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13678" name="Rectangle 14"/>
          <p:cNvSpPr>
            <a:spLocks noChangeArrowheads="1"/>
          </p:cNvSpPr>
          <p:nvPr/>
        </p:nvSpPr>
        <p:spPr bwMode="auto">
          <a:xfrm>
            <a:off x="7391400" y="3581400"/>
            <a:ext cx="152400" cy="1524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13679" name="Text Box 15"/>
          <p:cNvSpPr txBox="1">
            <a:spLocks noChangeArrowheads="1"/>
          </p:cNvSpPr>
          <p:nvPr/>
        </p:nvSpPr>
        <p:spPr bwMode="auto">
          <a:xfrm>
            <a:off x="7696202" y="3505200"/>
            <a:ext cx="1235979" cy="307777"/>
          </a:xfrm>
          <a:prstGeom prst="rect">
            <a:avLst/>
          </a:prstGeom>
          <a:noFill/>
          <a:ln w="9525">
            <a:noFill/>
            <a:miter lim="800000"/>
            <a:headEnd/>
            <a:tailEnd/>
          </a:ln>
          <a:effectLst/>
        </p:spPr>
        <p:txBody>
          <a:bodyPr wrap="none">
            <a:spAutoFit/>
          </a:bodyPr>
          <a:lstStyle/>
          <a:p>
            <a:r>
              <a:rPr lang="en-US" sz="1400">
                <a:solidFill>
                  <a:srgbClr val="000000"/>
                </a:solidFill>
                <a:latin typeface="Times New Roman" pitchFamily="18" charset="0"/>
              </a:rPr>
              <a:t>Instrument Air</a:t>
            </a:r>
          </a:p>
        </p:txBody>
      </p:sp>
      <p:sp>
        <p:nvSpPr>
          <p:cNvPr id="113680" name="Rectangle 16"/>
          <p:cNvSpPr>
            <a:spLocks noChangeArrowheads="1"/>
          </p:cNvSpPr>
          <p:nvPr/>
        </p:nvSpPr>
        <p:spPr bwMode="auto">
          <a:xfrm>
            <a:off x="7391400" y="4267200"/>
            <a:ext cx="152400" cy="152400"/>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13681" name="Text Box 17"/>
          <p:cNvSpPr txBox="1">
            <a:spLocks noChangeArrowheads="1"/>
          </p:cNvSpPr>
          <p:nvPr/>
        </p:nvSpPr>
        <p:spPr bwMode="auto">
          <a:xfrm>
            <a:off x="7696200" y="4114801"/>
            <a:ext cx="1287532" cy="584775"/>
          </a:xfrm>
          <a:prstGeom prst="rect">
            <a:avLst/>
          </a:prstGeom>
          <a:noFill/>
          <a:ln w="9525">
            <a:noFill/>
            <a:miter lim="800000"/>
            <a:headEnd/>
            <a:tailEnd/>
          </a:ln>
          <a:effectLst/>
        </p:spPr>
        <p:txBody>
          <a:bodyPr wrap="none">
            <a:spAutoFit/>
          </a:bodyPr>
          <a:lstStyle/>
          <a:p>
            <a:r>
              <a:rPr lang="en-US" sz="1400" dirty="0">
                <a:latin typeface="Times New Roman" pitchFamily="18" charset="0"/>
              </a:rPr>
              <a:t>Once Through</a:t>
            </a:r>
          </a:p>
          <a:p>
            <a:r>
              <a:rPr lang="en-US" sz="1400" dirty="0">
                <a:latin typeface="Times New Roman" pitchFamily="18" charset="0"/>
              </a:rPr>
              <a:t>Cooling Water</a:t>
            </a:r>
            <a:r>
              <a:rPr lang="en-US" dirty="0">
                <a:latin typeface="Garamond" pitchFamily="18" charset="0"/>
              </a:rPr>
              <a:t> </a:t>
            </a:r>
          </a:p>
        </p:txBody>
      </p:sp>
      <p:sp>
        <p:nvSpPr>
          <p:cNvPr id="113682" name="Rectangle 18"/>
          <p:cNvSpPr>
            <a:spLocks noChangeArrowheads="1"/>
          </p:cNvSpPr>
          <p:nvPr/>
        </p:nvSpPr>
        <p:spPr bwMode="auto">
          <a:xfrm>
            <a:off x="7391401" y="1752600"/>
            <a:ext cx="184731" cy="369332"/>
          </a:xfrm>
          <a:prstGeom prst="rect">
            <a:avLst/>
          </a:prstGeom>
          <a:solidFill>
            <a:srgbClr val="CC0000"/>
          </a:solidFill>
          <a:ln w="9525" algn="ctr">
            <a:noFill/>
            <a:miter lim="800000"/>
            <a:headEnd/>
            <a:tailEnd/>
          </a:ln>
          <a:effectLst/>
        </p:spPr>
        <p:txBody>
          <a:bodyPr wrap="none" anchor="ctr">
            <a:spAutoFit/>
          </a:bodyPr>
          <a:lstStyle/>
          <a:p>
            <a:endParaRPr lang="en-US"/>
          </a:p>
        </p:txBody>
      </p:sp>
      <p:sp>
        <p:nvSpPr>
          <p:cNvPr id="113683" name="Text Box 19"/>
          <p:cNvSpPr txBox="1">
            <a:spLocks noChangeArrowheads="1"/>
          </p:cNvSpPr>
          <p:nvPr/>
        </p:nvSpPr>
        <p:spPr bwMode="auto">
          <a:xfrm>
            <a:off x="7772401" y="1676400"/>
            <a:ext cx="704039" cy="307777"/>
          </a:xfrm>
          <a:prstGeom prst="rect">
            <a:avLst/>
          </a:prstGeom>
          <a:noFill/>
          <a:ln w="9525" algn="ctr">
            <a:noFill/>
            <a:miter lim="800000"/>
            <a:headEnd/>
            <a:tailEnd/>
          </a:ln>
          <a:effectLst/>
        </p:spPr>
        <p:txBody>
          <a:bodyPr wrap="none">
            <a:spAutoFit/>
          </a:bodyPr>
          <a:lstStyle/>
          <a:p>
            <a:r>
              <a:rPr lang="en-US" sz="1400">
                <a:solidFill>
                  <a:srgbClr val="000000"/>
                </a:solidFill>
                <a:latin typeface="Times New Roman" pitchFamily="18" charset="0"/>
              </a:rPr>
              <a:t>Boilers</a:t>
            </a:r>
          </a:p>
        </p:txBody>
      </p:sp>
      <p:sp>
        <p:nvSpPr>
          <p:cNvPr id="113684" name="Rectangle 20"/>
          <p:cNvSpPr>
            <a:spLocks noChangeArrowheads="1"/>
          </p:cNvSpPr>
          <p:nvPr/>
        </p:nvSpPr>
        <p:spPr bwMode="auto">
          <a:xfrm>
            <a:off x="7486651" y="2286000"/>
            <a:ext cx="1600310" cy="307777"/>
          </a:xfrm>
          <a:prstGeom prst="rect">
            <a:avLst/>
          </a:prstGeom>
          <a:noFill/>
          <a:ln w="9525" algn="ctr">
            <a:noFill/>
            <a:miter lim="800000"/>
            <a:headEnd/>
            <a:tailEnd/>
          </a:ln>
          <a:effectLst/>
        </p:spPr>
        <p:txBody>
          <a:bodyPr wrap="none" anchor="ctr">
            <a:spAutoFit/>
          </a:bodyPr>
          <a:lstStyle/>
          <a:p>
            <a:pPr algn="ctr"/>
            <a:r>
              <a:rPr lang="en-US" sz="1400">
                <a:solidFill>
                  <a:srgbClr val="000000"/>
                </a:solidFill>
                <a:latin typeface="Times New Roman" pitchFamily="18" charset="0"/>
              </a:rPr>
              <a:t>      Cooling Towers</a:t>
            </a:r>
          </a:p>
        </p:txBody>
      </p:sp>
      <p:sp>
        <p:nvSpPr>
          <p:cNvPr id="113685" name="Rectangle 21"/>
          <p:cNvSpPr>
            <a:spLocks noChangeArrowheads="1"/>
          </p:cNvSpPr>
          <p:nvPr/>
        </p:nvSpPr>
        <p:spPr bwMode="auto">
          <a:xfrm>
            <a:off x="7391401" y="2362200"/>
            <a:ext cx="184731" cy="369332"/>
          </a:xfrm>
          <a:prstGeom prst="rect">
            <a:avLst/>
          </a:prstGeom>
          <a:solidFill>
            <a:srgbClr val="006600"/>
          </a:solidFill>
          <a:ln w="9525" algn="ctr">
            <a:noFill/>
            <a:miter lim="800000"/>
            <a:headEnd/>
            <a:tailEnd/>
          </a:ln>
          <a:effectLst/>
        </p:spPr>
        <p:txBody>
          <a:bodyPr wrap="none" anchor="ctr">
            <a:spAutoFit/>
          </a:bodyPr>
          <a:lstStyle/>
          <a:p>
            <a:endParaRPr lang="en-US"/>
          </a:p>
        </p:txBody>
      </p:sp>
      <p:sp>
        <p:nvSpPr>
          <p:cNvPr id="113686" name="Rectangle 22"/>
          <p:cNvSpPr>
            <a:spLocks noChangeArrowheads="1"/>
          </p:cNvSpPr>
          <p:nvPr/>
        </p:nvSpPr>
        <p:spPr bwMode="auto">
          <a:xfrm>
            <a:off x="7391401" y="2971800"/>
            <a:ext cx="184731" cy="369332"/>
          </a:xfrm>
          <a:prstGeom prst="rect">
            <a:avLst/>
          </a:prstGeom>
          <a:solidFill>
            <a:srgbClr val="00CC99"/>
          </a:solidFill>
          <a:ln w="9525" algn="ctr">
            <a:noFill/>
            <a:miter lim="800000"/>
            <a:headEnd/>
            <a:tailEnd/>
          </a:ln>
          <a:effectLst/>
        </p:spPr>
        <p:txBody>
          <a:bodyPr wrap="none" anchor="ctr">
            <a:spAutoFit/>
          </a:bodyPr>
          <a:lstStyle/>
          <a:p>
            <a:endParaRPr lang="en-US"/>
          </a:p>
        </p:txBody>
      </p:sp>
      <p:sp>
        <p:nvSpPr>
          <p:cNvPr id="113687" name="Text Box 23"/>
          <p:cNvSpPr txBox="1">
            <a:spLocks noChangeArrowheads="1"/>
          </p:cNvSpPr>
          <p:nvPr/>
        </p:nvSpPr>
        <p:spPr bwMode="auto">
          <a:xfrm>
            <a:off x="7772400" y="2895600"/>
            <a:ext cx="654346" cy="307777"/>
          </a:xfrm>
          <a:prstGeom prst="rect">
            <a:avLst/>
          </a:prstGeom>
          <a:noFill/>
          <a:ln w="9525" algn="ctr">
            <a:noFill/>
            <a:miter lim="800000"/>
            <a:headEnd/>
            <a:tailEnd/>
          </a:ln>
          <a:effectLst/>
        </p:spPr>
        <p:txBody>
          <a:bodyPr wrap="none">
            <a:spAutoFit/>
          </a:bodyPr>
          <a:lstStyle/>
          <a:p>
            <a:r>
              <a:rPr lang="en-US" sz="1400">
                <a:solidFill>
                  <a:srgbClr val="000000"/>
                </a:solidFill>
                <a:latin typeface="Times New Roman" pitchFamily="18" charset="0"/>
              </a:rPr>
              <a:t>Cogen</a:t>
            </a:r>
          </a:p>
        </p:txBody>
      </p:sp>
      <p:sp>
        <p:nvSpPr>
          <p:cNvPr id="113688" name="Rectangle 24"/>
          <p:cNvSpPr>
            <a:spLocks noChangeArrowheads="1"/>
          </p:cNvSpPr>
          <p:nvPr/>
        </p:nvSpPr>
        <p:spPr bwMode="auto">
          <a:xfrm>
            <a:off x="7391401" y="5029200"/>
            <a:ext cx="184731" cy="369332"/>
          </a:xfrm>
          <a:prstGeom prst="rect">
            <a:avLst/>
          </a:prstGeom>
          <a:solidFill>
            <a:srgbClr val="FFFF00"/>
          </a:solidFill>
          <a:ln w="9525" algn="ctr">
            <a:noFill/>
            <a:miter lim="800000"/>
            <a:headEnd/>
            <a:tailEnd/>
          </a:ln>
          <a:effectLst/>
        </p:spPr>
        <p:txBody>
          <a:bodyPr wrap="none" anchor="ctr">
            <a:spAutoFit/>
          </a:bodyPr>
          <a:lstStyle/>
          <a:p>
            <a:endParaRPr lang="en-US"/>
          </a:p>
        </p:txBody>
      </p:sp>
      <p:sp>
        <p:nvSpPr>
          <p:cNvPr id="113689" name="Text Box 25"/>
          <p:cNvSpPr txBox="1">
            <a:spLocks noChangeArrowheads="1"/>
          </p:cNvSpPr>
          <p:nvPr/>
        </p:nvSpPr>
        <p:spPr bwMode="auto">
          <a:xfrm>
            <a:off x="7696200" y="4953000"/>
            <a:ext cx="1327608" cy="307777"/>
          </a:xfrm>
          <a:prstGeom prst="rect">
            <a:avLst/>
          </a:prstGeom>
          <a:noFill/>
          <a:ln w="9525" algn="ctr">
            <a:noFill/>
            <a:miter lim="800000"/>
            <a:headEnd/>
            <a:tailEnd/>
          </a:ln>
          <a:effectLst/>
        </p:spPr>
        <p:txBody>
          <a:bodyPr wrap="none">
            <a:spAutoFit/>
          </a:bodyPr>
          <a:lstStyle/>
          <a:p>
            <a:r>
              <a:rPr lang="en-US" sz="1400">
                <a:solidFill>
                  <a:srgbClr val="000000"/>
                </a:solidFill>
                <a:latin typeface="Times New Roman" pitchFamily="18" charset="0"/>
              </a:rPr>
              <a:t>Cracking Plants</a:t>
            </a:r>
          </a:p>
        </p:txBody>
      </p:sp>
      <p:pic>
        <p:nvPicPr>
          <p:cNvPr id="1028" name="Picture 4" descr="http://www.china-europa.tv/blog/wp-content/uploads/2009/06/logo-air-liquide.jpg"/>
          <p:cNvPicPr>
            <a:picLocks noChangeAspect="1" noChangeArrowheads="1"/>
          </p:cNvPicPr>
          <p:nvPr/>
        </p:nvPicPr>
        <p:blipFill>
          <a:blip r:embed="rId5" cstate="print"/>
          <a:srcRect/>
          <a:stretch>
            <a:fillRect/>
          </a:stretch>
        </p:blipFill>
        <p:spPr bwMode="auto">
          <a:xfrm>
            <a:off x="4572000" y="2209800"/>
            <a:ext cx="631603" cy="181060"/>
          </a:xfrm>
          <a:prstGeom prst="rect">
            <a:avLst/>
          </a:prstGeom>
          <a:noFill/>
        </p:spPr>
      </p:pic>
      <p:sp>
        <p:nvSpPr>
          <p:cNvPr id="31" name="Rectangle 30"/>
          <p:cNvSpPr/>
          <p:nvPr/>
        </p:nvSpPr>
        <p:spPr>
          <a:xfrm>
            <a:off x="304800" y="0"/>
            <a:ext cx="3429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t1.gstatic.com/images?q=tbn:sLrZHYjP67IL2M:http://catalog.ides.com/WebFileShare/Images/MFGLogos/Small/logo_984_SM.gif">
            <a:hlinkClick r:id="rId6"/>
          </p:cNvPr>
          <p:cNvPicPr>
            <a:picLocks noChangeAspect="1" noChangeArrowheads="1"/>
          </p:cNvPicPr>
          <p:nvPr/>
        </p:nvPicPr>
        <p:blipFill>
          <a:blip r:embed="rId7" cstate="print"/>
          <a:srcRect/>
          <a:stretch>
            <a:fillRect/>
          </a:stretch>
        </p:blipFill>
        <p:spPr bwMode="auto">
          <a:xfrm>
            <a:off x="4876800" y="2022908"/>
            <a:ext cx="752475" cy="205941"/>
          </a:xfrm>
          <a:prstGeom prst="rect">
            <a:avLst/>
          </a:prstGeom>
          <a:noFill/>
        </p:spPr>
      </p:pic>
      <p:pic>
        <p:nvPicPr>
          <p:cNvPr id="33" name="Picture 6" descr="http://t1.gstatic.com/images?q=tbn:sLrZHYjP67IL2M:http://catalog.ides.com/WebFileShare/Images/MFGLogos/Small/logo_984_SM.gif">
            <a:hlinkClick r:id="rId6"/>
          </p:cNvPr>
          <p:cNvPicPr>
            <a:picLocks noChangeAspect="1" noChangeArrowheads="1"/>
          </p:cNvPicPr>
          <p:nvPr/>
        </p:nvPicPr>
        <p:blipFill>
          <a:blip r:embed="rId7" cstate="print"/>
          <a:srcRect/>
          <a:stretch>
            <a:fillRect/>
          </a:stretch>
        </p:blipFill>
        <p:spPr bwMode="auto">
          <a:xfrm>
            <a:off x="4419600" y="3623108"/>
            <a:ext cx="752475" cy="205941"/>
          </a:xfrm>
          <a:prstGeom prst="rect">
            <a:avLst/>
          </a:prstGeom>
          <a:noFill/>
        </p:spPr>
      </p:pic>
      <p:pic>
        <p:nvPicPr>
          <p:cNvPr id="1032" name="Picture 8" descr="http://t0.gstatic.com/images?q=tbn:a0aMeEJKR9bjoM:http://www.fairbankschamber.org/members/images/FRH_Horz_black_logo.jpg">
            <a:hlinkClick r:id="rId8"/>
          </p:cNvPr>
          <p:cNvPicPr>
            <a:picLocks noChangeAspect="1" noChangeArrowheads="1"/>
          </p:cNvPicPr>
          <p:nvPr/>
        </p:nvPicPr>
        <p:blipFill>
          <a:blip r:embed="rId9" cstate="print"/>
          <a:srcRect/>
          <a:stretch>
            <a:fillRect/>
          </a:stretch>
        </p:blipFill>
        <p:spPr bwMode="auto">
          <a:xfrm>
            <a:off x="5105400" y="2209800"/>
            <a:ext cx="554064" cy="228600"/>
          </a:xfrm>
          <a:prstGeom prst="rect">
            <a:avLst/>
          </a:prstGeom>
          <a:noFill/>
        </p:spPr>
      </p:pic>
      <p:pic>
        <p:nvPicPr>
          <p:cNvPr id="1034" name="Picture 10" descr="http://www.ascouncil.org/images/SC09/eastman300dpi.jpg"/>
          <p:cNvPicPr>
            <a:picLocks noChangeAspect="1" noChangeArrowheads="1"/>
          </p:cNvPicPr>
          <p:nvPr/>
        </p:nvPicPr>
        <p:blipFill>
          <a:blip r:embed="rId10" cstate="print"/>
          <a:srcRect/>
          <a:stretch>
            <a:fillRect/>
          </a:stretch>
        </p:blipFill>
        <p:spPr bwMode="auto">
          <a:xfrm>
            <a:off x="152400" y="0"/>
            <a:ext cx="2590800" cy="457569"/>
          </a:xfrm>
          <a:prstGeom prst="rect">
            <a:avLst/>
          </a:prstGeom>
          <a:noFill/>
        </p:spPr>
      </p:pic>
      <p:sp>
        <p:nvSpPr>
          <p:cNvPr id="32" name="Line 8"/>
          <p:cNvSpPr>
            <a:spLocks noChangeShapeType="1"/>
          </p:cNvSpPr>
          <p:nvPr/>
        </p:nvSpPr>
        <p:spPr bwMode="auto">
          <a:xfrm>
            <a:off x="4419600" y="1219200"/>
            <a:ext cx="76200" cy="4953000"/>
          </a:xfrm>
          <a:prstGeom prst="line">
            <a:avLst/>
          </a:prstGeom>
          <a:noFill/>
          <a:ln w="38100">
            <a:solidFill>
              <a:srgbClr val="FF3300"/>
            </a:solidFill>
            <a:round/>
            <a:headEnd type="triangle" w="med" len="med"/>
            <a:tailEnd type="triangle" w="med" len="med"/>
          </a:ln>
          <a:effectLst/>
        </p:spPr>
        <p:txBody>
          <a:bodyPr/>
          <a:lstStyle/>
          <a:p>
            <a:endParaRPr lang="en-US"/>
          </a:p>
        </p:txBody>
      </p:sp>
      <p:sp>
        <p:nvSpPr>
          <p:cNvPr id="34" name="Text Box 17"/>
          <p:cNvSpPr txBox="1">
            <a:spLocks noChangeArrowheads="1"/>
          </p:cNvSpPr>
          <p:nvPr/>
        </p:nvSpPr>
        <p:spPr bwMode="auto">
          <a:xfrm>
            <a:off x="4419600" y="2895600"/>
            <a:ext cx="768159" cy="338554"/>
          </a:xfrm>
          <a:prstGeom prst="rect">
            <a:avLst/>
          </a:prstGeom>
          <a:noFill/>
          <a:ln w="9525">
            <a:noFill/>
            <a:miter lim="800000"/>
            <a:headEnd/>
            <a:tailEnd/>
          </a:ln>
          <a:effectLst/>
        </p:spPr>
        <p:txBody>
          <a:bodyPr wrap="none">
            <a:spAutoFit/>
          </a:bodyPr>
          <a:lstStyle/>
          <a:p>
            <a:r>
              <a:rPr lang="en-US" sz="1600" b="1" dirty="0">
                <a:solidFill>
                  <a:srgbClr val="FF3300"/>
                </a:solidFill>
              </a:rPr>
              <a:t>1 mile</a:t>
            </a:r>
          </a:p>
        </p:txBody>
      </p:sp>
      <p:sp>
        <p:nvSpPr>
          <p:cNvPr id="35" name="TextBox 34"/>
          <p:cNvSpPr txBox="1"/>
          <p:nvPr/>
        </p:nvSpPr>
        <p:spPr>
          <a:xfrm>
            <a:off x="381000" y="1295400"/>
            <a:ext cx="2057400" cy="5826210"/>
          </a:xfrm>
          <a:prstGeom prst="rect">
            <a:avLst/>
          </a:prstGeom>
          <a:noFill/>
        </p:spPr>
        <p:txBody>
          <a:bodyPr wrap="square" rtlCol="0">
            <a:spAutoFit/>
          </a:bodyPr>
          <a:lstStyle/>
          <a:p>
            <a:r>
              <a:rPr lang="en-US" b="1" dirty="0" smtClean="0"/>
              <a:t>Longview, Texas</a:t>
            </a:r>
          </a:p>
          <a:p>
            <a:endParaRPr lang="en-US" dirty="0" smtClean="0"/>
          </a:p>
          <a:p>
            <a:r>
              <a:rPr lang="en-US" dirty="0" smtClean="0"/>
              <a:t>6000 acres</a:t>
            </a:r>
          </a:p>
          <a:p>
            <a:r>
              <a:rPr lang="en-US" dirty="0" smtClean="0"/>
              <a:t>First production 1953</a:t>
            </a:r>
          </a:p>
          <a:p>
            <a:endParaRPr lang="en-US" dirty="0"/>
          </a:p>
          <a:p>
            <a:r>
              <a:rPr lang="en-US" dirty="0" smtClean="0"/>
              <a:t>1600 employees</a:t>
            </a:r>
          </a:p>
          <a:p>
            <a:r>
              <a:rPr lang="en-US" dirty="0" smtClean="0"/>
              <a:t>40 products</a:t>
            </a:r>
          </a:p>
          <a:p>
            <a:r>
              <a:rPr lang="en-US" dirty="0" smtClean="0"/>
              <a:t>4 Billion </a:t>
            </a:r>
            <a:r>
              <a:rPr lang="en-US" dirty="0" err="1" smtClean="0"/>
              <a:t>lb</a:t>
            </a:r>
            <a:r>
              <a:rPr lang="en-US" dirty="0" smtClean="0"/>
              <a:t>/</a:t>
            </a:r>
            <a:r>
              <a:rPr lang="en-US" dirty="0" err="1" smtClean="0"/>
              <a:t>yr</a:t>
            </a:r>
            <a:endParaRPr lang="en-US" dirty="0" smtClean="0"/>
          </a:p>
          <a:p>
            <a:pPr marL="287338" indent="-342900">
              <a:lnSpc>
                <a:spcPct val="90000"/>
              </a:lnSpc>
              <a:spcBef>
                <a:spcPct val="20000"/>
              </a:spcBef>
              <a:buClr>
                <a:srgbClr val="7E99AA"/>
              </a:buClr>
              <a:buSzPct val="125000"/>
              <a:buFontTx/>
              <a:buChar char="•"/>
              <a:defRPr/>
            </a:pPr>
            <a:r>
              <a:rPr lang="en-US" dirty="0"/>
              <a:t>Olefins</a:t>
            </a:r>
          </a:p>
          <a:p>
            <a:pPr marL="287338" indent="-342900">
              <a:lnSpc>
                <a:spcPct val="90000"/>
              </a:lnSpc>
              <a:spcBef>
                <a:spcPct val="20000"/>
              </a:spcBef>
              <a:buClr>
                <a:srgbClr val="7E99AA"/>
              </a:buClr>
              <a:buSzPct val="125000"/>
              <a:buFontTx/>
              <a:buChar char="•"/>
              <a:defRPr/>
            </a:pPr>
            <a:r>
              <a:rPr lang="en-US" dirty="0"/>
              <a:t>Polyolefins</a:t>
            </a:r>
          </a:p>
          <a:p>
            <a:pPr marL="287338" indent="-342900">
              <a:lnSpc>
                <a:spcPct val="90000"/>
              </a:lnSpc>
              <a:spcBef>
                <a:spcPct val="20000"/>
              </a:spcBef>
              <a:buClr>
                <a:srgbClr val="7E99AA"/>
              </a:buClr>
              <a:buSzPct val="125000"/>
              <a:buFontTx/>
              <a:buChar char="•"/>
              <a:defRPr/>
            </a:pPr>
            <a:r>
              <a:rPr lang="en-US" dirty="0"/>
              <a:t>Alcohols</a:t>
            </a:r>
          </a:p>
          <a:p>
            <a:pPr marL="744538" lvl="1" indent="-342900">
              <a:lnSpc>
                <a:spcPct val="90000"/>
              </a:lnSpc>
              <a:spcBef>
                <a:spcPct val="20000"/>
              </a:spcBef>
              <a:buClr>
                <a:srgbClr val="7E99AA"/>
              </a:buClr>
              <a:buSzPct val="125000"/>
              <a:buFontTx/>
              <a:buChar char="•"/>
              <a:defRPr/>
            </a:pPr>
            <a:r>
              <a:rPr lang="en-US" dirty="0"/>
              <a:t>Aldehydes</a:t>
            </a:r>
          </a:p>
          <a:p>
            <a:pPr marL="744538" lvl="1" indent="-342900">
              <a:lnSpc>
                <a:spcPct val="90000"/>
              </a:lnSpc>
              <a:spcBef>
                <a:spcPct val="20000"/>
              </a:spcBef>
              <a:buClr>
                <a:srgbClr val="7E99AA"/>
              </a:buClr>
              <a:buSzPct val="125000"/>
              <a:buFontTx/>
              <a:buChar char="•"/>
              <a:defRPr/>
            </a:pPr>
            <a:r>
              <a:rPr lang="en-US" dirty="0"/>
              <a:t>Solvents</a:t>
            </a:r>
          </a:p>
          <a:p>
            <a:pPr marL="744538" lvl="1" indent="-342900">
              <a:lnSpc>
                <a:spcPct val="90000"/>
              </a:lnSpc>
              <a:spcBef>
                <a:spcPct val="20000"/>
              </a:spcBef>
              <a:buClr>
                <a:srgbClr val="7E99AA"/>
              </a:buClr>
              <a:buSzPct val="125000"/>
              <a:buFontTx/>
              <a:buChar char="•"/>
              <a:defRPr/>
            </a:pPr>
            <a:r>
              <a:rPr lang="en-US" dirty="0"/>
              <a:t>Resins</a:t>
            </a:r>
          </a:p>
          <a:p>
            <a:pPr marL="744538" lvl="1" indent="-342900">
              <a:lnSpc>
                <a:spcPct val="90000"/>
              </a:lnSpc>
              <a:spcBef>
                <a:spcPct val="20000"/>
              </a:spcBef>
              <a:buClr>
                <a:srgbClr val="7E99AA"/>
              </a:buClr>
              <a:buSzPct val="125000"/>
              <a:buFontTx/>
              <a:buChar char="•"/>
              <a:defRPr/>
            </a:pPr>
            <a:r>
              <a:rPr lang="en-US" dirty="0"/>
              <a:t>Other Chemicals</a:t>
            </a:r>
          </a:p>
          <a:p>
            <a:pPr marL="287338" indent="-342900">
              <a:lnSpc>
                <a:spcPct val="90000"/>
              </a:lnSpc>
              <a:spcBef>
                <a:spcPct val="20000"/>
              </a:spcBef>
              <a:buClr>
                <a:srgbClr val="7E99AA"/>
              </a:buClr>
              <a:buSzPct val="125000"/>
              <a:buFontTx/>
              <a:buChar char="•"/>
              <a:defRPr/>
            </a:pPr>
            <a:endParaRPr lang="en-US" dirty="0"/>
          </a:p>
          <a:p>
            <a:endParaRPr lang="en-US" dirty="0"/>
          </a:p>
          <a:p>
            <a:endParaRPr lang="en-US" dirty="0"/>
          </a:p>
        </p:txBody>
      </p:sp>
      <p:sp>
        <p:nvSpPr>
          <p:cNvPr id="36" name="Footer Placeholder 35"/>
          <p:cNvSpPr>
            <a:spLocks noGrp="1"/>
          </p:cNvSpPr>
          <p:nvPr>
            <p:ph type="ftr" sz="quarter" idx="4294967295"/>
          </p:nvPr>
        </p:nvSpPr>
        <p:spPr>
          <a:xfrm>
            <a:off x="3044952" y="6356350"/>
            <a:ext cx="2971800" cy="365125"/>
          </a:xfrm>
          <a:prstGeom prst="rect">
            <a:avLst/>
          </a:prstGeom>
        </p:spPr>
        <p:txBody>
          <a:bodyPr/>
          <a:lstStyle/>
          <a:p>
            <a:r>
              <a:rPr lang="en-US" dirty="0" smtClean="0"/>
              <a:t>CONFIDENTIAL</a:t>
            </a:r>
            <a:endParaRPr lang="en-US" dirty="0"/>
          </a:p>
        </p:txBody>
      </p:sp>
    </p:spTree>
    <p:extLst>
      <p:ext uri="{BB962C8B-B14F-4D97-AF65-F5344CB8AC3E}">
        <p14:creationId xmlns:p14="http://schemas.microsoft.com/office/powerpoint/2010/main" xmlns="" val="3223612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828800"/>
          </a:xfrm>
        </p:spPr>
        <p:txBody>
          <a:bodyPr>
            <a:normAutofit fontScale="90000"/>
          </a:bodyPr>
          <a:lstStyle/>
          <a:p>
            <a:r>
              <a:rPr lang="en-US" dirty="0" smtClean="0"/>
              <a:t>Beyond Kodak:</a:t>
            </a:r>
            <a:br>
              <a:rPr lang="en-US" dirty="0" smtClean="0"/>
            </a:br>
            <a:r>
              <a:rPr lang="en-US" dirty="0" smtClean="0"/>
              <a:t/>
            </a:r>
            <a:br>
              <a:rPr lang="en-US" dirty="0" smtClean="0"/>
            </a:br>
            <a:r>
              <a:rPr lang="en-US" dirty="0" smtClean="0"/>
              <a:t/>
            </a:r>
            <a:br>
              <a:rPr lang="en-US" dirty="0" smtClean="0"/>
            </a:br>
            <a:r>
              <a:rPr lang="en-US" dirty="0" smtClean="0"/>
              <a:t>Eastman Chemical grows up and leaves home Jan. 1, 1994</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16842" y="533400"/>
            <a:ext cx="1813332" cy="16240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42383" y="3505200"/>
            <a:ext cx="2762250" cy="371475"/>
          </a:xfrm>
          <a:prstGeom prst="rect">
            <a:avLst/>
          </a:prstGeom>
        </p:spPr>
      </p:pic>
    </p:spTree>
    <p:extLst>
      <p:ext uri="{BB962C8B-B14F-4D97-AF65-F5344CB8AC3E}">
        <p14:creationId xmlns:p14="http://schemas.microsoft.com/office/powerpoint/2010/main" xmlns="" val="3894687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Triumph!  Eastman spins free of Kodak on Jan. 1, 1994!</a:t>
            </a:r>
            <a:endParaRPr lang="en-US" dirty="0"/>
          </a:p>
        </p:txBody>
      </p:sp>
      <p:sp>
        <p:nvSpPr>
          <p:cNvPr id="3" name="Content Placeholder 2"/>
          <p:cNvSpPr>
            <a:spLocks noGrp="1"/>
          </p:cNvSpPr>
          <p:nvPr>
            <p:ph idx="1"/>
          </p:nvPr>
        </p:nvSpPr>
        <p:spPr>
          <a:xfrm>
            <a:off x="381000" y="1474470"/>
            <a:ext cx="5867400" cy="4526280"/>
          </a:xfrm>
        </p:spPr>
        <p:txBody>
          <a:bodyPr>
            <a:normAutofit fontScale="92500" lnSpcReduction="20000"/>
          </a:bodyPr>
          <a:lstStyle/>
          <a:p>
            <a:r>
              <a:rPr lang="en-US" dirty="0" smtClean="0"/>
              <a:t>Kodak facing tough future—returning to core</a:t>
            </a:r>
          </a:p>
          <a:p>
            <a:r>
              <a:rPr lang="en-US" dirty="0" smtClean="0"/>
              <a:t>Eastman Chemical fortunate to get independence with headquarters in Kingsport</a:t>
            </a:r>
          </a:p>
          <a:p>
            <a:r>
              <a:rPr lang="en-US" dirty="0" smtClean="0"/>
              <a:t>We also got billions in debt, but profits boomed in 1995 and we survived.</a:t>
            </a:r>
          </a:p>
          <a:p>
            <a:r>
              <a:rPr lang="en-US" dirty="0" smtClean="0"/>
              <a:t>We won the Malcolm </a:t>
            </a:r>
            <a:r>
              <a:rPr lang="en-US" dirty="0" err="1" smtClean="0"/>
              <a:t>Baldridge</a:t>
            </a:r>
            <a:r>
              <a:rPr lang="en-US" dirty="0" smtClean="0"/>
              <a:t> National Quality Award in 1993—but we survived anyway!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29400" y="1167442"/>
            <a:ext cx="2019300" cy="48577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914400"/>
          </a:xfrm>
        </p:spPr>
        <p:txBody>
          <a:bodyPr>
            <a:normAutofit fontScale="90000"/>
          </a:bodyPr>
          <a:lstStyle/>
          <a:p>
            <a:r>
              <a:rPr lang="en-US" dirty="0" smtClean="0"/>
              <a:t>Eastman Chemical’s True Founding Father:  </a:t>
            </a:r>
            <a:r>
              <a:rPr lang="en-US" dirty="0" err="1" smtClean="0"/>
              <a:t>Perley</a:t>
            </a:r>
            <a:r>
              <a:rPr lang="en-US" dirty="0" smtClean="0"/>
              <a:t> Wilcox</a:t>
            </a:r>
            <a:endParaRPr lang="en-US" dirty="0"/>
          </a:p>
        </p:txBody>
      </p:sp>
      <p:pic>
        <p:nvPicPr>
          <p:cNvPr id="3" name="Picture 2" descr="Capture.JPG"/>
          <p:cNvPicPr>
            <a:picLocks noChangeAspect="1"/>
          </p:cNvPicPr>
          <p:nvPr/>
        </p:nvPicPr>
        <p:blipFill>
          <a:blip r:embed="rId2" cstate="print"/>
          <a:stretch>
            <a:fillRect/>
          </a:stretch>
        </p:blipFill>
        <p:spPr>
          <a:xfrm>
            <a:off x="609600" y="1371600"/>
            <a:ext cx="8067675" cy="498157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 Before and After Kodak</a:t>
            </a:r>
            <a:endParaRPr lang="en-US" dirty="0"/>
          </a:p>
        </p:txBody>
      </p:sp>
      <p:sp>
        <p:nvSpPr>
          <p:cNvPr id="5" name="Content Placeholder 4"/>
          <p:cNvSpPr>
            <a:spLocks noGrp="1"/>
          </p:cNvSpPr>
          <p:nvPr>
            <p:ph sz="half" idx="1"/>
          </p:nvPr>
        </p:nvSpPr>
        <p:spPr>
          <a:xfrm>
            <a:off x="457200" y="1295400"/>
            <a:ext cx="4038600" cy="4831080"/>
          </a:xfrm>
        </p:spPr>
        <p:txBody>
          <a:bodyPr>
            <a:normAutofit fontScale="92500" lnSpcReduction="20000"/>
          </a:bodyPr>
          <a:lstStyle/>
          <a:p>
            <a:pPr>
              <a:buNone/>
            </a:pPr>
            <a:r>
              <a:rPr lang="en-US" u="sng" dirty="0" smtClean="0"/>
              <a:t>Before the spin</a:t>
            </a:r>
          </a:p>
          <a:p>
            <a:r>
              <a:rPr lang="en-US" dirty="0" smtClean="0"/>
              <a:t>US chemical industry grows faster than GDP</a:t>
            </a:r>
          </a:p>
          <a:p>
            <a:r>
              <a:rPr lang="en-US" dirty="0" smtClean="0"/>
              <a:t>Focus is on organic growth – building plants</a:t>
            </a:r>
          </a:p>
          <a:p>
            <a:r>
              <a:rPr lang="en-US" dirty="0" smtClean="0"/>
              <a:t>Kodak business necessity establishes core</a:t>
            </a:r>
          </a:p>
          <a:p>
            <a:r>
              <a:rPr lang="en-US" dirty="0" smtClean="0"/>
              <a:t>Kodak strength helps ECD weather cycles</a:t>
            </a:r>
          </a:p>
          <a:p>
            <a:r>
              <a:rPr lang="en-US" dirty="0" smtClean="0"/>
              <a:t>Kodak provides corporate identity and functions</a:t>
            </a:r>
          </a:p>
          <a:p>
            <a:endParaRPr lang="en-US" dirty="0"/>
          </a:p>
        </p:txBody>
      </p:sp>
      <p:sp>
        <p:nvSpPr>
          <p:cNvPr id="6" name="Content Placeholder 5"/>
          <p:cNvSpPr>
            <a:spLocks noGrp="1"/>
          </p:cNvSpPr>
          <p:nvPr>
            <p:ph sz="half" idx="2"/>
          </p:nvPr>
        </p:nvSpPr>
        <p:spPr/>
        <p:txBody>
          <a:bodyPr>
            <a:normAutofit fontScale="92500" lnSpcReduction="20000"/>
          </a:bodyPr>
          <a:lstStyle/>
          <a:p>
            <a:pPr>
              <a:buNone/>
            </a:pPr>
            <a:r>
              <a:rPr lang="en-US" u="sng" dirty="0" smtClean="0"/>
              <a:t>After the spin</a:t>
            </a:r>
          </a:p>
          <a:p>
            <a:r>
              <a:rPr lang="en-US" dirty="0" smtClean="0"/>
              <a:t>US chemical industry matures</a:t>
            </a:r>
          </a:p>
          <a:p>
            <a:r>
              <a:rPr lang="en-US" dirty="0" smtClean="0"/>
              <a:t>Acquisitions, divestitures more prominent</a:t>
            </a:r>
          </a:p>
          <a:p>
            <a:r>
              <a:rPr lang="en-US" dirty="0" smtClean="0"/>
              <a:t>Eastman must define its own core</a:t>
            </a:r>
          </a:p>
          <a:p>
            <a:r>
              <a:rPr lang="en-US" dirty="0" smtClean="0"/>
              <a:t>Eastman must deal with stockholders</a:t>
            </a:r>
          </a:p>
          <a:p>
            <a:r>
              <a:rPr lang="en-US" dirty="0" smtClean="0"/>
              <a:t>Eastman must establish new identity and corporate functions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ECD Homegrown Plant Sites Peaked in 1981</a:t>
            </a:r>
            <a:endParaRPr lang="en-US" dirty="0"/>
          </a:p>
        </p:txBody>
      </p:sp>
      <p:sp>
        <p:nvSpPr>
          <p:cNvPr id="6" name="Content Placeholder 5"/>
          <p:cNvSpPr>
            <a:spLocks noGrp="1"/>
          </p:cNvSpPr>
          <p:nvPr>
            <p:ph idx="1"/>
          </p:nvPr>
        </p:nvSpPr>
        <p:spPr/>
        <p:txBody>
          <a:bodyPr/>
          <a:lstStyle/>
          <a:p>
            <a:pPr>
              <a:buNone/>
            </a:pPr>
            <a:r>
              <a:rPr lang="en-US" dirty="0" smtClean="0"/>
              <a:t>In 1981:</a:t>
            </a:r>
          </a:p>
          <a:p>
            <a:r>
              <a:rPr lang="en-US" dirty="0" smtClean="0"/>
              <a:t>TEC (Kingsport), est. 1920 – 12,500 employees</a:t>
            </a:r>
          </a:p>
          <a:p>
            <a:r>
              <a:rPr lang="en-US" dirty="0" smtClean="0"/>
              <a:t>TEX (Longview), est. 1950 – 2600 employees</a:t>
            </a:r>
          </a:p>
          <a:p>
            <a:r>
              <a:rPr lang="en-US" dirty="0" smtClean="0"/>
              <a:t>CEC (Columbia, SC), est. 1967 – 2000 employees</a:t>
            </a:r>
          </a:p>
          <a:p>
            <a:r>
              <a:rPr lang="en-US" dirty="0" smtClean="0"/>
              <a:t>ARK (Batesville, AR), est. 1977 – 600 employees</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Autofit/>
          </a:bodyPr>
          <a:lstStyle/>
          <a:p>
            <a:r>
              <a:rPr lang="en-US" sz="3600" dirty="0" smtClean="0"/>
              <a:t>Life on our own is tough in a maturing and globally competitive industry</a:t>
            </a:r>
            <a:endParaRPr lang="en-US" sz="3600" dirty="0"/>
          </a:p>
        </p:txBody>
      </p:sp>
      <p:pic>
        <p:nvPicPr>
          <p:cNvPr id="4" name="Picture 3" descr="Capture.JPG"/>
          <p:cNvPicPr>
            <a:picLocks noChangeAspect="1"/>
          </p:cNvPicPr>
          <p:nvPr/>
        </p:nvPicPr>
        <p:blipFill>
          <a:blip r:embed="rId3" cstate="print"/>
          <a:srcRect t="3134" b="7542"/>
          <a:stretch>
            <a:fillRect/>
          </a:stretch>
        </p:blipFill>
        <p:spPr>
          <a:xfrm>
            <a:off x="762001" y="1295400"/>
            <a:ext cx="7772400" cy="4720581"/>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Productivity </a:t>
            </a:r>
            <a:r>
              <a:rPr lang="en-US" dirty="0" smtClean="0"/>
              <a:t>has marched ever upward</a:t>
            </a:r>
            <a:endParaRPr lang="en-US" dirty="0"/>
          </a:p>
        </p:txBody>
      </p:sp>
      <p:pic>
        <p:nvPicPr>
          <p:cNvPr id="4" name="Picture 3" descr="Capture.JPG"/>
          <p:cNvPicPr>
            <a:picLocks noChangeAspect="1"/>
          </p:cNvPicPr>
          <p:nvPr/>
        </p:nvPicPr>
        <p:blipFill>
          <a:blip r:embed="rId3" cstate="print"/>
          <a:stretch>
            <a:fillRect/>
          </a:stretch>
        </p:blipFill>
        <p:spPr>
          <a:xfrm>
            <a:off x="762000" y="1143000"/>
            <a:ext cx="7086600" cy="461297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don’t we like commodities?</a:t>
            </a:r>
            <a:endParaRPr lang="en-US" dirty="0"/>
          </a:p>
        </p:txBody>
      </p:sp>
      <p:sp>
        <p:nvSpPr>
          <p:cNvPr id="3" name="Content Placeholder 2"/>
          <p:cNvSpPr>
            <a:spLocks noGrp="1"/>
          </p:cNvSpPr>
          <p:nvPr>
            <p:ph idx="1"/>
          </p:nvPr>
        </p:nvSpPr>
        <p:spPr/>
        <p:txBody>
          <a:bodyPr/>
          <a:lstStyle/>
          <a:p>
            <a:r>
              <a:rPr lang="en-US" dirty="0" smtClean="0"/>
              <a:t>Legacy of Kodak – Technology and market differentiation provide higher, more stable profits</a:t>
            </a:r>
          </a:p>
          <a:p>
            <a:r>
              <a:rPr lang="en-US" dirty="0" smtClean="0"/>
              <a:t>Commodities require stripped down, low cost organization</a:t>
            </a:r>
          </a:p>
          <a:p>
            <a:r>
              <a:rPr lang="en-US" dirty="0" smtClean="0"/>
              <a:t>The two models don’t mix well in the same company</a:t>
            </a:r>
            <a:endParaRPr lang="en-US" dirty="0"/>
          </a:p>
        </p:txBody>
      </p:sp>
    </p:spTree>
    <p:extLst>
      <p:ext uri="{BB962C8B-B14F-4D97-AF65-F5344CB8AC3E}">
        <p14:creationId xmlns:p14="http://schemas.microsoft.com/office/powerpoint/2010/main" xmlns="" val="1706615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Winning Formula – What is working</a:t>
            </a:r>
            <a:endParaRPr lang="en-US" dirty="0"/>
          </a:p>
        </p:txBody>
      </p:sp>
      <p:sp>
        <p:nvSpPr>
          <p:cNvPr id="4" name="Content Placeholder 3"/>
          <p:cNvSpPr>
            <a:spLocks noGrp="1"/>
          </p:cNvSpPr>
          <p:nvPr>
            <p:ph idx="1"/>
          </p:nvPr>
        </p:nvSpPr>
        <p:spPr>
          <a:xfrm>
            <a:off x="457200" y="1143000"/>
            <a:ext cx="6096000" cy="2743200"/>
          </a:xfrm>
        </p:spPr>
        <p:txBody>
          <a:bodyPr>
            <a:normAutofit fontScale="85000" lnSpcReduction="20000"/>
          </a:bodyPr>
          <a:lstStyle/>
          <a:p>
            <a:r>
              <a:rPr lang="en-US" dirty="0" smtClean="0"/>
              <a:t>Expanding the core – Build on strengths</a:t>
            </a:r>
          </a:p>
          <a:p>
            <a:pPr lvl="1"/>
            <a:r>
              <a:rPr lang="en-US" dirty="0" smtClean="0"/>
              <a:t>Chemistry</a:t>
            </a:r>
          </a:p>
          <a:p>
            <a:pPr lvl="1"/>
            <a:r>
              <a:rPr lang="en-US" dirty="0" smtClean="0"/>
              <a:t>Chemical engineering</a:t>
            </a:r>
          </a:p>
          <a:p>
            <a:pPr lvl="1"/>
            <a:r>
              <a:rPr lang="en-US" dirty="0" smtClean="0"/>
              <a:t>Operational excellence</a:t>
            </a:r>
          </a:p>
          <a:p>
            <a:r>
              <a:rPr lang="en-US" dirty="0" smtClean="0"/>
              <a:t>Acquiring More!</a:t>
            </a:r>
          </a:p>
          <a:p>
            <a:pPr lvl="1"/>
            <a:r>
              <a:rPr lang="en-US" dirty="0" smtClean="0"/>
              <a:t>Add compatible businesses</a:t>
            </a:r>
          </a:p>
          <a:p>
            <a:pPr lvl="1"/>
            <a:r>
              <a:rPr lang="en-US" dirty="0" smtClean="0"/>
              <a:t>Differentiated technology and products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1066800"/>
            <a:ext cx="7086600" cy="4576049"/>
          </a:xfrm>
          <a:prstGeom prst="rect">
            <a:avLst/>
          </a:prstGeom>
        </p:spPr>
      </p:pic>
    </p:spTree>
    <p:extLst>
      <p:ext uri="{BB962C8B-B14F-4D97-AF65-F5344CB8AC3E}">
        <p14:creationId xmlns:p14="http://schemas.microsoft.com/office/powerpoint/2010/main" xmlns="" val="120546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Winning Formula – What is working</a:t>
            </a:r>
            <a:endParaRPr lang="en-US" dirty="0"/>
          </a:p>
        </p:txBody>
      </p:sp>
      <p:sp>
        <p:nvSpPr>
          <p:cNvPr id="4" name="Content Placeholder 3"/>
          <p:cNvSpPr>
            <a:spLocks noGrp="1"/>
          </p:cNvSpPr>
          <p:nvPr>
            <p:ph idx="1"/>
          </p:nvPr>
        </p:nvSpPr>
        <p:spPr>
          <a:xfrm>
            <a:off x="457200" y="1143000"/>
            <a:ext cx="8229600" cy="4983480"/>
          </a:xfrm>
        </p:spPr>
        <p:txBody>
          <a:bodyPr>
            <a:normAutofit fontScale="77500" lnSpcReduction="20000"/>
          </a:bodyPr>
          <a:lstStyle/>
          <a:p>
            <a:r>
              <a:rPr lang="en-US" dirty="0" smtClean="0"/>
              <a:t>Expanding the core</a:t>
            </a:r>
          </a:p>
          <a:p>
            <a:pPr lvl="1"/>
            <a:r>
              <a:rPr lang="en-US" dirty="0" smtClean="0"/>
              <a:t>Fibers growth in Asia (production and sales there)</a:t>
            </a:r>
          </a:p>
          <a:p>
            <a:pPr lvl="1"/>
            <a:r>
              <a:rPr lang="en-US" dirty="0" smtClean="0"/>
              <a:t>Plasticizers – World leader enhanced by acquisitions (</a:t>
            </a:r>
            <a:r>
              <a:rPr lang="en-US" dirty="0" err="1" smtClean="0"/>
              <a:t>Genovique</a:t>
            </a:r>
            <a:r>
              <a:rPr lang="en-US" dirty="0" smtClean="0"/>
              <a:t>, Sterling Chemicals, internal growth)</a:t>
            </a:r>
          </a:p>
          <a:p>
            <a:pPr lvl="1"/>
            <a:r>
              <a:rPr lang="en-US" dirty="0" smtClean="0"/>
              <a:t>Specialty Plastics – Building on co-polyesters with new monomer</a:t>
            </a:r>
          </a:p>
          <a:p>
            <a:pPr lvl="1"/>
            <a:r>
              <a:rPr lang="en-US" dirty="0" smtClean="0"/>
              <a:t>Expanding Oxo chemicals for rising demand with advantaged Longview position</a:t>
            </a:r>
          </a:p>
          <a:p>
            <a:pPr lvl="1"/>
            <a:r>
              <a:rPr lang="en-US" dirty="0" smtClean="0"/>
              <a:t>Expanding cellulose esters for new applications at high margins</a:t>
            </a:r>
          </a:p>
          <a:p>
            <a:pPr lvl="1"/>
            <a:r>
              <a:rPr lang="en-US" dirty="0" smtClean="0"/>
              <a:t>Acetylated Wood</a:t>
            </a:r>
          </a:p>
          <a:p>
            <a:r>
              <a:rPr lang="en-US" dirty="0" smtClean="0"/>
              <a:t>Acquiring More!</a:t>
            </a:r>
          </a:p>
          <a:p>
            <a:pPr lvl="1"/>
            <a:r>
              <a:rPr lang="en-US" dirty="0" smtClean="0"/>
              <a:t>Solutia – major increase in industry position, complementary but expanded portfolio, high margins</a:t>
            </a:r>
          </a:p>
          <a:p>
            <a:pPr lvl="1"/>
            <a:r>
              <a:rPr lang="en-US" dirty="0" smtClean="0"/>
              <a:t>Small Technology acquisitions to aid growth projects</a:t>
            </a:r>
            <a:endParaRPr lang="en-US" dirty="0"/>
          </a:p>
        </p:txBody>
      </p:sp>
    </p:spTree>
    <p:extLst>
      <p:ext uri="{BB962C8B-B14F-4D97-AF65-F5344CB8AC3E}">
        <p14:creationId xmlns:p14="http://schemas.microsoft.com/office/powerpoint/2010/main" xmlns="" val="7823314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Solutia will help maintain Eastman’s Prominence in the US Economy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 y="1403229"/>
            <a:ext cx="7229475" cy="4391025"/>
          </a:xfrm>
          <a:prstGeom prst="rect">
            <a:avLst/>
          </a:prstGeom>
        </p:spPr>
      </p:pic>
    </p:spTree>
    <p:extLst>
      <p:ext uri="{BB962C8B-B14F-4D97-AF65-F5344CB8AC3E}">
        <p14:creationId xmlns:p14="http://schemas.microsoft.com/office/powerpoint/2010/main" xmlns="" val="122505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Eastman – 92 Years Old, Strong Profitable Core, and Financial Resources for Balanced Growth</a:t>
            </a:r>
            <a:endParaRPr lang="en-US" sz="2800" dirty="0"/>
          </a:p>
        </p:txBody>
      </p:sp>
      <p:sp>
        <p:nvSpPr>
          <p:cNvPr id="3" name="Content Placeholder 2"/>
          <p:cNvSpPr>
            <a:spLocks noGrp="1"/>
          </p:cNvSpPr>
          <p:nvPr>
            <p:ph idx="1"/>
          </p:nvPr>
        </p:nvSpPr>
        <p:spPr>
          <a:xfrm>
            <a:off x="457200" y="1447800"/>
            <a:ext cx="8229600" cy="4678680"/>
          </a:xfrm>
        </p:spPr>
        <p:txBody>
          <a:bodyPr/>
          <a:lstStyle/>
          <a:p>
            <a:r>
              <a:rPr lang="en-US" sz="2800" dirty="0" smtClean="0"/>
              <a:t>18 years as independent Fortune 500 public company headquartered in Kingsport.</a:t>
            </a:r>
          </a:p>
          <a:p>
            <a:r>
              <a:rPr lang="en-US" sz="2800" dirty="0" smtClean="0"/>
              <a:t>Continuing to invest in existing plant sites and in newly acquired ones</a:t>
            </a:r>
          </a:p>
          <a:p>
            <a:r>
              <a:rPr lang="en-US" sz="2800" dirty="0" smtClean="0"/>
              <a:t>Solutia acquisition helps us to stay independent and integrated</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4648200"/>
            <a:ext cx="8725726" cy="947738"/>
          </a:xfrm>
          <a:prstGeom prst="rect">
            <a:avLst/>
          </a:prstGeom>
        </p:spPr>
      </p:pic>
    </p:spTree>
    <p:extLst>
      <p:ext uri="{BB962C8B-B14F-4D97-AF65-F5344CB8AC3E}">
        <p14:creationId xmlns:p14="http://schemas.microsoft.com/office/powerpoint/2010/main" xmlns="" val="3982962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xmlns="" val="3869143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52362"/>
            <a:ext cx="9144000" cy="5705638"/>
          </a:xfrm>
          <a:prstGeom prst="rect">
            <a:avLst/>
          </a:prstGeom>
        </p:spPr>
      </p:pic>
      <p:sp>
        <p:nvSpPr>
          <p:cNvPr id="2" name="Title 1"/>
          <p:cNvSpPr>
            <a:spLocks noGrp="1"/>
          </p:cNvSpPr>
          <p:nvPr>
            <p:ph type="title"/>
          </p:nvPr>
        </p:nvSpPr>
        <p:spPr>
          <a:xfrm>
            <a:off x="609600" y="304800"/>
            <a:ext cx="8229600" cy="914400"/>
          </a:xfrm>
          <a:solidFill>
            <a:schemeClr val="bg1"/>
          </a:solidFill>
        </p:spPr>
        <p:txBody>
          <a:bodyPr>
            <a:normAutofit fontScale="90000"/>
          </a:bodyPr>
          <a:lstStyle/>
          <a:p>
            <a:r>
              <a:rPr lang="en-US" dirty="0" smtClean="0"/>
              <a:t>Wood Distillation provided methanol and acetic acid.   Building 3 and plant in 1929.</a:t>
            </a:r>
            <a:endParaRPr lang="en-US" dirty="0"/>
          </a:p>
        </p:txBody>
      </p:sp>
    </p:spTree>
    <p:extLst>
      <p:ext uri="{BB962C8B-B14F-4D97-AF65-F5344CB8AC3E}">
        <p14:creationId xmlns:p14="http://schemas.microsoft.com/office/powerpoint/2010/main" xmlns="" val="1616643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06440" cy="914400"/>
          </a:xfrm>
        </p:spPr>
        <p:txBody>
          <a:bodyPr>
            <a:normAutofit fontScale="90000"/>
          </a:bodyPr>
          <a:lstStyle/>
          <a:p>
            <a:r>
              <a:rPr lang="en-US" dirty="0" smtClean="0"/>
              <a:t>Building 1:  Administration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85800"/>
            <a:ext cx="9144000" cy="6259711"/>
          </a:xfrm>
          <a:prstGeom prst="rect">
            <a:avLst/>
          </a:prstGeom>
        </p:spPr>
      </p:pic>
      <p:sp>
        <p:nvSpPr>
          <p:cNvPr id="5" name="TextBox 4"/>
          <p:cNvSpPr txBox="1"/>
          <p:nvPr/>
        </p:nvSpPr>
        <p:spPr>
          <a:xfrm>
            <a:off x="1524000" y="1828800"/>
            <a:ext cx="4724400" cy="369332"/>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Top of Bays Mountain:  Logged for the trees</a:t>
            </a:r>
            <a:endParaRPr lang="en-US"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H="1" flipV="1">
            <a:off x="4038600" y="1600200"/>
            <a:ext cx="762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638800" y="1676400"/>
            <a:ext cx="228600" cy="228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42118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705600" cy="1219200"/>
          </a:xfrm>
        </p:spPr>
        <p:txBody>
          <a:bodyPr>
            <a:normAutofit fontScale="90000"/>
          </a:bodyPr>
          <a:lstStyle/>
          <a:p>
            <a:r>
              <a:rPr lang="en-US" dirty="0" smtClean="0"/>
              <a:t>Sawmill devours ever more wood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14400"/>
            <a:ext cx="9220200" cy="6872194"/>
          </a:xfrm>
          <a:prstGeom prst="rect">
            <a:avLst/>
          </a:prstGeom>
        </p:spPr>
      </p:pic>
      <p:sp>
        <p:nvSpPr>
          <p:cNvPr id="4" name="TextBox 3"/>
          <p:cNvSpPr txBox="1"/>
          <p:nvPr/>
        </p:nvSpPr>
        <p:spPr>
          <a:xfrm>
            <a:off x="203200" y="6324600"/>
            <a:ext cx="8966200" cy="646331"/>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Log Pond fed by “Hales Branch” which today is submerged near </a:t>
            </a:r>
            <a:r>
              <a:rPr lang="en-US" dirty="0" err="1" smtClean="0">
                <a:solidFill>
                  <a:schemeClr val="bg1"/>
                </a:solidFill>
                <a:effectLst>
                  <a:outerShdw blurRad="38100" dist="38100" dir="2700000" algn="tl">
                    <a:srgbClr val="000000">
                      <a:alpha val="43137"/>
                    </a:srgbClr>
                  </a:outerShdw>
                </a:effectLst>
              </a:rPr>
              <a:t>Konnarock</a:t>
            </a:r>
            <a:r>
              <a:rPr lang="en-US" dirty="0" smtClean="0">
                <a:solidFill>
                  <a:schemeClr val="bg1"/>
                </a:solidFill>
                <a:effectLst>
                  <a:outerShdw blurRad="38100" dist="38100" dir="2700000" algn="tl">
                    <a:srgbClr val="000000">
                      <a:alpha val="43137"/>
                    </a:srgbClr>
                  </a:outerShdw>
                </a:effectLst>
              </a:rPr>
              <a:t> and Lincoln street and runs under corner of B-150C to NW corner of B-162</a:t>
            </a:r>
            <a:endParaRPr lang="en-US"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029200" y="2743200"/>
            <a:ext cx="4292600" cy="646331"/>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Sawmill location occupied today by tow warehouse between B-150 and B-162</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4209365"/>
            <a:ext cx="2819400" cy="646331"/>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White farmhouse is today research pilot plant area</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flipH="1" flipV="1">
            <a:off x="685800" y="3828365"/>
            <a:ext cx="152400" cy="3810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990600"/>
            <a:ext cx="5105400" cy="369332"/>
          </a:xfrm>
          <a:prstGeom prst="rect">
            <a:avLst/>
          </a:prstGeom>
          <a:solidFill>
            <a:schemeClr val="tx1">
              <a:alpha val="41000"/>
            </a:schemeClr>
          </a:solid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Band sawmill operated between 1927 and 1945</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047877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2790</Words>
  <Application>Microsoft Office PowerPoint</Application>
  <PresentationFormat>On-screen Show (4:3)</PresentationFormat>
  <Paragraphs>377</Paragraphs>
  <Slides>69</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2" baseType="lpstr">
      <vt:lpstr>Office Theme</vt:lpstr>
      <vt:lpstr>Chart</vt:lpstr>
      <vt:lpstr>Slide</vt:lpstr>
      <vt:lpstr>About Eastman: An Engineer’s View of History</vt:lpstr>
      <vt:lpstr>Eastman History  Resources</vt:lpstr>
      <vt:lpstr>Kingsport had a vision to become an industrial town.</vt:lpstr>
      <vt:lpstr>Kodak Needed Materials</vt:lpstr>
      <vt:lpstr>Kodak needed and we delivered</vt:lpstr>
      <vt:lpstr>Eastman Chemical’s True Founding Father:  Perley Wilcox</vt:lpstr>
      <vt:lpstr>Wood Distillation provided methanol and acetic acid.   Building 3 and plant in 1929.</vt:lpstr>
      <vt:lpstr>Building 1:  Administration</vt:lpstr>
      <vt:lpstr>Sawmill devours ever more wood</vt:lpstr>
      <vt:lpstr>From the TNO Utilities Division Archives</vt:lpstr>
      <vt:lpstr>Adaptation:  Cellulose acetate for textile fibers, not just safety film</vt:lpstr>
      <vt:lpstr>1933 Kingsport Phone Book</vt:lpstr>
      <vt:lpstr>Slide 13</vt:lpstr>
      <vt:lpstr>1939 – Before the War</vt:lpstr>
      <vt:lpstr>Acetic Acid and Methanol from Wood Distillation</vt:lpstr>
      <vt:lpstr>Wood distillation provided only 1 lb of methanol / acetic per 6 lb of wood.</vt:lpstr>
      <vt:lpstr>Eastman’s new products in the 30’s and 40’s</vt:lpstr>
      <vt:lpstr>Donald Othmer invented acid concentration process</vt:lpstr>
      <vt:lpstr>Slide 19</vt:lpstr>
      <vt:lpstr>Long Island Flood of 1940 </vt:lpstr>
      <vt:lpstr>Tennessee Eastman Company Wins the War</vt:lpstr>
      <vt:lpstr>Produced first RDX in 26 days</vt:lpstr>
      <vt:lpstr>Slide 23</vt:lpstr>
      <vt:lpstr>1948 – Yes, the world was in color</vt:lpstr>
      <vt:lpstr>1955 – Golden Age of Manufacturing in America</vt:lpstr>
      <vt:lpstr>Slide 26</vt:lpstr>
      <vt:lpstr>1958 We’d like the river over there, please.  </vt:lpstr>
      <vt:lpstr>Growing Pains</vt:lpstr>
      <vt:lpstr>Growing Pains</vt:lpstr>
      <vt:lpstr>Slide 30</vt:lpstr>
      <vt:lpstr>Slide 31</vt:lpstr>
      <vt:lpstr>Oct. 5, 1960 – Displayed in B-469</vt:lpstr>
      <vt:lpstr>Slide 33</vt:lpstr>
      <vt:lpstr>Research Building 150, 150A in 1965</vt:lpstr>
      <vt:lpstr>Adaptation / Innovation in Acetyls</vt:lpstr>
      <vt:lpstr>Acetyls Adaptation / Innovation Before 1950</vt:lpstr>
      <vt:lpstr>Acetyls Adaptation / Innovation Before 1950</vt:lpstr>
      <vt:lpstr>Acetyls Adaptation / Innovation 1970</vt:lpstr>
      <vt:lpstr>Acetyls Adaptation / Innovation Today</vt:lpstr>
      <vt:lpstr>Adapting Acetyls</vt:lpstr>
      <vt:lpstr>Slide 41</vt:lpstr>
      <vt:lpstr>Adaptation / Innovation in Polyester</vt:lpstr>
      <vt:lpstr>The Dawn of Polyester</vt:lpstr>
      <vt:lpstr>Polyester Adaptation / Innovation</vt:lpstr>
      <vt:lpstr>Slide 45</vt:lpstr>
      <vt:lpstr>What have we done lately at Tennessee Operations?</vt:lpstr>
      <vt:lpstr>What have we built lately in Kingsport?</vt:lpstr>
      <vt:lpstr>Increase in building numbers in time is a straight line</vt:lpstr>
      <vt:lpstr>Slide 49</vt:lpstr>
      <vt:lpstr>A Few Words About  Texas Operations (TXO) (a.k.a. Texas Eastman)</vt:lpstr>
      <vt:lpstr>After WWII, TEC wanted to integrate back to raw materials</vt:lpstr>
      <vt:lpstr>Slide 52</vt:lpstr>
      <vt:lpstr>Slide 53</vt:lpstr>
      <vt:lpstr>First Product Shipped</vt:lpstr>
      <vt:lpstr>Slide 55</vt:lpstr>
      <vt:lpstr>Slide 56</vt:lpstr>
      <vt:lpstr>Slide 57</vt:lpstr>
      <vt:lpstr>Beyond Kodak:   Eastman Chemical grows up and leaves home Jan. 1, 1994</vt:lpstr>
      <vt:lpstr>Triumph!  Eastman spins free of Kodak on Jan. 1, 1994!</vt:lpstr>
      <vt:lpstr>Life Before and After Kodak</vt:lpstr>
      <vt:lpstr>ECD Homegrown Plant Sites Peaked in 1981</vt:lpstr>
      <vt:lpstr>Life on our own is tough in a maturing and globally competitive industry</vt:lpstr>
      <vt:lpstr>Productivity has marched ever upward</vt:lpstr>
      <vt:lpstr>Why don’t we like commodities?</vt:lpstr>
      <vt:lpstr>The Winning Formula – What is working</vt:lpstr>
      <vt:lpstr>The Winning Formula – What is working</vt:lpstr>
      <vt:lpstr>Solutia will help maintain Eastman’s Prominence in the US Economy</vt:lpstr>
      <vt:lpstr>Eastman – 92 Years Old, Strong Profitable Core, and Financial Resources for Balanced Growth</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Eastman: An Engineer’s View of History</dc:title>
  <dc:creator>Tim Nolen</dc:creator>
  <cp:lastModifiedBy>Tim Nolen</cp:lastModifiedBy>
  <cp:revision>1</cp:revision>
  <dcterms:created xsi:type="dcterms:W3CDTF">2012-08-17T00:22:07Z</dcterms:created>
  <dcterms:modified xsi:type="dcterms:W3CDTF">2012-08-17T00:30:21Z</dcterms:modified>
</cp:coreProperties>
</file>